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61656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cs" sz="1200" dirty="0"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cs" sz="1200" dirty="0"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152400" lvl="0" indent="0" rtl="0">
              <a:spcBef>
                <a:spcPts val="0"/>
              </a:spcBef>
              <a:buSzPct val="100000"/>
              <a:buNone/>
            </a:pPr>
            <a:endParaRPr lang="cs" sz="1200" dirty="0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cs" sz="1200" dirty="0"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cs" sz="1200" dirty="0"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2"/>
                </a:solidFill>
              </a:rPr>
              <a:t>‹#›</a:t>
            </a:fld>
            <a:endParaRPr lang="c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5004B"/>
              </a:buClr>
              <a:buSzPct val="25000"/>
              <a:buFont typeface="Calibri"/>
              <a:buNone/>
            </a:pPr>
            <a:r>
              <a:rPr lang="cs" b="1" dirty="0">
                <a:solidFill>
                  <a:srgbClr val="E5004B"/>
                </a:solidFill>
              </a:rPr>
              <a:t>Knihovny na </a:t>
            </a:r>
            <a:r>
              <a:rPr lang="cs" b="1" dirty="0" smtClean="0">
                <a:solidFill>
                  <a:srgbClr val="E5004B"/>
                </a:solidFill>
              </a:rPr>
              <a:t>Knihovny.cz</a:t>
            </a:r>
            <a:br>
              <a:rPr lang="cs" b="1" dirty="0" smtClean="0">
                <a:solidFill>
                  <a:srgbClr val="E5004B"/>
                </a:solidFill>
              </a:rPr>
            </a:br>
            <a:r>
              <a:rPr lang="cs" b="1" dirty="0" smtClean="0">
                <a:solidFill>
                  <a:srgbClr val="E5004B"/>
                </a:solidFill>
              </a:rPr>
              <a:t>Díl 2.</a:t>
            </a:r>
            <a:endParaRPr lang="cs" b="1" dirty="0">
              <a:solidFill>
                <a:srgbClr val="E5004B"/>
              </a:solidFill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971600" y="3003798"/>
            <a:ext cx="7150500" cy="1512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cs" sz="3000" dirty="0"/>
              <a:t>Lenka Hanzlíková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cs" sz="30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Městská knihovna v </a:t>
            </a:r>
            <a:r>
              <a:rPr lang="cs" sz="3000" b="0" i="0" u="none" strike="noStrike" cap="none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Praze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cs" sz="3000" dirty="0" smtClean="0"/>
              <a:t>27. 11. 2016</a:t>
            </a:r>
            <a:endParaRPr lang="cs" sz="30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5004B"/>
              </a:buClr>
              <a:buSzPct val="25000"/>
              <a:buFont typeface="Calibri"/>
              <a:buNone/>
            </a:pPr>
            <a:r>
              <a:rPr lang="cs" sz="3959" b="1" dirty="0" smtClean="0">
                <a:solidFill>
                  <a:srgbClr val="E5004B"/>
                </a:solidFill>
              </a:rPr>
              <a:t>Knihovny.cz – další využití dat z ADR</a:t>
            </a:r>
            <a:endParaRPr lang="cs" sz="3959" b="1" dirty="0">
              <a:solidFill>
                <a:srgbClr val="E5004B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6668"/>
            <a:ext cx="8388424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22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5004B"/>
              </a:buClr>
              <a:buSzPct val="25000"/>
              <a:buFont typeface="Calibri"/>
              <a:buNone/>
            </a:pPr>
            <a:r>
              <a:rPr lang="cs" sz="3959" b="1" dirty="0" smtClean="0">
                <a:solidFill>
                  <a:srgbClr val="E5004B"/>
                </a:solidFill>
              </a:rPr>
              <a:t>Knihovny na Knihovny.cz</a:t>
            </a:r>
            <a:endParaRPr lang="cs" sz="3959" b="1" dirty="0">
              <a:solidFill>
                <a:srgbClr val="E5004B"/>
              </a:solidFill>
            </a:endParaRPr>
          </a:p>
        </p:txBody>
      </p:sp>
      <p:sp>
        <p:nvSpPr>
          <p:cNvPr id="4" name="Shape 165"/>
          <p:cNvSpPr txBox="1">
            <a:spLocks/>
          </p:cNvSpPr>
          <p:nvPr/>
        </p:nvSpPr>
        <p:spPr>
          <a:xfrm>
            <a:off x="594451" y="163564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pPr>
              <a:buClr>
                <a:srgbClr val="E5004B"/>
              </a:buClr>
              <a:buSzPct val="25000"/>
            </a:pPr>
            <a:r>
              <a:rPr lang="cs" sz="3959" b="1" dirty="0" smtClean="0">
                <a:solidFill>
                  <a:srgbClr val="E5004B"/>
                </a:solidFill>
              </a:rPr>
              <a:t>To be continued...</a:t>
            </a:r>
            <a:endParaRPr lang="cs" sz="3959" b="1" dirty="0">
              <a:solidFill>
                <a:srgbClr val="E5004B"/>
              </a:solidFill>
            </a:endParaRPr>
          </a:p>
        </p:txBody>
      </p:sp>
      <p:sp>
        <p:nvSpPr>
          <p:cNvPr id="5" name="Shape 165"/>
          <p:cNvSpPr txBox="1">
            <a:spLocks/>
          </p:cNvSpPr>
          <p:nvPr/>
        </p:nvSpPr>
        <p:spPr>
          <a:xfrm>
            <a:off x="590615" y="2791122"/>
            <a:ext cx="8229600" cy="1724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pPr>
              <a:buClr>
                <a:srgbClr val="E5004B"/>
              </a:buClr>
              <a:buSzPct val="25000"/>
            </a:pPr>
            <a:r>
              <a:rPr lang="cs" sz="3959" b="1" dirty="0" smtClean="0">
                <a:solidFill>
                  <a:srgbClr val="E5004B"/>
                </a:solidFill>
              </a:rPr>
              <a:t>Kontakty</a:t>
            </a:r>
          </a:p>
          <a:p>
            <a:pPr>
              <a:buClr>
                <a:srgbClr val="E5004B"/>
              </a:buClr>
              <a:buSzPct val="25000"/>
            </a:pPr>
            <a:r>
              <a:rPr lang="cs" sz="1600" dirty="0" smtClean="0">
                <a:solidFill>
                  <a:schemeClr val="bg2"/>
                </a:solidFill>
              </a:rPr>
              <a:t>Lenka Hanzlíková</a:t>
            </a:r>
          </a:p>
          <a:p>
            <a:pPr>
              <a:buClr>
                <a:srgbClr val="E5004B"/>
              </a:buClr>
              <a:buSzPct val="25000"/>
            </a:pPr>
            <a:r>
              <a:rPr lang="cs-CZ" sz="1600" dirty="0">
                <a:solidFill>
                  <a:schemeClr val="bg2"/>
                </a:solidFill>
              </a:rPr>
              <a:t>l</a:t>
            </a:r>
            <a:r>
              <a:rPr lang="cs" sz="1600" dirty="0" smtClean="0">
                <a:solidFill>
                  <a:schemeClr val="bg2"/>
                </a:solidFill>
              </a:rPr>
              <a:t>enka.hanzlikova@mlp.cz</a:t>
            </a:r>
          </a:p>
          <a:p>
            <a:pPr>
              <a:buClr>
                <a:srgbClr val="E5004B"/>
              </a:buClr>
              <a:buSzPct val="25000"/>
            </a:pPr>
            <a:r>
              <a:rPr lang="cs-CZ" sz="1600" dirty="0" smtClean="0">
                <a:solidFill>
                  <a:schemeClr val="bg2"/>
                </a:solidFill>
              </a:rPr>
              <a:t>www.facebook.com/Knihovny.cz</a:t>
            </a:r>
            <a:r>
              <a:rPr lang="cs-CZ" sz="1600" dirty="0">
                <a:solidFill>
                  <a:schemeClr val="bg2"/>
                </a:solidFill>
              </a:rPr>
              <a:t>/</a:t>
            </a:r>
            <a:endParaRPr lang="c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8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5004B"/>
              </a:buClr>
              <a:buSzPct val="25000"/>
              <a:buFont typeface="Calibri"/>
              <a:buNone/>
            </a:pPr>
            <a:r>
              <a:rPr lang="cs" sz="3959" b="1" dirty="0" smtClean="0">
                <a:solidFill>
                  <a:srgbClr val="E5004B"/>
                </a:solidFill>
              </a:rPr>
              <a:t>Knihovny.cz - spuštěno</a:t>
            </a:r>
            <a:endParaRPr lang="cs" sz="3959" b="1" dirty="0">
              <a:solidFill>
                <a:srgbClr val="E5004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7" y="1347613"/>
            <a:ext cx="8540047" cy="334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5004B"/>
              </a:buClr>
              <a:buSzPct val="25000"/>
              <a:buFont typeface="Calibri"/>
              <a:buNone/>
            </a:pPr>
            <a:r>
              <a:rPr lang="cs" sz="3959" b="1" dirty="0" smtClean="0">
                <a:solidFill>
                  <a:srgbClr val="E5004B"/>
                </a:solidFill>
              </a:rPr>
              <a:t>Knihovny.cz - služby</a:t>
            </a:r>
            <a:endParaRPr lang="cs" sz="3959" b="1" dirty="0">
              <a:solidFill>
                <a:srgbClr val="E5004B"/>
              </a:solidFill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93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c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yhledávání titulů ve fondech českých knihoven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dirty="0" smtClean="0"/>
              <a:t>Jednotná s</a:t>
            </a:r>
            <a:r>
              <a:rPr lang="cs" dirty="0" smtClean="0"/>
              <a:t>práva čtenářského konta v zapojených knihovnách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dirty="0" smtClean="0"/>
              <a:t>I</a:t>
            </a:r>
            <a:r>
              <a:rPr lang="cs" dirty="0" smtClean="0"/>
              <a:t>nformace o službách knihoven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" dirty="0" smtClean="0"/>
              <a:t>Vyhledávání knihoven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cs" dirty="0" smtClean="0"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c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c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5004B"/>
              </a:buClr>
              <a:buSzPct val="25000"/>
              <a:buFont typeface="Calibri"/>
              <a:buNone/>
            </a:pPr>
            <a:r>
              <a:rPr lang="cs" sz="3959" b="1" i="0" u="none" strike="noStrike" cap="none" dirty="0" smtClean="0">
                <a:solidFill>
                  <a:srgbClr val="E5004B"/>
                </a:solidFill>
                <a:latin typeface="Calibri"/>
                <a:ea typeface="Calibri"/>
                <a:cs typeface="Calibri"/>
                <a:sym typeface="Calibri"/>
              </a:rPr>
              <a:t>Hledání knihoven na </a:t>
            </a:r>
            <a:r>
              <a:rPr lang="cs" sz="3959" b="1" dirty="0" smtClean="0">
                <a:solidFill>
                  <a:srgbClr val="E5004B"/>
                </a:solidFill>
              </a:rPr>
              <a:t>Knihovny.cz</a:t>
            </a:r>
            <a:endParaRPr lang="cs" sz="3959" b="1" dirty="0">
              <a:solidFill>
                <a:srgbClr val="E5004B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71750"/>
            <a:ext cx="33718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059582"/>
            <a:ext cx="759191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5004B"/>
              </a:buClr>
              <a:buSzPct val="25000"/>
              <a:buFont typeface="Calibri"/>
              <a:buNone/>
            </a:pPr>
            <a:r>
              <a:rPr lang="cs" sz="3959" b="1" i="0" u="none" strike="noStrike" cap="none" dirty="0" smtClean="0">
                <a:solidFill>
                  <a:srgbClr val="E5004B"/>
                </a:solidFill>
                <a:latin typeface="Calibri"/>
                <a:ea typeface="Calibri"/>
                <a:cs typeface="Calibri"/>
                <a:sym typeface="Calibri"/>
              </a:rPr>
              <a:t>Hledání knihoven na </a:t>
            </a:r>
            <a:r>
              <a:rPr lang="cs" sz="3959" b="1" dirty="0">
                <a:solidFill>
                  <a:srgbClr val="E5004B"/>
                </a:solidFill>
              </a:rPr>
              <a:t>Knihovny.cz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909763"/>
            <a:ext cx="6953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5004B"/>
              </a:buClr>
              <a:buSzPct val="25000"/>
              <a:buFont typeface="Calibri"/>
              <a:buNone/>
            </a:pPr>
            <a:r>
              <a:rPr lang="cs" sz="3959" b="1" dirty="0" smtClean="0">
                <a:solidFill>
                  <a:srgbClr val="E5004B"/>
                </a:solidFill>
              </a:rPr>
              <a:t>Zobrazení výsledků</a:t>
            </a:r>
            <a:endParaRPr lang="cs" sz="3959" b="1" dirty="0">
              <a:solidFill>
                <a:srgbClr val="E5004B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5606"/>
            <a:ext cx="8065006" cy="355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5004B"/>
              </a:buClr>
              <a:buSzPct val="25000"/>
              <a:buFont typeface="Calibri"/>
              <a:buNone/>
            </a:pPr>
            <a:r>
              <a:rPr lang="cs" sz="3959" b="1" dirty="0" smtClean="0">
                <a:solidFill>
                  <a:srgbClr val="E5004B"/>
                </a:solidFill>
              </a:rPr>
              <a:t>Detail knihovny</a:t>
            </a:r>
            <a:endParaRPr lang="cs" sz="3959" b="1" dirty="0">
              <a:solidFill>
                <a:srgbClr val="E5004B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5566"/>
            <a:ext cx="8801844" cy="40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5004B"/>
              </a:buClr>
              <a:buSzPct val="25000"/>
              <a:buFont typeface="Calibri"/>
              <a:buNone/>
            </a:pPr>
            <a:r>
              <a:rPr lang="cs" sz="3959" b="1" dirty="0" smtClean="0">
                <a:solidFill>
                  <a:srgbClr val="E5004B"/>
                </a:solidFill>
              </a:rPr>
              <a:t>Detail knihovny</a:t>
            </a:r>
            <a:endParaRPr lang="cs" sz="3959" b="1" dirty="0">
              <a:solidFill>
                <a:srgbClr val="E5004B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19" y="900514"/>
            <a:ext cx="3876278" cy="41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09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5004B"/>
              </a:buClr>
              <a:buSzPct val="25000"/>
              <a:buFont typeface="Calibri"/>
              <a:buNone/>
            </a:pPr>
            <a:r>
              <a:rPr lang="cs" sz="3959" b="1" dirty="0" smtClean="0">
                <a:solidFill>
                  <a:srgbClr val="E5004B"/>
                </a:solidFill>
              </a:rPr>
              <a:t>Budoucí výzvy</a:t>
            </a:r>
            <a:endParaRPr lang="cs" sz="3959" b="1" dirty="0">
              <a:solidFill>
                <a:srgbClr val="E5004B"/>
              </a:solidFill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93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dirty="0" smtClean="0"/>
              <a:t>Pobočky (zobrazení, provozní doba)</a:t>
            </a:r>
            <a:endParaRPr lang="cs" dirty="0" smtClean="0"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dirty="0" smtClean="0"/>
              <a:t>Aktualizace dat v ADR</a:t>
            </a:r>
            <a:endParaRPr lang="cs" dirty="0" smtClean="0"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" dirty="0" smtClean="0"/>
              <a:t>Provozní doba (svátky, mimořádné uzavírky, sezónní provozní doba)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dirty="0" smtClean="0"/>
              <a:t>G</a:t>
            </a:r>
            <a:r>
              <a:rPr lang="cs" dirty="0" smtClean="0"/>
              <a:t>rafika profilu</a:t>
            </a:r>
          </a:p>
          <a:p>
            <a:pPr lvl="1" indent="-342900"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dirty="0" smtClean="0"/>
              <a:t>I</a:t>
            </a:r>
            <a:r>
              <a:rPr lang="cs" dirty="0" smtClean="0"/>
              <a:t>kony pro služby</a:t>
            </a:r>
          </a:p>
          <a:p>
            <a:pPr lvl="1" indent="-342900"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dirty="0" smtClean="0"/>
              <a:t>W</a:t>
            </a:r>
            <a:r>
              <a:rPr lang="cs" dirty="0" smtClean="0"/>
              <a:t>eby jako banner</a:t>
            </a:r>
          </a:p>
          <a:p>
            <a:pPr lvl="1" indent="-342900"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dirty="0" smtClean="0"/>
              <a:t>F</a:t>
            </a:r>
            <a:r>
              <a:rPr lang="cs" dirty="0" smtClean="0"/>
              <a:t>otka</a:t>
            </a:r>
          </a:p>
          <a:p>
            <a:pPr marL="400050" lvl="1" indent="0">
              <a:spcBef>
                <a:spcPts val="0"/>
              </a:spcBef>
              <a:buSzPct val="100000"/>
              <a:buNone/>
            </a:pPr>
            <a:endParaRPr lang="cs" dirty="0" smtClean="0"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cs" dirty="0" smtClean="0"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cs" dirty="0" smtClean="0"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c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279423743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CPK barva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7E6BC9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E5004B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115</Words>
  <Application>Microsoft Office PowerPoint</Application>
  <PresentationFormat>Předvádění na obrazovce (16:9)</PresentationFormat>
  <Paragraphs>34</Paragraphs>
  <Slides>11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simple-light-2</vt:lpstr>
      <vt:lpstr>Motiv sady Office</vt:lpstr>
      <vt:lpstr>Knihovny na Knihovny.cz Díl 2.</vt:lpstr>
      <vt:lpstr>Knihovny.cz - spuštěno</vt:lpstr>
      <vt:lpstr>Knihovny.cz - služby</vt:lpstr>
      <vt:lpstr>Hledání knihoven na Knihovny.cz</vt:lpstr>
      <vt:lpstr>Hledání knihoven na Knihovny.cz</vt:lpstr>
      <vt:lpstr>Zobrazení výsledků</vt:lpstr>
      <vt:lpstr>Detail knihovny</vt:lpstr>
      <vt:lpstr>Detail knihovny</vt:lpstr>
      <vt:lpstr>Budoucí výzvy</vt:lpstr>
      <vt:lpstr>Knihovny.cz – další využití dat z ADR</vt:lpstr>
      <vt:lpstr>Knihovny na Knihovny.cz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Knihovny na Knihovny.cz Díl 2.</dc:title>
  <dc:creator>Lenka Hanzlíková</dc:creator>
  <cp:lastModifiedBy>Lenka Hanzlíková</cp:lastModifiedBy>
  <cp:revision>6</cp:revision>
  <dcterms:modified xsi:type="dcterms:W3CDTF">2016-11-18T12:12:23Z</dcterms:modified>
</cp:coreProperties>
</file>