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67" r:id="rId4"/>
    <p:sldId id="257" r:id="rId5"/>
    <p:sldId id="272" r:id="rId6"/>
    <p:sldId id="273" r:id="rId7"/>
    <p:sldId id="271" r:id="rId8"/>
    <p:sldId id="270" r:id="rId9"/>
    <p:sldId id="268" r:id="rId10"/>
    <p:sldId id="259" r:id="rId11"/>
    <p:sldId id="258" r:id="rId12"/>
    <p:sldId id="262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FD5D4-E4DE-4C5F-91EB-27795DC220FE}" type="datetimeFigureOut">
              <a:rPr lang="cs-CZ" smtClean="0"/>
              <a:t>5.12.2011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0D9B5-C49E-4679-B2CC-529B445353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827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1A1E-E8D5-46C2-AF2D-CC2AC63CC491}" type="datetime1">
              <a:rPr lang="cs-CZ" smtClean="0"/>
              <a:t>5.12.2011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pro účastníky Souborného katalogu ČR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3-1AD1-40E0-A34E-68E01EC9D9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422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02D2-0BBB-4235-BB2E-01DA6627BA94}" type="datetime1">
              <a:rPr lang="cs-CZ" smtClean="0"/>
              <a:t>5.12.2011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pro účastníky Souborného katalogu ČR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3-1AD1-40E0-A34E-68E01EC9D9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816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5AA7-14F9-473A-A9DA-8D40E075F6CC}" type="datetime1">
              <a:rPr lang="cs-CZ" smtClean="0"/>
              <a:t>5.12.2011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pro účastníky Souborného katalogu ČR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3-1AD1-40E0-A34E-68E01EC9D9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267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4023-43A0-4C35-B518-E86CC26E7222}" type="datetime1">
              <a:rPr lang="cs-CZ" smtClean="0"/>
              <a:t>5.12.2011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pro účastníky Souborného katalogu ČR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3-1AD1-40E0-A34E-68E01EC9D9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74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C931-4DFC-4FD9-ADD8-8229876F53DE}" type="datetime1">
              <a:rPr lang="cs-CZ" smtClean="0"/>
              <a:t>5.12.2011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pro účastníky Souborného katalogu ČR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3-1AD1-40E0-A34E-68E01EC9D9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698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1103-FA57-4C17-A668-9D5876377680}" type="datetime1">
              <a:rPr lang="cs-CZ" smtClean="0"/>
              <a:t>5.12.2011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pro účastníky Souborného katalogu ČR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3-1AD1-40E0-A34E-68E01EC9D9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13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0727-CF68-4E76-9E13-7F3CC4FBB1A6}" type="datetime1">
              <a:rPr lang="cs-CZ" smtClean="0"/>
              <a:t>5.12.2011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pro účastníky Souborného katalogu ČR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3-1AD1-40E0-A34E-68E01EC9D9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636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A15B-05AC-4C79-81C8-4E099A51FDBA}" type="datetime1">
              <a:rPr lang="cs-CZ" smtClean="0"/>
              <a:t>5.12.2011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pro účastníky Souborného katalogu ČR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3-1AD1-40E0-A34E-68E01EC9D9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351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5C9A-D246-4280-8EF3-6E9171DFCA1C}" type="datetime1">
              <a:rPr lang="cs-CZ" smtClean="0"/>
              <a:t>5.12.2011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pro účastníky Souborného katalogu ČR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3-1AD1-40E0-A34E-68E01EC9D9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A387-927E-40A8-85C9-78AF8FE1C558}" type="datetime1">
              <a:rPr lang="cs-CZ" smtClean="0"/>
              <a:t>5.12.2011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pro účastníky Souborného katalogu ČR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3-1AD1-40E0-A34E-68E01EC9D9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5602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E59B-5232-409D-9C32-071443D2D840}" type="datetime1">
              <a:rPr lang="cs-CZ" smtClean="0"/>
              <a:t>5.12.2011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pro účastníky Souborného katalogu ČR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3-1AD1-40E0-A34E-68E01EC9D9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676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74FB2-1A07-4FE6-9141-88B246191966}" type="datetime1">
              <a:rPr lang="cs-CZ" smtClean="0"/>
              <a:t>5.12.2011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Seminář pro účastníky Souborného katalogu ČR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40F93-1AD1-40E0-A34E-68E01EC9D9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941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ie.Balikolva@nkp.cz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png"/><Relationship Id="rId4" Type="http://schemas.openxmlformats.org/officeDocument/2006/relationships/hyperlink" Target="mailto:Radovan.Zahorik@nkp.cz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218767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Změny v bázi Národních autorit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ln>
            <a:noFill/>
          </a:ln>
        </p:spPr>
        <p:txBody>
          <a:bodyPr>
            <a:normAutofit fontScale="70000" lnSpcReduction="20000"/>
          </a:bodyPr>
          <a:lstStyle/>
          <a:p>
            <a:endParaRPr lang="cs-CZ" sz="2800" i="1" dirty="0" smtClean="0">
              <a:hlinkClick r:id="rId3"/>
            </a:endParaRPr>
          </a:p>
          <a:p>
            <a:endParaRPr lang="cs-CZ" sz="2600" b="1" i="1" dirty="0" smtClean="0">
              <a:solidFill>
                <a:schemeClr val="tx2"/>
              </a:solidFill>
              <a:hlinkClick r:id="rId3"/>
            </a:endParaRPr>
          </a:p>
          <a:p>
            <a:r>
              <a:rPr lang="cs-CZ" sz="2600" b="1" i="1" dirty="0" smtClean="0">
                <a:solidFill>
                  <a:schemeClr val="tx2"/>
                </a:solidFill>
                <a:hlinkClick r:id="rId3"/>
              </a:rPr>
              <a:t>Marie.Balikova@nkp.cz</a:t>
            </a:r>
            <a:endParaRPr lang="cs-CZ" sz="2600" b="1" i="1" dirty="0" smtClean="0">
              <a:solidFill>
                <a:schemeClr val="tx2"/>
              </a:solidFill>
            </a:endParaRPr>
          </a:p>
          <a:p>
            <a:endParaRPr lang="cs-CZ" sz="2600" b="1" i="1" dirty="0" smtClean="0">
              <a:solidFill>
                <a:schemeClr val="tx2"/>
              </a:solidFill>
            </a:endParaRPr>
          </a:p>
          <a:p>
            <a:r>
              <a:rPr lang="cs-CZ" sz="2600" b="1" i="1" dirty="0" smtClean="0">
                <a:solidFill>
                  <a:schemeClr val="tx2"/>
                </a:solidFill>
                <a:hlinkClick r:id="rId4"/>
              </a:rPr>
              <a:t>Radovan.Zahorik@nkp.cz</a:t>
            </a:r>
            <a:endParaRPr lang="cs-CZ" sz="2600" b="1" i="1" dirty="0" smtClean="0">
              <a:solidFill>
                <a:schemeClr val="tx2"/>
              </a:solidFill>
            </a:endParaRPr>
          </a:p>
          <a:p>
            <a:r>
              <a:rPr lang="cs-CZ" sz="2600" b="1" i="1" dirty="0" smtClean="0">
                <a:solidFill>
                  <a:schemeClr val="tx2"/>
                </a:solidFill>
              </a:rPr>
              <a:t> </a:t>
            </a:r>
            <a:endParaRPr lang="cs-CZ" sz="2600" b="1" i="1" dirty="0">
              <a:solidFill>
                <a:schemeClr val="tx2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" y="0"/>
            <a:ext cx="8175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pro účastníky Souborného katalogu ČR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3-1AD1-40E0-A34E-68E01EC9D93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670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Věcné autority - vyjádření </a:t>
            </a:r>
            <a:r>
              <a:rPr lang="cs-CZ" sz="3200" b="1" dirty="0">
                <a:solidFill>
                  <a:srgbClr val="C00000"/>
                </a:solidFill>
              </a:rPr>
              <a:t>vztahů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2"/>
                </a:solidFill>
              </a:rPr>
              <a:t>V rámci sjednocování postupů a prostředí v rámci databáze národních autorit je nyní umožněno i v případě věcných autorit, tj. </a:t>
            </a:r>
            <a:r>
              <a:rPr lang="cs-CZ" sz="2000" b="1" dirty="0">
                <a:solidFill>
                  <a:schemeClr val="tx2"/>
                </a:solidFill>
              </a:rPr>
              <a:t>geografických, tematických a formálních autoritních termínů v poli 55X (tedy 551, 550, 555) rozlišit, jde-li o dřívější či novější záhlaví. </a:t>
            </a:r>
            <a:endParaRPr lang="cs-CZ" sz="2000" b="1" dirty="0" smtClean="0">
              <a:solidFill>
                <a:schemeClr val="tx2"/>
              </a:solidFill>
            </a:endParaRPr>
          </a:p>
          <a:p>
            <a:endParaRPr lang="cs-CZ" sz="2000" b="1" dirty="0" smtClean="0">
              <a:solidFill>
                <a:schemeClr val="tx2"/>
              </a:solidFill>
            </a:endParaRPr>
          </a:p>
          <a:p>
            <a:r>
              <a:rPr lang="cs-CZ" sz="2000" b="1" dirty="0" smtClean="0">
                <a:solidFill>
                  <a:schemeClr val="tx2"/>
                </a:solidFill>
              </a:rPr>
              <a:t>Současná </a:t>
            </a:r>
            <a:r>
              <a:rPr lang="cs-CZ" sz="2000" b="1" dirty="0">
                <a:solidFill>
                  <a:schemeClr val="tx2"/>
                </a:solidFill>
              </a:rPr>
              <a:t>úprava se týká převážně geografických termínů</a:t>
            </a:r>
            <a:r>
              <a:rPr lang="cs-CZ" sz="2000" b="1" dirty="0" smtClean="0">
                <a:solidFill>
                  <a:schemeClr val="tx2"/>
                </a:solidFill>
              </a:rPr>
              <a:t>.</a:t>
            </a:r>
          </a:p>
          <a:p>
            <a:endParaRPr lang="cs-CZ" sz="2000" b="1" dirty="0">
              <a:solidFill>
                <a:schemeClr val="tx2"/>
              </a:solidFill>
            </a:endParaRPr>
          </a:p>
          <a:p>
            <a:r>
              <a:rPr lang="cs-CZ" sz="2000" b="1" dirty="0">
                <a:solidFill>
                  <a:schemeClr val="tx2"/>
                </a:solidFill>
              </a:rPr>
              <a:t>Jedná se o možnost připojení </a:t>
            </a:r>
            <a:r>
              <a:rPr lang="cs-CZ" sz="2000" b="1" dirty="0" err="1">
                <a:solidFill>
                  <a:schemeClr val="tx2"/>
                </a:solidFill>
              </a:rPr>
              <a:t>podpole</a:t>
            </a:r>
            <a:r>
              <a:rPr lang="cs-CZ" sz="2000" b="1" dirty="0">
                <a:solidFill>
                  <a:schemeClr val="tx2"/>
                </a:solidFill>
              </a:rPr>
              <a:t> "w" s hodnotou "a" pro dřívější záhlaví a s hodnotou "b" pro novější záhlaví  v uvedených polích 55X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75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pro účastníky Souborného katalogu ČR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3-1AD1-40E0-A34E-68E01EC9D93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42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Příklad – vztah předchůdce - následník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7194"/>
            <a:ext cx="784361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/>
          <p:cNvCxnSpPr>
            <a:endCxn id="1026" idx="1"/>
          </p:cNvCxnSpPr>
          <p:nvPr/>
        </p:nvCxnSpPr>
        <p:spPr>
          <a:xfrm>
            <a:off x="467544" y="3219442"/>
            <a:ext cx="0" cy="28803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>
            <a:stCxn id="1026" idx="1"/>
          </p:cNvCxnSpPr>
          <p:nvPr/>
        </p:nvCxnSpPr>
        <p:spPr>
          <a:xfrm>
            <a:off x="467544" y="3507474"/>
            <a:ext cx="8640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3851920" y="3717032"/>
            <a:ext cx="0" cy="288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3851920" y="4005064"/>
            <a:ext cx="64807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75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pro účastníky Souborného katalogu ČR</a:t>
            </a:r>
            <a:endParaRPr lang="cs-CZ"/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3-1AD1-40E0-A34E-68E01EC9D93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80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Hierarchická struktura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b="1" dirty="0" smtClean="0">
                <a:solidFill>
                  <a:schemeClr val="tx2"/>
                </a:solidFill>
              </a:rPr>
              <a:t>připojeno </a:t>
            </a:r>
            <a:r>
              <a:rPr lang="cs-CZ" sz="2200" b="1" dirty="0">
                <a:solidFill>
                  <a:schemeClr val="tx2"/>
                </a:solidFill>
              </a:rPr>
              <a:t>speciální pole pro vyjádření hierarchické struktury u GEO názvů sídel. </a:t>
            </a:r>
          </a:p>
          <a:p>
            <a:r>
              <a:rPr lang="cs-CZ" sz="2200" b="1" dirty="0">
                <a:solidFill>
                  <a:schemeClr val="tx2"/>
                </a:solidFill>
              </a:rPr>
              <a:t>Struktura pole 951:</a:t>
            </a:r>
          </a:p>
          <a:p>
            <a:pPr lvl="0"/>
            <a:r>
              <a:rPr lang="cs-CZ" sz="2200" b="1" dirty="0">
                <a:solidFill>
                  <a:schemeClr val="tx2"/>
                </a:solidFill>
              </a:rPr>
              <a:t>$a - stát </a:t>
            </a:r>
          </a:p>
          <a:p>
            <a:pPr lvl="0"/>
            <a:r>
              <a:rPr lang="cs-CZ" sz="2200" b="1" dirty="0">
                <a:solidFill>
                  <a:schemeClr val="tx2"/>
                </a:solidFill>
              </a:rPr>
              <a:t>$b – oblast</a:t>
            </a:r>
          </a:p>
          <a:p>
            <a:pPr lvl="0"/>
            <a:r>
              <a:rPr lang="cs-CZ" sz="2200" b="1" dirty="0">
                <a:solidFill>
                  <a:schemeClr val="tx2"/>
                </a:solidFill>
              </a:rPr>
              <a:t>$c -  kraj</a:t>
            </a:r>
          </a:p>
          <a:p>
            <a:pPr lvl="0"/>
            <a:r>
              <a:rPr lang="cs-CZ" sz="2200" b="1" dirty="0">
                <a:solidFill>
                  <a:schemeClr val="tx2"/>
                </a:solidFill>
              </a:rPr>
              <a:t>$d - okres </a:t>
            </a:r>
          </a:p>
          <a:p>
            <a:pPr lvl="0"/>
            <a:r>
              <a:rPr lang="cs-CZ" sz="2200" b="1" dirty="0">
                <a:solidFill>
                  <a:schemeClr val="tx2"/>
                </a:solidFill>
              </a:rPr>
              <a:t>$e - obec/město </a:t>
            </a:r>
          </a:p>
          <a:p>
            <a:pPr lvl="0"/>
            <a:r>
              <a:rPr lang="cs-CZ" sz="2200" b="1" dirty="0">
                <a:solidFill>
                  <a:schemeClr val="tx2"/>
                </a:solidFill>
              </a:rPr>
              <a:t>$f - část obce/města </a:t>
            </a:r>
          </a:p>
          <a:p>
            <a:pPr lvl="0"/>
            <a:r>
              <a:rPr lang="cs-CZ" sz="2200" b="1" dirty="0">
                <a:solidFill>
                  <a:schemeClr val="tx2"/>
                </a:solidFill>
              </a:rPr>
              <a:t>$g - lokalita v rámci </a:t>
            </a:r>
            <a:r>
              <a:rPr lang="cs-CZ" sz="2200" b="1" dirty="0" smtClean="0">
                <a:solidFill>
                  <a:schemeClr val="tx2"/>
                </a:solidFill>
              </a:rPr>
              <a:t>obce/města</a:t>
            </a:r>
          </a:p>
          <a:p>
            <a:pPr marL="0" lvl="0" indent="0">
              <a:buNone/>
            </a:pPr>
            <a:r>
              <a:rPr lang="cs-CZ" sz="2200" b="1" dirty="0" smtClean="0">
                <a:solidFill>
                  <a:schemeClr val="tx2"/>
                </a:solidFill>
              </a:rPr>
              <a:t>Pole </a:t>
            </a:r>
            <a:r>
              <a:rPr lang="cs-CZ" sz="2200" b="1" dirty="0">
                <a:solidFill>
                  <a:schemeClr val="tx2"/>
                </a:solidFill>
              </a:rPr>
              <a:t>připojeno v </a:t>
            </a:r>
            <a:r>
              <a:rPr lang="cs-CZ" sz="2200" b="1" dirty="0" smtClean="0">
                <a:solidFill>
                  <a:schemeClr val="tx2"/>
                </a:solidFill>
              </a:rPr>
              <a:t>záznamech </a:t>
            </a:r>
            <a:r>
              <a:rPr lang="cs-CZ" sz="2200" b="1" dirty="0" smtClean="0">
                <a:solidFill>
                  <a:srgbClr val="C00000"/>
                </a:solidFill>
              </a:rPr>
              <a:t>8645</a:t>
            </a:r>
            <a:r>
              <a:rPr lang="cs-CZ" sz="2200" b="1" dirty="0" smtClean="0">
                <a:solidFill>
                  <a:schemeClr val="tx2"/>
                </a:solidFill>
              </a:rPr>
              <a:t> názvů </a:t>
            </a:r>
            <a:r>
              <a:rPr lang="cs-CZ" sz="2200" b="1" dirty="0">
                <a:solidFill>
                  <a:schemeClr val="tx2"/>
                </a:solidFill>
              </a:rPr>
              <a:t>sídel</a:t>
            </a:r>
          </a:p>
          <a:p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75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pro účastníky Souborného katalogu ČR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3-1AD1-40E0-A34E-68E01EC9D93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294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Hierarchická struktura - p</a:t>
            </a:r>
            <a:r>
              <a:rPr lang="cs-CZ" sz="3200" b="1" dirty="0" smtClean="0">
                <a:solidFill>
                  <a:srgbClr val="C00000"/>
                </a:solidFill>
              </a:rPr>
              <a:t>říklad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99288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" y="-366"/>
            <a:ext cx="8175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pro účastníky Souborného katalogu ČR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3-1AD1-40E0-A34E-68E01EC9D93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248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3" algn="ctr" rtl="0">
              <a:spcBef>
                <a:spcPct val="0"/>
              </a:spcBef>
            </a:pPr>
            <a:r>
              <a:rPr lang="cs-CZ" sz="32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Poznámky v autoritních záznamech</a:t>
            </a:r>
            <a:br>
              <a:rPr lang="cs-CZ" sz="32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endParaRPr lang="cs-CZ" sz="3200" b="1"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b="1" dirty="0">
                <a:solidFill>
                  <a:schemeClr val="tx2"/>
                </a:solidFill>
              </a:rPr>
              <a:t>Poznámky v autoritních záznamech obsahují definice a komentáře k rozsahu autoritního termínu uvedeného v záhlaví. Zapisují se v poli 680. </a:t>
            </a:r>
          </a:p>
          <a:p>
            <a:r>
              <a:rPr lang="cs-CZ" sz="2200" b="1" dirty="0">
                <a:solidFill>
                  <a:schemeClr val="tx2"/>
                </a:solidFill>
              </a:rPr>
              <a:t>V současné době je možno rozlišit dva typy poznámek:</a:t>
            </a:r>
          </a:p>
          <a:p>
            <a:pPr lvl="0"/>
            <a:r>
              <a:rPr lang="cs-CZ" sz="2200" b="1" dirty="0">
                <a:solidFill>
                  <a:schemeClr val="tx2"/>
                </a:solidFill>
              </a:rPr>
              <a:t>definice, které se zapisují v poli 680 s hodnotou druhého indikátoru „0“,</a:t>
            </a:r>
          </a:p>
          <a:p>
            <a:pPr lvl="0"/>
            <a:r>
              <a:rPr lang="cs-CZ" sz="2200" b="1" dirty="0">
                <a:solidFill>
                  <a:schemeClr val="tx2"/>
                </a:solidFill>
              </a:rPr>
              <a:t>pokyny k použití, které se uvádějí v poli 680, v němž pozice druhého indikátoru není obsazena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75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pro účastníky Souborného katalogu ČR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3-1AD1-40E0-A34E-68E01EC9D93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327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C00000"/>
                </a:solidFill>
              </a:rPr>
              <a:t>Příklad</a:t>
            </a:r>
            <a:r>
              <a:rPr lang="cs-CZ" dirty="0" smtClean="0"/>
              <a:t> </a:t>
            </a:r>
            <a:r>
              <a:rPr lang="cs-CZ" sz="3600" b="1" dirty="0">
                <a:solidFill>
                  <a:srgbClr val="C00000"/>
                </a:solidFill>
              </a:rPr>
              <a:t>poznámek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92088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31"/>
            <a:ext cx="8175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pro účastníky Souborného katalogu ČR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3-1AD1-40E0-A34E-68E01EC9D93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587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C00000"/>
                </a:solidFill>
              </a:rPr>
              <a:t>Věcné autority, autority autor/název a unifikovaný název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tx2"/>
                </a:solidFill>
              </a:rPr>
              <a:t>Plná </a:t>
            </a:r>
            <a:r>
              <a:rPr lang="cs-CZ" sz="2000" b="1" dirty="0">
                <a:solidFill>
                  <a:schemeClr val="tx2"/>
                </a:solidFill>
              </a:rPr>
              <a:t>integrace jednoznačných nevýznamových identifikátorů (ID) věcných autorit i jmenných autorit autor/titul a názvových autorit  do procesu </a:t>
            </a:r>
            <a:r>
              <a:rPr lang="cs-CZ" sz="2000" b="1" dirty="0" smtClean="0">
                <a:solidFill>
                  <a:schemeClr val="tx2"/>
                </a:solidFill>
              </a:rPr>
              <a:t>indexování, </a:t>
            </a:r>
            <a:r>
              <a:rPr lang="cs-CZ" sz="2000" b="1" dirty="0" err="1" smtClean="0">
                <a:solidFill>
                  <a:schemeClr val="tx2"/>
                </a:solidFill>
              </a:rPr>
              <a:t>tj</a:t>
            </a:r>
            <a:r>
              <a:rPr lang="cs-CZ" sz="2000" b="1" dirty="0" smtClean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tx2"/>
                </a:solidFill>
              </a:rPr>
              <a:t>připojení </a:t>
            </a:r>
            <a:r>
              <a:rPr lang="cs-CZ" sz="2000" b="1" dirty="0">
                <a:solidFill>
                  <a:schemeClr val="tx2"/>
                </a:solidFill>
              </a:rPr>
              <a:t>ID uvedených  autorit v polích 1XX a 5XX  AUT báze a v odpovídajících polích BIB </a:t>
            </a:r>
            <a:r>
              <a:rPr lang="cs-CZ" sz="2000" b="1" dirty="0" smtClean="0">
                <a:solidFill>
                  <a:schemeClr val="tx2"/>
                </a:solidFill>
              </a:rPr>
              <a:t>báze</a:t>
            </a:r>
          </a:p>
          <a:p>
            <a:pPr marL="0" indent="0">
              <a:buNone/>
            </a:pPr>
            <a:endParaRPr lang="cs-CZ" sz="20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tx2"/>
                </a:solidFill>
              </a:rPr>
              <a:t>Adekvátní vyjádření vztahů</a:t>
            </a:r>
          </a:p>
          <a:p>
            <a:pPr marL="0" indent="0">
              <a:buNone/>
            </a:pPr>
            <a:endParaRPr lang="cs-CZ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tx2"/>
                </a:solidFill>
              </a:rPr>
              <a:t>Hierarchická struktura</a:t>
            </a:r>
          </a:p>
          <a:p>
            <a:pPr marL="0" indent="0">
              <a:buNone/>
            </a:pPr>
            <a:endParaRPr lang="cs-CZ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tx2"/>
                </a:solidFill>
              </a:rPr>
              <a:t>Poznámky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75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pro účastníky Souborného katalogu ČR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3-1AD1-40E0-A34E-68E01EC9D93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68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787208" cy="1143000"/>
          </a:xfrm>
        </p:spPr>
        <p:txBody>
          <a:bodyPr>
            <a:noAutofit/>
          </a:bodyPr>
          <a:lstStyle/>
          <a:p>
            <a:pPr algn="l"/>
            <a:r>
              <a:rPr lang="cs-CZ" sz="2800" b="1" dirty="0" smtClean="0">
                <a:solidFill>
                  <a:srgbClr val="C00000"/>
                </a:solidFill>
              </a:rPr>
              <a:t>Propojení autoritních  termínů s jejich jednoznačnými nevýznamovými identifikátory tj. ID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chemeClr val="tx2"/>
                </a:solidFill>
              </a:rPr>
              <a:t>Zdůvodnění:</a:t>
            </a:r>
          </a:p>
          <a:p>
            <a:r>
              <a:rPr lang="cs-CZ" sz="2000" b="1" dirty="0">
                <a:solidFill>
                  <a:schemeClr val="tx2"/>
                </a:solidFill>
              </a:rPr>
              <a:t>Propojením autoritních  termínů s jejich jednoznačnými nevýznamovými identifikátory tj. jejich ID se podpoří a umožní </a:t>
            </a:r>
          </a:p>
          <a:p>
            <a:pPr lvl="1"/>
            <a:r>
              <a:rPr lang="cs-CZ" sz="2000" b="1" dirty="0">
                <a:solidFill>
                  <a:schemeClr val="tx2"/>
                </a:solidFill>
              </a:rPr>
              <a:t>jednoznačná identifikace těchto termínů napříč jednotlivými systémy - příklad "latex" a "</a:t>
            </a:r>
            <a:r>
              <a:rPr lang="cs-CZ" sz="2000" b="1" dirty="0" err="1">
                <a:solidFill>
                  <a:schemeClr val="tx2"/>
                </a:solidFill>
              </a:rPr>
              <a:t>LaTex</a:t>
            </a:r>
            <a:r>
              <a:rPr lang="cs-CZ" sz="2000" b="1" dirty="0">
                <a:solidFill>
                  <a:schemeClr val="tx2"/>
                </a:solidFill>
              </a:rPr>
              <a:t>"; </a:t>
            </a:r>
          </a:p>
          <a:p>
            <a:r>
              <a:rPr lang="cs-CZ" sz="2000" b="1" dirty="0">
                <a:solidFill>
                  <a:schemeClr val="tx2"/>
                </a:solidFill>
              </a:rPr>
              <a:t>zahrnutí nepreferovaných forem do procesu vyhledávání ve všech systémech; </a:t>
            </a:r>
          </a:p>
          <a:p>
            <a:r>
              <a:rPr lang="cs-CZ" sz="2000" b="1" dirty="0">
                <a:solidFill>
                  <a:schemeClr val="tx2"/>
                </a:solidFill>
              </a:rPr>
              <a:t>linkování a propojování souvisejících informací a informačních zdrojů/dokumentů; </a:t>
            </a:r>
          </a:p>
          <a:p>
            <a:r>
              <a:rPr lang="cs-CZ" sz="2000" b="1" dirty="0">
                <a:solidFill>
                  <a:schemeClr val="tx2"/>
                </a:solidFill>
              </a:rPr>
              <a:t>konceptuální vyhledávání; </a:t>
            </a:r>
          </a:p>
          <a:p>
            <a:r>
              <a:rPr lang="cs-CZ" sz="2000" b="1" dirty="0">
                <a:solidFill>
                  <a:schemeClr val="tx2"/>
                </a:solidFill>
              </a:rPr>
              <a:t>rozvoj sémantického webu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9" y="0"/>
            <a:ext cx="8175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pro účastníky Souborného katalogu ČR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3-1AD1-40E0-A34E-68E01EC9D93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661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>
            <a:normAutofit/>
          </a:bodyPr>
          <a:lstStyle/>
          <a:p>
            <a:pPr lvl="3"/>
            <a:r>
              <a:rPr lang="cs-CZ" sz="32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Identifikace v oblasti autorit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Stávající databáze autorit představuje základ identifikace jednotlivých entit, která je srozumitelná pro lidského uživatele. </a:t>
            </a:r>
            <a:endParaRPr lang="cs-CZ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cs-CZ" b="1" dirty="0" smtClean="0">
              <a:solidFill>
                <a:schemeClr val="tx2"/>
              </a:solidFill>
            </a:endParaRPr>
          </a:p>
          <a:p>
            <a:r>
              <a:rPr lang="cs-CZ" b="1" dirty="0" smtClean="0">
                <a:solidFill>
                  <a:schemeClr val="tx2"/>
                </a:solidFill>
              </a:rPr>
              <a:t>Nyní </a:t>
            </a:r>
            <a:r>
              <a:rPr lang="cs-CZ" b="1" dirty="0">
                <a:solidFill>
                  <a:schemeClr val="tx2"/>
                </a:solidFill>
              </a:rPr>
              <a:t>je nutné oblast jednoznačné identifikace rozšířit tak, aby byla srozumitelná, interpretovatelná a zpracovatelná i softwarovými agenty. </a:t>
            </a:r>
            <a:endParaRPr lang="cs-CZ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cs-CZ" b="1" dirty="0" smtClean="0">
              <a:solidFill>
                <a:schemeClr val="tx2"/>
              </a:solidFill>
            </a:endParaRPr>
          </a:p>
          <a:p>
            <a:r>
              <a:rPr lang="cs-CZ" b="1" dirty="0" smtClean="0">
                <a:solidFill>
                  <a:schemeClr val="tx2"/>
                </a:solidFill>
              </a:rPr>
              <a:t>Z</a:t>
            </a:r>
            <a:r>
              <a:rPr lang="cs-CZ" b="1" dirty="0">
                <a:solidFill>
                  <a:schemeClr val="tx2"/>
                </a:solidFill>
              </a:rPr>
              <a:t> tohoto důvodu bude ID autority připojeno k preferované formě </a:t>
            </a:r>
            <a:r>
              <a:rPr lang="cs-CZ" b="1" dirty="0" smtClean="0">
                <a:solidFill>
                  <a:schemeClr val="tx2"/>
                </a:solidFill>
              </a:rPr>
              <a:t>a v konfliktních případech i</a:t>
            </a:r>
            <a:r>
              <a:rPr lang="cs-CZ" b="1" dirty="0">
                <a:solidFill>
                  <a:schemeClr val="tx2"/>
                </a:solidFill>
              </a:rPr>
              <a:t> </a:t>
            </a:r>
            <a:r>
              <a:rPr lang="cs-CZ" b="1" dirty="0" smtClean="0">
                <a:solidFill>
                  <a:schemeClr val="tx2"/>
                </a:solidFill>
              </a:rPr>
              <a:t>k variantním</a:t>
            </a:r>
            <a:r>
              <a:rPr lang="cs-CZ" b="1" dirty="0">
                <a:solidFill>
                  <a:schemeClr val="tx2"/>
                </a:solidFill>
              </a:rPr>
              <a:t>, tj. nepreferovaným formám termínů v záznamech stávajících </a:t>
            </a:r>
            <a:r>
              <a:rPr lang="cs-CZ" b="1" dirty="0" smtClean="0">
                <a:solidFill>
                  <a:schemeClr val="tx2"/>
                </a:solidFill>
              </a:rPr>
              <a:t>autorit, </a:t>
            </a:r>
            <a:r>
              <a:rPr lang="cs-CZ" b="1" dirty="0">
                <a:solidFill>
                  <a:schemeClr val="tx2"/>
                </a:solidFill>
              </a:rPr>
              <a:t>a v provázaných bibliografických záznamech. </a:t>
            </a:r>
            <a:endParaRPr lang="cs-CZ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cs-CZ" b="1" dirty="0" smtClean="0">
              <a:solidFill>
                <a:schemeClr val="tx2"/>
              </a:solidFill>
            </a:endParaRPr>
          </a:p>
          <a:p>
            <a:r>
              <a:rPr lang="cs-CZ" b="1" dirty="0" smtClean="0">
                <a:solidFill>
                  <a:schemeClr val="tx2"/>
                </a:solidFill>
              </a:rPr>
              <a:t>Přípravné </a:t>
            </a:r>
            <a:r>
              <a:rPr lang="cs-CZ" b="1" dirty="0">
                <a:solidFill>
                  <a:schemeClr val="tx2"/>
                </a:solidFill>
              </a:rPr>
              <a:t>práce </a:t>
            </a:r>
            <a:r>
              <a:rPr lang="cs-CZ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pro</a:t>
            </a:r>
            <a:r>
              <a:rPr lang="cs-CZ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b="1" dirty="0" smtClean="0">
                <a:solidFill>
                  <a:schemeClr val="tx2"/>
                </a:solidFill>
              </a:rPr>
              <a:t>technickou </a:t>
            </a:r>
            <a:r>
              <a:rPr lang="cs-CZ" b="1" dirty="0">
                <a:solidFill>
                  <a:schemeClr val="tx2"/>
                </a:solidFill>
              </a:rPr>
              <a:t>realizaci </a:t>
            </a:r>
            <a:r>
              <a:rPr lang="cs-CZ" b="1" dirty="0" smtClean="0">
                <a:solidFill>
                  <a:schemeClr val="tx2"/>
                </a:solidFill>
              </a:rPr>
              <a:t> - dokončeny</a:t>
            </a:r>
          </a:p>
          <a:p>
            <a:r>
              <a:rPr lang="cs-CZ" b="1" dirty="0" smtClean="0">
                <a:solidFill>
                  <a:schemeClr val="tx2"/>
                </a:solidFill>
              </a:rPr>
              <a:t>akce </a:t>
            </a:r>
            <a:r>
              <a:rPr lang="cs-CZ" b="1" dirty="0">
                <a:solidFill>
                  <a:schemeClr val="tx2"/>
                </a:solidFill>
              </a:rPr>
              <a:t>bude realizována v prosinci </a:t>
            </a:r>
            <a:endParaRPr lang="cs-CZ" b="1" dirty="0" smtClean="0">
              <a:solidFill>
                <a:schemeClr val="tx2"/>
              </a:solidFill>
            </a:endParaRPr>
          </a:p>
          <a:p>
            <a:r>
              <a:rPr lang="cs-CZ" b="1" dirty="0" smtClean="0">
                <a:solidFill>
                  <a:schemeClr val="tx2"/>
                </a:solidFill>
              </a:rPr>
              <a:t>důvod</a:t>
            </a:r>
            <a:r>
              <a:rPr lang="cs-CZ" b="1" dirty="0">
                <a:solidFill>
                  <a:schemeClr val="tx2"/>
                </a:solidFill>
              </a:rPr>
              <a:t>: akce vyžaduje uzavření BIB i AUT báze NKC pro veřejnost, proto budou k tomuto účelu využity prosincové sváteční </a:t>
            </a:r>
            <a:r>
              <a:rPr lang="cs-CZ" b="1" dirty="0" smtClean="0">
                <a:solidFill>
                  <a:schemeClr val="tx2"/>
                </a:solidFill>
              </a:rPr>
              <a:t>dny.</a:t>
            </a:r>
            <a:endParaRPr lang="cs-CZ" b="1" dirty="0">
              <a:solidFill>
                <a:schemeClr val="tx2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997"/>
            <a:ext cx="8175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pro účastníky Souborného katalogu ČR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3-1AD1-40E0-A34E-68E01EC9D93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50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C00000"/>
                </a:solidFill>
              </a:rPr>
              <a:t>Autor/titul </a:t>
            </a:r>
            <a:r>
              <a:rPr lang="cs-CZ" sz="3200" b="1" dirty="0" smtClean="0">
                <a:solidFill>
                  <a:srgbClr val="C00000"/>
                </a:solidFill>
              </a:rPr>
              <a:t>– AUT - </a:t>
            </a:r>
            <a:r>
              <a:rPr lang="cs-CZ" sz="3200" b="1" dirty="0">
                <a:solidFill>
                  <a:srgbClr val="C00000"/>
                </a:solidFill>
              </a:rPr>
              <a:t>jazyková verze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50"/>
            <a:ext cx="8676456" cy="5071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Přímá spojnice 3"/>
          <p:cNvCxnSpPr/>
          <p:nvPr/>
        </p:nvCxnSpPr>
        <p:spPr>
          <a:xfrm>
            <a:off x="5796136" y="4437112"/>
            <a:ext cx="0" cy="3600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>
            <a:off x="5796136" y="4797152"/>
            <a:ext cx="129614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" y="44624"/>
            <a:ext cx="8175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pro účastníky Souborného katalogu ČR</a:t>
            </a:r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3-1AD1-40E0-A34E-68E01EC9D93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15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C00000"/>
                </a:solidFill>
              </a:rPr>
              <a:t>Autor/titul </a:t>
            </a:r>
            <a:r>
              <a:rPr lang="cs-CZ" sz="3200" b="1" dirty="0" smtClean="0">
                <a:solidFill>
                  <a:srgbClr val="C00000"/>
                </a:solidFill>
              </a:rPr>
              <a:t>- AUT- </a:t>
            </a:r>
            <a:r>
              <a:rPr lang="cs-CZ" sz="3200" b="1" dirty="0">
                <a:solidFill>
                  <a:srgbClr val="C00000"/>
                </a:solidFill>
              </a:rPr>
              <a:t>základní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484784"/>
            <a:ext cx="7920881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Přímá spojnice 3"/>
          <p:cNvCxnSpPr/>
          <p:nvPr/>
        </p:nvCxnSpPr>
        <p:spPr>
          <a:xfrm>
            <a:off x="4932040" y="3609020"/>
            <a:ext cx="0" cy="39604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4932040" y="4005064"/>
            <a:ext cx="122413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75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ástupný symbol pro zápatí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pro účastníky Souborného katalogu ČR</a:t>
            </a:r>
            <a:endParaRPr lang="cs-CZ"/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3-1AD1-40E0-A34E-68E01EC9D93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426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25" y="475884"/>
            <a:ext cx="9160425" cy="601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283969" y="188640"/>
            <a:ext cx="4752527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Autor/titul</a:t>
            </a:r>
          </a:p>
          <a:p>
            <a:pPr algn="ctr"/>
            <a:endParaRPr lang="cs-CZ" b="1" dirty="0" smtClean="0">
              <a:solidFill>
                <a:srgbClr val="C00000"/>
              </a:solidFill>
            </a:endParaRPr>
          </a:p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Příklad aplikace v BIB záznamu – formát MARC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25" y="-366"/>
            <a:ext cx="8175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pro účastníky Souborného katalogu ČR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3-1AD1-40E0-A34E-68E01EC9D93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5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Příklad aplikace v BIB záznamu – </a:t>
            </a:r>
            <a:r>
              <a:rPr lang="cs-CZ" sz="2400" b="1" dirty="0" smtClean="0">
                <a:solidFill>
                  <a:srgbClr val="C00000"/>
                </a:solidFill>
              </a:rPr>
              <a:t>standardní formát</a:t>
            </a:r>
            <a:endParaRPr lang="cs-CZ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640960" cy="484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75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pro účastníky Souborného katalogu ČR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3-1AD1-40E0-A34E-68E01EC9D93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1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Věcné autority - změny 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000" b="1" dirty="0" smtClean="0">
              <a:solidFill>
                <a:schemeClr val="tx2"/>
              </a:solidFill>
            </a:endParaRPr>
          </a:p>
          <a:p>
            <a:r>
              <a:rPr lang="cs-CZ" sz="2000" b="1" dirty="0" err="1" smtClean="0">
                <a:solidFill>
                  <a:schemeClr val="tx2"/>
                </a:solidFill>
              </a:rPr>
              <a:t>Geo</a:t>
            </a:r>
            <a:r>
              <a:rPr lang="cs-CZ" sz="2000" b="1" dirty="0" smtClean="0">
                <a:solidFill>
                  <a:schemeClr val="tx2"/>
                </a:solidFill>
              </a:rPr>
              <a:t> </a:t>
            </a:r>
            <a:r>
              <a:rPr lang="cs-CZ" sz="2000" b="1" dirty="0">
                <a:solidFill>
                  <a:schemeClr val="tx2"/>
                </a:solidFill>
              </a:rPr>
              <a:t>autority - vyjádření </a:t>
            </a:r>
            <a:r>
              <a:rPr lang="cs-CZ" sz="2000" b="1" dirty="0" smtClean="0">
                <a:solidFill>
                  <a:schemeClr val="tx2"/>
                </a:solidFill>
              </a:rPr>
              <a:t>vztahů</a:t>
            </a:r>
          </a:p>
          <a:p>
            <a:endParaRPr lang="cs-CZ" sz="2000" b="1" dirty="0">
              <a:solidFill>
                <a:schemeClr val="tx2"/>
              </a:solidFill>
            </a:endParaRPr>
          </a:p>
          <a:p>
            <a:r>
              <a:rPr lang="cs-CZ" sz="2000" b="1" dirty="0" err="1" smtClean="0">
                <a:solidFill>
                  <a:schemeClr val="tx2"/>
                </a:solidFill>
              </a:rPr>
              <a:t>Geo</a:t>
            </a:r>
            <a:r>
              <a:rPr lang="cs-CZ" sz="2000" b="1" dirty="0" smtClean="0">
                <a:solidFill>
                  <a:schemeClr val="tx2"/>
                </a:solidFill>
              </a:rPr>
              <a:t> autority - doplnění hierarchické struktury: pole 951</a:t>
            </a:r>
          </a:p>
          <a:p>
            <a:endParaRPr lang="cs-CZ" sz="2000" b="1" dirty="0" smtClean="0">
              <a:solidFill>
                <a:schemeClr val="tx2"/>
              </a:solidFill>
            </a:endParaRPr>
          </a:p>
          <a:p>
            <a:r>
              <a:rPr lang="cs-CZ" sz="2000" b="1" dirty="0" smtClean="0">
                <a:solidFill>
                  <a:schemeClr val="tx2"/>
                </a:solidFill>
              </a:rPr>
              <a:t>Poznámky </a:t>
            </a:r>
            <a:r>
              <a:rPr lang="cs-CZ" sz="2000" b="1" dirty="0">
                <a:solidFill>
                  <a:schemeClr val="tx2"/>
                </a:solidFill>
              </a:rPr>
              <a:t>ve věcných autoritách</a:t>
            </a:r>
          </a:p>
          <a:p>
            <a:pPr marL="0" indent="0">
              <a:buNone/>
            </a:pPr>
            <a:endParaRPr lang="cs-CZ" sz="2000" b="1" dirty="0">
              <a:solidFill>
                <a:schemeClr val="tx2"/>
              </a:solidFill>
            </a:endParaRP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75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pro účastníky Souborného katalogu ČR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3-1AD1-40E0-A34E-68E01EC9D93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389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427</Words>
  <Application>Microsoft Office PowerPoint</Application>
  <PresentationFormat>Předvádění na obrazovce (4:3)</PresentationFormat>
  <Paragraphs>104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Změny v bázi Národních autorit</vt:lpstr>
      <vt:lpstr>Věcné autority, autority autor/název a unifikovaný název</vt:lpstr>
      <vt:lpstr>Propojení autoritních  termínů s jejich jednoznačnými nevýznamovými identifikátory tj. ID</vt:lpstr>
      <vt:lpstr>Identifikace v oblasti autorit</vt:lpstr>
      <vt:lpstr>Autor/titul – AUT - jazyková verze</vt:lpstr>
      <vt:lpstr>Autor/titul - AUT- základní</vt:lpstr>
      <vt:lpstr>Prezentace aplikace PowerPoint</vt:lpstr>
      <vt:lpstr>Příklad aplikace v BIB záznamu – standardní formát</vt:lpstr>
      <vt:lpstr>Věcné autority - změny </vt:lpstr>
      <vt:lpstr>Věcné autority - vyjádření vztahů</vt:lpstr>
      <vt:lpstr>Příklad – vztah předchůdce - následník</vt:lpstr>
      <vt:lpstr>Hierarchická struktura</vt:lpstr>
      <vt:lpstr>Hierarchická struktura - příklad </vt:lpstr>
      <vt:lpstr>Poznámky v autoritních záznamech </vt:lpstr>
      <vt:lpstr>Příklad poznámek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Balíková Marie</dc:creator>
  <cp:lastModifiedBy>Balíková Marie</cp:lastModifiedBy>
  <cp:revision>9</cp:revision>
  <dcterms:created xsi:type="dcterms:W3CDTF">2011-12-05T10:07:29Z</dcterms:created>
  <dcterms:modified xsi:type="dcterms:W3CDTF">2011-12-05T11:26:12Z</dcterms:modified>
</cp:coreProperties>
</file>