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73" r:id="rId5"/>
    <p:sldId id="274" r:id="rId6"/>
    <p:sldId id="260" r:id="rId7"/>
    <p:sldId id="261" r:id="rId8"/>
    <p:sldId id="27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3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70636677458373E-3"/>
          <c:y val="1.232886791164666E-3"/>
          <c:w val="0.89024764265578149"/>
          <c:h val="0.94756588607271852"/>
        </c:manualLayout>
      </c:layout>
      <c:pie3DChart>
        <c:varyColors val="1"/>
        <c:ser>
          <c:idx val="0"/>
          <c:order val="0"/>
          <c:explosion val="25"/>
          <c:cat>
            <c:strRef>
              <c:f>List1!$A$1:$A$3</c:f>
              <c:strCache>
                <c:ptCount val="3"/>
                <c:pt idx="0">
                  <c:v>Téma</c:v>
                </c:pt>
                <c:pt idx="1">
                  <c:v>GEO</c:v>
                </c:pt>
                <c:pt idx="2">
                  <c:v>Forma</c:v>
                </c:pt>
              </c:strCache>
            </c:strRef>
          </c:cat>
          <c:val>
            <c:numRef>
              <c:f>List1!$B$1:$B$3</c:f>
              <c:numCache>
                <c:formatCode>General</c:formatCode>
                <c:ptCount val="3"/>
                <c:pt idx="0">
                  <c:v>35201</c:v>
                </c:pt>
                <c:pt idx="1">
                  <c:v>23160</c:v>
                </c:pt>
                <c:pt idx="2">
                  <c:v>1694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cs-CZ"/>
          </a:p>
        </c:txPr>
      </c:legendEntry>
      <c:layout>
        <c:manualLayout>
          <c:xMode val="edge"/>
          <c:yMode val="edge"/>
          <c:x val="0.85656777801614858"/>
          <c:y val="0.33763440698781338"/>
          <c:w val="0.13417299094082769"/>
          <c:h val="0.2270128769476064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0.63793</cdr:x>
      <cdr:y>0.08587</cdr:y>
    </cdr:from>
    <cdr:to>
      <cdr:x>0.80251</cdr:x>
      <cdr:y>0.18047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4186809" y="388644"/>
          <a:ext cx="1080120" cy="4281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sz="2400" b="1" dirty="0" smtClean="0">
              <a:solidFill>
                <a:schemeClr val="tx1"/>
              </a:solidFill>
            </a:rPr>
            <a:t>38 270</a:t>
          </a:r>
          <a:endParaRPr lang="cs-CZ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0.04546</cdr:x>
      <cdr:y>0.75409</cdr:y>
    </cdr:from>
    <cdr:to>
      <cdr:x>0.22</cdr:x>
      <cdr:y>0.84955</cdr:y>
    </cdr:to>
    <cdr:sp macro="" textlink="">
      <cdr:nvSpPr>
        <cdr:cNvPr id="3" name="Obdélník 2"/>
        <cdr:cNvSpPr/>
      </cdr:nvSpPr>
      <cdr:spPr>
        <a:xfrm xmlns:a="http://schemas.openxmlformats.org/drawingml/2006/main">
          <a:off x="298377" y="3412976"/>
          <a:ext cx="1145500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sz="2400" b="1" dirty="0" smtClean="0">
              <a:solidFill>
                <a:schemeClr val="tx1"/>
              </a:solidFill>
            </a:rPr>
            <a:t>28 610</a:t>
          </a:r>
          <a:endParaRPr lang="cs-CZ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0.29781</cdr:x>
      <cdr:y>0</cdr:y>
    </cdr:from>
    <cdr:to>
      <cdr:x>0.46239</cdr:x>
      <cdr:y>0.08587</cdr:y>
    </cdr:to>
    <cdr:sp macro="" textlink="">
      <cdr:nvSpPr>
        <cdr:cNvPr id="5" name="Obdélník 4"/>
        <cdr:cNvSpPr/>
      </cdr:nvSpPr>
      <cdr:spPr>
        <a:xfrm xmlns:a="http://schemas.openxmlformats.org/drawingml/2006/main">
          <a:off x="1954560" y="0"/>
          <a:ext cx="1080120" cy="3886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sz="2400" b="1" dirty="0" smtClean="0">
              <a:solidFill>
                <a:schemeClr val="tx1"/>
              </a:solidFill>
              <a:effectLst/>
            </a:rPr>
            <a:t>1 847</a:t>
          </a:r>
          <a:endParaRPr lang="cs-CZ" sz="24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FB6E-8721-467E-BA2F-786DF65057C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3747A-079D-4F23-AF51-F714B64D6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24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A7586-801E-41D7-A66A-BAC9A6A4D6D1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89891-5806-425C-B818-ACBD34C1D2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66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5616-0B49-447E-9C27-621981626BB8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112-6499-42AC-A9CA-8470BF94905E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0949-D113-405E-A0B9-7356179BDD18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487C-8504-49CF-8FB2-62C8C84ECFE3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401D-459B-4F62-A2B4-866531CDC2DF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F1C0-C7F4-4ED5-88E9-493E11273BDE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3EEE-4586-4730-B506-D713AC6AFDBC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E900-9021-40AD-AFD3-19DAF545C844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2DC4-5A93-4228-BA3F-159A38CC34B0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30A9-7952-464D-B085-C6B5C9EB8D52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BCE-0D3E-4683-B667-EEA4A6442D50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5044-CB25-46F3-9EF2-4F8EE3569038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5F4E-0266-4C7F-8F81-6333A2D08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Věcné autority v roce 2016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i="1" dirty="0" smtClean="0">
                <a:solidFill>
                  <a:srgbClr val="002060"/>
                </a:solidFill>
              </a:rPr>
              <a:t>Marie.Balikova@nkp.cz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43192" cy="936104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Databáze věcných autorit – kooperace - </a:t>
            </a:r>
            <a:r>
              <a:rPr lang="cs-CZ" sz="3200" b="1" dirty="0" smtClean="0">
                <a:solidFill>
                  <a:srgbClr val="C00000"/>
                </a:solidFill>
              </a:rPr>
              <a:t>tematické </a:t>
            </a:r>
            <a:r>
              <a:rPr lang="cs-CZ" sz="3200" b="1" dirty="0">
                <a:solidFill>
                  <a:srgbClr val="C00000"/>
                </a:solidFill>
              </a:rPr>
              <a:t>autority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oznámení o zamýšlené kooperaci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školení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návrhy formou tabulky v Excelu</a:t>
            </a:r>
          </a:p>
          <a:p>
            <a:pPr lvl="1"/>
            <a:r>
              <a:rPr lang="cs-CZ" sz="2000" b="1" dirty="0" smtClean="0">
                <a:solidFill>
                  <a:srgbClr val="002060"/>
                </a:solidFill>
              </a:rPr>
              <a:t>změna – každý údaj se zapisuje do samostatné buňky v příslušném sloupci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284984"/>
            <a:ext cx="750411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36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576064"/>
          </a:xfrm>
        </p:spPr>
        <p:txBody>
          <a:bodyPr>
            <a:normAutofit fontScale="90000"/>
          </a:bodyPr>
          <a:lstStyle/>
          <a:p>
            <a:r>
              <a:rPr lang="cs-CZ" sz="3600" b="1" dirty="0" err="1" smtClean="0">
                <a:solidFill>
                  <a:srgbClr val="C00000"/>
                </a:solidFill>
              </a:rPr>
              <a:t>Konspektové</a:t>
            </a:r>
            <a:r>
              <a:rPr lang="cs-CZ" sz="3600" b="1" dirty="0" smtClean="0">
                <a:solidFill>
                  <a:srgbClr val="C00000"/>
                </a:solidFill>
              </a:rPr>
              <a:t> schéma – aktualizace 2016_1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1063"/>
            <a:ext cx="8748464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9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346050"/>
          </a:xfrm>
        </p:spPr>
        <p:txBody>
          <a:bodyPr>
            <a:noAutofit/>
          </a:bodyPr>
          <a:lstStyle/>
          <a:p>
            <a:r>
              <a:rPr lang="cs-CZ" sz="3200" b="1" dirty="0" err="1">
                <a:solidFill>
                  <a:srgbClr val="C00000"/>
                </a:solidFill>
              </a:rPr>
              <a:t>Konspektové</a:t>
            </a:r>
            <a:r>
              <a:rPr lang="cs-CZ" sz="3200" b="1" dirty="0">
                <a:solidFill>
                  <a:srgbClr val="C00000"/>
                </a:solidFill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</a:rPr>
              <a:t>schéma – aktualizace 2016_2</a:t>
            </a:r>
            <a:endParaRPr lang="cs-CZ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9"/>
            <a:ext cx="82296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93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C00000"/>
                </a:solidFill>
              </a:rPr>
              <a:t>Doplnění vysvětlujících poznámek u Předmětových kategorií a skupin Konspektu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Poskytnout potřebné informace o organizaci informačních zdrojů v rámci </a:t>
            </a:r>
            <a:r>
              <a:rPr lang="cs-CZ" sz="2800" b="1" dirty="0" err="1" smtClean="0">
                <a:solidFill>
                  <a:srgbClr val="002060"/>
                </a:solidFill>
              </a:rPr>
              <a:t>Konspektového</a:t>
            </a:r>
            <a:r>
              <a:rPr lang="cs-CZ" sz="2800" b="1" dirty="0" smtClean="0">
                <a:solidFill>
                  <a:srgbClr val="002060"/>
                </a:solidFill>
              </a:rPr>
              <a:t> schématu v prostředí online i pro laického uživatele, např. v aplikacích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</a:rPr>
              <a:t> Tematická mapa fondů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</a:rPr>
              <a:t> Tematické vyhledávání – Tematické  autority online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</a:rPr>
              <a:t> Faseta Obor v rámci CPK</a:t>
            </a:r>
          </a:p>
          <a:p>
            <a:endParaRPr lang="cs-CZ" sz="2800" b="1" dirty="0" smtClean="0">
              <a:solidFill>
                <a:srgbClr val="00206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10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C00000"/>
                </a:solidFill>
              </a:rPr>
              <a:t>Příklad </a:t>
            </a:r>
            <a:r>
              <a:rPr lang="cs-CZ" sz="3200" b="1" smtClean="0">
                <a:solidFill>
                  <a:srgbClr val="C00000"/>
                </a:solidFill>
              </a:rPr>
              <a:t>definice v Předmětové kategorii </a:t>
            </a:r>
            <a:r>
              <a:rPr lang="cs-CZ" sz="3200" b="1" dirty="0" smtClean="0">
                <a:solidFill>
                  <a:srgbClr val="C00000"/>
                </a:solidFill>
              </a:rPr>
              <a:t>Antropologie, etnografie</a:t>
            </a:r>
            <a:endParaRPr lang="cs-CZ" sz="32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8229600" cy="429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2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869560" cy="237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828092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smtClean="0">
                <a:solidFill>
                  <a:srgbClr val="C00000"/>
                </a:solidFill>
              </a:rPr>
              <a:t>Příklad definice skupin Konspektu</a:t>
            </a:r>
            <a:endParaRPr lang="en-US" sz="32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0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Úkoly pro rok 2017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2060"/>
                </a:solidFill>
              </a:rPr>
              <a:t>Předložit ověřené metody zpětného doplňování  údajů věcného zpřístupnění na bázi</a:t>
            </a:r>
          </a:p>
          <a:p>
            <a:pPr lvl="1"/>
            <a:r>
              <a:rPr lang="cs-CZ" b="1" dirty="0" smtClean="0">
                <a:solidFill>
                  <a:srgbClr val="002060"/>
                </a:solidFill>
              </a:rPr>
              <a:t>individuálního zpracování BIB záznamů</a:t>
            </a:r>
          </a:p>
          <a:p>
            <a:pPr lvl="1"/>
            <a:r>
              <a:rPr lang="cs-CZ" b="1" dirty="0" smtClean="0">
                <a:solidFill>
                  <a:srgbClr val="002060"/>
                </a:solidFill>
              </a:rPr>
              <a:t>dávkového  zpracování BIB záznamů vyžadujících  shodný typ zpřístupňujících údajů</a:t>
            </a:r>
            <a:endParaRPr lang="cs-CZ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002060"/>
                </a:solidFill>
              </a:rPr>
              <a:t>Ověřené na signifikantním vzorku dat</a:t>
            </a:r>
            <a:endParaRPr lang="cs-CZ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Děkuji </a:t>
            </a:r>
            <a:r>
              <a:rPr lang="cs-CZ" sz="2800" b="1" dirty="0" smtClean="0">
                <a:solidFill>
                  <a:srgbClr val="002060"/>
                </a:solidFill>
              </a:rPr>
              <a:t>za </a:t>
            </a:r>
            <a:r>
              <a:rPr lang="cs-CZ" sz="2800" b="1" dirty="0" smtClean="0">
                <a:solidFill>
                  <a:srgbClr val="002060"/>
                </a:solidFill>
              </a:rPr>
              <a:t>pozornost</a:t>
            </a:r>
          </a:p>
          <a:p>
            <a:pPr>
              <a:buNone/>
            </a:pPr>
            <a:r>
              <a:rPr lang="cs-CZ" sz="2400" i="1" dirty="0" smtClean="0">
                <a:solidFill>
                  <a:srgbClr val="002060"/>
                </a:solidFill>
              </a:rPr>
              <a:t>Marie.Balikova@nkp.cz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805" y="266699"/>
            <a:ext cx="8229600" cy="819489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Obsah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>
            <a:normAutofit fontScale="85000" lnSpcReduction="20000"/>
          </a:bodyPr>
          <a:lstStyle/>
          <a:p>
            <a:r>
              <a:rPr lang="cs-CZ" sz="2800" b="1" i="1" dirty="0" smtClean="0">
                <a:solidFill>
                  <a:srgbClr val="C00000"/>
                </a:solidFill>
              </a:rPr>
              <a:t>Úkol </a:t>
            </a:r>
            <a:r>
              <a:rPr lang="cs-CZ" sz="2800" b="1" i="1" dirty="0" smtClean="0">
                <a:solidFill>
                  <a:srgbClr val="C00000"/>
                </a:solidFill>
              </a:rPr>
              <a:t>vyplývající z jednání skupiny SKČR </a:t>
            </a:r>
          </a:p>
          <a:p>
            <a:pPr lvl="1"/>
            <a:r>
              <a:rPr lang="cs-CZ" b="1" i="1" dirty="0" smtClean="0">
                <a:solidFill>
                  <a:srgbClr val="002060"/>
                </a:solidFill>
              </a:rPr>
              <a:t>SKČR bude hledat další možnosti zpětného obohacování záznamů o údaje věcného zpracování – hledáme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</a:rPr>
              <a:t>stávající výsledky </a:t>
            </a:r>
            <a:r>
              <a:rPr lang="cs-CZ" b="1" dirty="0" smtClean="0">
                <a:solidFill>
                  <a:srgbClr val="002060"/>
                </a:solidFill>
              </a:rPr>
              <a:t>– obohaceno cca </a:t>
            </a:r>
            <a:r>
              <a:rPr lang="cs-CZ" b="1" dirty="0" smtClean="0">
                <a:solidFill>
                  <a:srgbClr val="C00000"/>
                </a:solidFill>
              </a:rPr>
              <a:t>15 00 BIB záznamů </a:t>
            </a:r>
            <a:r>
              <a:rPr lang="cs-CZ" b="1" dirty="0" smtClean="0">
                <a:solidFill>
                  <a:srgbClr val="002060"/>
                </a:solidFill>
              </a:rPr>
              <a:t>individuálním zpracováním, do konce 2016 </a:t>
            </a:r>
            <a:r>
              <a:rPr lang="cs-CZ" b="1" dirty="0" smtClean="0">
                <a:solidFill>
                  <a:srgbClr val="002060"/>
                </a:solidFill>
              </a:rPr>
              <a:t>plánováno </a:t>
            </a:r>
            <a:r>
              <a:rPr lang="cs-CZ" b="1" dirty="0" smtClean="0">
                <a:solidFill>
                  <a:srgbClr val="C00000"/>
                </a:solidFill>
              </a:rPr>
              <a:t>18 </a:t>
            </a:r>
            <a:r>
              <a:rPr lang="cs-CZ" b="1" dirty="0" smtClean="0">
                <a:solidFill>
                  <a:srgbClr val="C00000"/>
                </a:solidFill>
              </a:rPr>
              <a:t>000 </a:t>
            </a:r>
          </a:p>
          <a:p>
            <a:pPr lvl="1"/>
            <a:r>
              <a:rPr lang="cs-CZ" b="1" dirty="0" smtClean="0">
                <a:solidFill>
                  <a:srgbClr val="002060"/>
                </a:solidFill>
              </a:rPr>
              <a:t>další </a:t>
            </a:r>
            <a:r>
              <a:rPr lang="cs-CZ" b="1" smtClean="0">
                <a:solidFill>
                  <a:srgbClr val="002060"/>
                </a:solidFill>
              </a:rPr>
              <a:t>možnosti </a:t>
            </a:r>
            <a:r>
              <a:rPr lang="cs-CZ" b="1">
                <a:solidFill>
                  <a:srgbClr val="002060"/>
                </a:solidFill>
              </a:rPr>
              <a:t>(</a:t>
            </a:r>
            <a:r>
              <a:rPr lang="cs-CZ" b="1">
                <a:solidFill>
                  <a:srgbClr val="002060"/>
                </a:solidFill>
              </a:rPr>
              <a:t>dávkového </a:t>
            </a:r>
            <a:r>
              <a:rPr lang="cs-CZ" b="1" smtClean="0">
                <a:solidFill>
                  <a:srgbClr val="002060"/>
                </a:solidFill>
              </a:rPr>
              <a:t>zpracování </a:t>
            </a:r>
            <a:r>
              <a:rPr lang="cs-CZ" b="1">
                <a:solidFill>
                  <a:srgbClr val="002060"/>
                </a:solidFill>
              </a:rPr>
              <a:t>BIB </a:t>
            </a:r>
            <a:r>
              <a:rPr lang="cs-CZ" b="1" smtClean="0">
                <a:solidFill>
                  <a:srgbClr val="002060"/>
                </a:solidFill>
              </a:rPr>
              <a:t>záznamů) </a:t>
            </a:r>
            <a:r>
              <a:rPr lang="cs-CZ" b="1">
                <a:solidFill>
                  <a:srgbClr val="002060"/>
                </a:solidFill>
              </a:rPr>
              <a:t>testujeme</a:t>
            </a:r>
            <a:r>
              <a:rPr lang="cs-CZ" b="1" dirty="0" smtClean="0">
                <a:solidFill>
                  <a:srgbClr val="002060"/>
                </a:solidFill>
              </a:rPr>
              <a:t>, </a:t>
            </a:r>
            <a:r>
              <a:rPr lang="cs-CZ" b="1" dirty="0" smtClean="0">
                <a:solidFill>
                  <a:srgbClr val="002060"/>
                </a:solidFill>
              </a:rPr>
              <a:t>prozatímní </a:t>
            </a:r>
            <a:r>
              <a:rPr lang="cs-CZ" b="1" dirty="0" smtClean="0">
                <a:solidFill>
                  <a:srgbClr val="002060"/>
                </a:solidFill>
              </a:rPr>
              <a:t>výsledky </a:t>
            </a:r>
            <a:r>
              <a:rPr lang="cs-CZ" b="1" dirty="0" smtClean="0">
                <a:solidFill>
                  <a:srgbClr val="002060"/>
                </a:solidFill>
              </a:rPr>
              <a:t>slibné</a:t>
            </a:r>
          </a:p>
          <a:p>
            <a:r>
              <a:rPr lang="cs-CZ" b="1" dirty="0">
                <a:solidFill>
                  <a:srgbClr val="C00000"/>
                </a:solidFill>
              </a:rPr>
              <a:t>Databáze České MDT online</a:t>
            </a:r>
          </a:p>
          <a:p>
            <a:r>
              <a:rPr lang="cs-CZ" b="1" dirty="0">
                <a:solidFill>
                  <a:srgbClr val="C00000"/>
                </a:solidFill>
              </a:rPr>
              <a:t>Databáze věcných autorit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Geografické autority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Tematické autority</a:t>
            </a:r>
          </a:p>
          <a:p>
            <a:r>
              <a:rPr lang="cs-CZ" b="1" dirty="0" err="1">
                <a:solidFill>
                  <a:srgbClr val="C00000"/>
                </a:solidFill>
              </a:rPr>
              <a:t>Konspektové</a:t>
            </a:r>
            <a:r>
              <a:rPr lang="cs-CZ" b="1" dirty="0">
                <a:solidFill>
                  <a:srgbClr val="C00000"/>
                </a:solidFill>
              </a:rPr>
              <a:t> schéma 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Aktualizace</a:t>
            </a:r>
          </a:p>
          <a:p>
            <a:pPr marL="457200" lvl="1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lvl="1"/>
            <a:endParaRPr lang="cs-CZ" b="1" dirty="0" smtClean="0">
              <a:solidFill>
                <a:srgbClr val="002060"/>
              </a:solidFill>
            </a:endParaRPr>
          </a:p>
          <a:p>
            <a:pPr lvl="1"/>
            <a:endParaRPr lang="cs-CZ" b="1" dirty="0" smtClean="0">
              <a:solidFill>
                <a:srgbClr val="002060"/>
              </a:solidFill>
            </a:endParaRPr>
          </a:p>
          <a:p>
            <a:pPr lvl="1"/>
            <a:endParaRPr lang="cs-CZ" b="1" dirty="0" smtClean="0">
              <a:solidFill>
                <a:srgbClr val="002060"/>
              </a:solidFill>
            </a:endParaRPr>
          </a:p>
          <a:p>
            <a:pPr lvl="1"/>
            <a:endParaRPr lang="cs-CZ" b="1" dirty="0" smtClean="0">
              <a:solidFill>
                <a:srgbClr val="00206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Databáze České MDT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r>
              <a:rPr lang="cs-CZ" b="1" smtClean="0">
                <a:solidFill>
                  <a:srgbClr val="002060"/>
                </a:solidFill>
              </a:rPr>
              <a:t>umožňuje</a:t>
            </a:r>
            <a:r>
              <a:rPr lang="cs-CZ" b="1" dirty="0">
                <a:solidFill>
                  <a:srgbClr val="002060"/>
                </a:solidFill>
              </a:rPr>
              <a:t> </a:t>
            </a:r>
            <a:endParaRPr lang="cs-CZ" b="1" dirty="0" smtClean="0">
              <a:solidFill>
                <a:srgbClr val="002060"/>
              </a:solidFill>
            </a:endParaRPr>
          </a:p>
          <a:p>
            <a:pPr lvl="1"/>
            <a:r>
              <a:rPr lang="cs-CZ" b="1" dirty="0" smtClean="0">
                <a:solidFill>
                  <a:srgbClr val="002060"/>
                </a:solidFill>
              </a:rPr>
              <a:t>vyhledávání</a:t>
            </a:r>
            <a:r>
              <a:rPr lang="cs-CZ" b="1" dirty="0">
                <a:solidFill>
                  <a:srgbClr val="002060"/>
                </a:solidFill>
              </a:rPr>
              <a:t>, prohlížení, analýzu, validaci a tvorbu notací </a:t>
            </a:r>
            <a:r>
              <a:rPr lang="cs-CZ" b="1" dirty="0" smtClean="0">
                <a:solidFill>
                  <a:srgbClr val="002060"/>
                </a:solidFill>
              </a:rPr>
              <a:t>MDT</a:t>
            </a:r>
            <a:r>
              <a:rPr lang="cs-CZ" b="1" dirty="0">
                <a:solidFill>
                  <a:srgbClr val="002060"/>
                </a:solidFill>
              </a:rPr>
              <a:t> </a:t>
            </a:r>
            <a:endParaRPr lang="cs-CZ" b="1" dirty="0" smtClean="0">
              <a:solidFill>
                <a:srgbClr val="002060"/>
              </a:solidFill>
            </a:endParaRPr>
          </a:p>
          <a:p>
            <a:pPr lvl="1"/>
            <a:r>
              <a:rPr lang="cs-CZ" b="1" dirty="0" smtClean="0">
                <a:solidFill>
                  <a:srgbClr val="002060"/>
                </a:solidFill>
              </a:rPr>
              <a:t>vyhledávání </a:t>
            </a:r>
            <a:r>
              <a:rPr lang="cs-CZ" b="1" dirty="0">
                <a:solidFill>
                  <a:srgbClr val="002060"/>
                </a:solidFill>
              </a:rPr>
              <a:t>a zobrazení </a:t>
            </a:r>
            <a:r>
              <a:rPr lang="cs-CZ" b="1" dirty="0" smtClean="0">
                <a:solidFill>
                  <a:srgbClr val="002060"/>
                </a:solidFill>
              </a:rPr>
              <a:t>i zrušených </a:t>
            </a:r>
            <a:r>
              <a:rPr lang="cs-CZ" b="1" dirty="0">
                <a:solidFill>
                  <a:srgbClr val="002060"/>
                </a:solidFill>
              </a:rPr>
              <a:t>notací </a:t>
            </a:r>
            <a:r>
              <a:rPr lang="cs-CZ" b="1" dirty="0" smtClean="0">
                <a:solidFill>
                  <a:srgbClr val="002060"/>
                </a:solidFill>
              </a:rPr>
              <a:t>MDT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kontinuální vývoj </a:t>
            </a:r>
          </a:p>
          <a:p>
            <a:pPr lvl="1"/>
            <a:r>
              <a:rPr lang="cs-CZ" b="1" dirty="0" smtClean="0">
                <a:solidFill>
                  <a:srgbClr val="002060"/>
                </a:solidFill>
              </a:rPr>
              <a:t>aktualizace a překlad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Index</a:t>
            </a:r>
          </a:p>
          <a:p>
            <a:pPr lvl="1">
              <a:buNone/>
            </a:pPr>
            <a:endParaRPr lang="cs-CZ" b="1" smtClean="0">
              <a:solidFill>
                <a:srgbClr val="002060"/>
              </a:solidFill>
            </a:endParaRPr>
          </a:p>
          <a:p>
            <a:r>
              <a:rPr lang="cs-CZ" b="1" smtClean="0">
                <a:solidFill>
                  <a:srgbClr val="002060"/>
                </a:solidFill>
              </a:rPr>
              <a:t>volně dostupná pod registrací, která je monitorovaná</a:t>
            </a:r>
          </a:p>
          <a:p>
            <a:pPr lvl="1"/>
            <a:endParaRPr lang="cs-CZ" b="1" smtClean="0">
              <a:solidFill>
                <a:srgbClr val="002060"/>
              </a:solidFill>
            </a:endParaRPr>
          </a:p>
          <a:p>
            <a:r>
              <a:rPr lang="cs-CZ" b="1" smtClean="0">
                <a:solidFill>
                  <a:srgbClr val="002060"/>
                </a:solidFill>
              </a:rPr>
              <a:t>přihlášeno 840 uživatelů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28092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716016" y="1340768"/>
            <a:ext cx="352839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Registrace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-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problémy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4320480" cy="92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4925"/>
            <a:ext cx="971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56992"/>
            <a:ext cx="4572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2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128791" cy="598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Databáze věcných autorit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529539"/>
              </p:ext>
            </p:extLst>
          </p:nvPr>
        </p:nvGraphicFramePr>
        <p:xfrm>
          <a:off x="323528" y="1268760"/>
          <a:ext cx="6624736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948264" y="1124744"/>
            <a:ext cx="1872208" cy="53285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cs-CZ" sz="1600" b="1" dirty="0">
                <a:solidFill>
                  <a:srgbClr val="A50021"/>
                </a:solidFill>
                <a:latin typeface="Calibri" panose="020F0502020204030204" pitchFamily="34" charset="0"/>
              </a:rPr>
              <a:t>Řízený a měnitelný</a:t>
            </a:r>
          </a:p>
          <a:p>
            <a:r>
              <a:rPr lang="cs-CZ" altLang="cs-CZ" sz="1600" b="1" dirty="0">
                <a:solidFill>
                  <a:srgbClr val="A50021"/>
                </a:solidFill>
                <a:latin typeface="Calibri" panose="020F0502020204030204" pitchFamily="34" charset="0"/>
              </a:rPr>
              <a:t>abecedně uspořádaný</a:t>
            </a:r>
          </a:p>
          <a:p>
            <a:r>
              <a:rPr lang="cs-CZ" altLang="cs-CZ" sz="1600" b="1" dirty="0">
                <a:solidFill>
                  <a:srgbClr val="A50021"/>
                </a:solidFill>
                <a:latin typeface="Calibri" panose="020F0502020204030204" pitchFamily="34" charset="0"/>
              </a:rPr>
              <a:t>soubor věcných </a:t>
            </a:r>
          </a:p>
          <a:p>
            <a:r>
              <a:rPr lang="cs-CZ" altLang="cs-CZ" sz="1600" b="1" dirty="0">
                <a:solidFill>
                  <a:srgbClr val="A50021"/>
                </a:solidFill>
                <a:latin typeface="Calibri" panose="020F0502020204030204" pitchFamily="34" charset="0"/>
              </a:rPr>
              <a:t>selekčních údajů – </a:t>
            </a:r>
          </a:p>
          <a:p>
            <a:r>
              <a:rPr lang="cs-CZ" altLang="cs-CZ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tematických, </a:t>
            </a:r>
            <a:r>
              <a:rPr lang="cs-CZ" altLang="cs-CZ" sz="1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geografických </a:t>
            </a:r>
            <a:r>
              <a:rPr lang="cs-CZ" altLang="cs-CZ" sz="1600" b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a </a:t>
            </a:r>
            <a:r>
              <a:rPr lang="cs-CZ" altLang="cs-CZ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formálních</a:t>
            </a:r>
            <a:r>
              <a:rPr lang="cs-CZ" altLang="cs-CZ" sz="16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600" b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termínů,</a:t>
            </a:r>
            <a:endParaRPr lang="cs-CZ" altLang="cs-CZ" sz="1600" b="1" dirty="0">
              <a:solidFill>
                <a:srgbClr val="A50021"/>
              </a:solidFill>
              <a:latin typeface="Calibri" panose="020F0502020204030204" pitchFamily="34" charset="0"/>
            </a:endParaRPr>
          </a:p>
          <a:p>
            <a:r>
              <a:rPr lang="cs-CZ" altLang="cs-CZ" sz="1600" b="1" dirty="0">
                <a:solidFill>
                  <a:srgbClr val="A50021"/>
                </a:solidFill>
                <a:latin typeface="Calibri" panose="020F0502020204030204" pitchFamily="34" charset="0"/>
              </a:rPr>
              <a:t>mezi nimiž jsou</a:t>
            </a:r>
          </a:p>
          <a:p>
            <a:r>
              <a:rPr lang="cs-CZ" altLang="cs-CZ" sz="1600" b="1" dirty="0">
                <a:solidFill>
                  <a:srgbClr val="A50021"/>
                </a:solidFill>
                <a:latin typeface="Calibri" panose="020F0502020204030204" pitchFamily="34" charset="0"/>
              </a:rPr>
              <a:t>vyjádřeny základní</a:t>
            </a:r>
          </a:p>
          <a:p>
            <a:r>
              <a:rPr lang="cs-CZ" altLang="cs-CZ" sz="1600" b="1" dirty="0">
                <a:solidFill>
                  <a:srgbClr val="A50021"/>
                </a:solidFill>
                <a:latin typeface="Calibri" panose="020F0502020204030204" pitchFamily="34" charset="0"/>
              </a:rPr>
              <a:t>sémantické vztahy </a:t>
            </a:r>
          </a:p>
          <a:p>
            <a:r>
              <a:rPr lang="cs-CZ" altLang="cs-CZ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(ekvivalence, </a:t>
            </a:r>
            <a:r>
              <a:rPr lang="cs-CZ" altLang="cs-CZ" sz="1600" b="1" dirty="0">
                <a:solidFill>
                  <a:srgbClr val="A50021"/>
                </a:solidFill>
                <a:latin typeface="Calibri" panose="020F0502020204030204" pitchFamily="34" charset="0"/>
              </a:rPr>
              <a:t>hierarchie,</a:t>
            </a:r>
          </a:p>
          <a:p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asociace) </a:t>
            </a:r>
            <a:r>
              <a:rPr lang="cs-CZ" altLang="cs-CZ" sz="1600" b="1" dirty="0">
                <a:solidFill>
                  <a:srgbClr val="A50021"/>
                </a:solidFill>
                <a:latin typeface="Calibri" panose="020F0502020204030204" pitchFamily="34" charset="0"/>
              </a:rPr>
              <a:t>a který </a:t>
            </a:r>
          </a:p>
          <a:p>
            <a:r>
              <a:rPr lang="cs-CZ" altLang="cs-CZ" sz="1600" b="1" dirty="0">
                <a:solidFill>
                  <a:srgbClr val="A50021"/>
                </a:solidFill>
                <a:latin typeface="Calibri" panose="020F0502020204030204" pitchFamily="34" charset="0"/>
              </a:rPr>
              <a:t>je určen ke </a:t>
            </a: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zpracování </a:t>
            </a:r>
          </a:p>
          <a:p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a vyhledávání </a:t>
            </a:r>
            <a:r>
              <a:rPr lang="cs-CZ" altLang="cs-CZ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dokumentů</a:t>
            </a:r>
          </a:p>
          <a:p>
            <a:r>
              <a:rPr lang="cs-CZ" altLang="cs-CZ" sz="1600" b="1" dirty="0">
                <a:solidFill>
                  <a:srgbClr val="A50021"/>
                </a:solidFill>
                <a:latin typeface="Calibri" panose="020F0502020204030204" pitchFamily="34" charset="0"/>
              </a:rPr>
              <a:t>a </a:t>
            </a:r>
            <a:r>
              <a:rPr lang="cs-CZ" altLang="cs-CZ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informací </a:t>
            </a:r>
            <a:r>
              <a:rPr lang="cs-CZ" altLang="cs-CZ" sz="1600" b="1" dirty="0">
                <a:solidFill>
                  <a:srgbClr val="A50021"/>
                </a:solidFill>
                <a:latin typeface="Calibri" panose="020F0502020204030204" pitchFamily="34" charset="0"/>
              </a:rPr>
              <a:t>v nich </a:t>
            </a:r>
          </a:p>
          <a:p>
            <a:r>
              <a:rPr lang="cs-CZ" altLang="cs-CZ" sz="1600" b="1" dirty="0">
                <a:solidFill>
                  <a:srgbClr val="A50021"/>
                </a:solidFill>
                <a:latin typeface="Calibri" panose="020F0502020204030204" pitchFamily="34" charset="0"/>
              </a:rPr>
              <a:t>obsažených</a:t>
            </a:r>
            <a:r>
              <a:rPr lang="cs-CZ" altLang="cs-CZ" sz="1600" dirty="0">
                <a:solidFill>
                  <a:srgbClr val="A5002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Databáze věcných autorit – kooperace - geografické autority</a:t>
            </a:r>
            <a:r>
              <a:rPr lang="cs-CZ" sz="2500" b="1" dirty="0"/>
              <a:t/>
            </a:r>
            <a:br>
              <a:rPr lang="cs-CZ" sz="2500" b="1" dirty="0"/>
            </a:br>
            <a:endParaRPr lang="en-US" sz="25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s-CZ" sz="2600" b="1" dirty="0" smtClean="0">
                <a:solidFill>
                  <a:srgbClr val="002060"/>
                </a:solidFill>
              </a:rPr>
              <a:t>možnost posílat návrhy pomocí www formuláře obnovena</a:t>
            </a:r>
          </a:p>
          <a:p>
            <a:pPr lvl="1"/>
            <a:r>
              <a:rPr lang="cs-CZ" sz="2600" b="1" dirty="0" smtClean="0">
                <a:solidFill>
                  <a:srgbClr val="002060"/>
                </a:solidFill>
              </a:rPr>
              <a:t>podmínky </a:t>
            </a:r>
          </a:p>
          <a:p>
            <a:pPr lvl="2"/>
            <a:r>
              <a:rPr lang="cs-CZ" b="1" dirty="0" smtClean="0">
                <a:solidFill>
                  <a:srgbClr val="002060"/>
                </a:solidFill>
              </a:rPr>
              <a:t>oznámení o </a:t>
            </a:r>
            <a:r>
              <a:rPr lang="cs-CZ" b="1" smtClean="0">
                <a:solidFill>
                  <a:srgbClr val="002060"/>
                </a:solidFill>
              </a:rPr>
              <a:t>zamýšlené kooperaci</a:t>
            </a:r>
          </a:p>
          <a:p>
            <a:pPr lvl="2"/>
            <a:r>
              <a:rPr lang="cs-CZ" b="1" smtClean="0">
                <a:solidFill>
                  <a:srgbClr val="002060"/>
                </a:solidFill>
              </a:rPr>
              <a:t>školení</a:t>
            </a:r>
            <a:endParaRPr lang="cs-CZ" b="1" dirty="0" smtClean="0">
              <a:solidFill>
                <a:srgbClr val="002060"/>
              </a:solidFill>
            </a:endParaRPr>
          </a:p>
          <a:p>
            <a:pPr lvl="3"/>
            <a:r>
              <a:rPr lang="cs-CZ" b="1" i="1" dirty="0" smtClean="0">
                <a:solidFill>
                  <a:srgbClr val="002060"/>
                </a:solidFill>
              </a:rPr>
              <a:t>v září 2016 proškoleno 75 katalogizátorů</a:t>
            </a:r>
          </a:p>
          <a:p>
            <a:pPr lvl="1"/>
            <a:r>
              <a:rPr lang="cs-CZ" sz="2600" b="1" dirty="0" smtClean="0">
                <a:solidFill>
                  <a:srgbClr val="002060"/>
                </a:solidFill>
              </a:rPr>
              <a:t>změna v přihlašovacích údajích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sigla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heslo </a:t>
            </a:r>
          </a:p>
          <a:p>
            <a:pPr marL="1200150" lvl="2" indent="-285750"/>
            <a:r>
              <a:rPr lang="cs-CZ" b="1" dirty="0">
                <a:solidFill>
                  <a:srgbClr val="002060"/>
                </a:solidFill>
              </a:rPr>
              <a:t>individuální pro </a:t>
            </a:r>
            <a:r>
              <a:rPr lang="cs-CZ" b="1">
                <a:solidFill>
                  <a:srgbClr val="002060"/>
                </a:solidFill>
              </a:rPr>
              <a:t>každou </a:t>
            </a:r>
            <a:r>
              <a:rPr lang="cs-CZ" b="1" smtClean="0">
                <a:solidFill>
                  <a:srgbClr val="002060"/>
                </a:solidFill>
              </a:rPr>
              <a:t>instituci</a:t>
            </a:r>
          </a:p>
          <a:p>
            <a:pPr lvl="1"/>
            <a:r>
              <a:rPr lang="cs-CZ" sz="2600" b="1" smtClean="0">
                <a:solidFill>
                  <a:srgbClr val="002060"/>
                </a:solidFill>
              </a:rPr>
              <a:t>oznámení o kooperaci + siglu knihovny + heslo obsahující 6 znaků poslat na adresu</a:t>
            </a:r>
          </a:p>
          <a:p>
            <a:pPr marL="1200150" lvl="2"/>
            <a:r>
              <a:rPr lang="cs-CZ" sz="2200" i="1" smtClean="0">
                <a:solidFill>
                  <a:srgbClr val="002060"/>
                </a:solidFill>
              </a:rPr>
              <a:t>Marie.Balikova@nkp.cz</a:t>
            </a:r>
          </a:p>
          <a:p>
            <a:pPr marL="1200150" lvl="2" indent="-285750"/>
            <a:endParaRPr lang="cs-CZ" b="1" dirty="0">
              <a:solidFill>
                <a:srgbClr val="002060"/>
              </a:solidFill>
            </a:endParaRPr>
          </a:p>
          <a:p>
            <a:pPr marL="914400" lvl="2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lvl="2"/>
            <a:endParaRPr lang="cs-CZ" b="1" dirty="0" smtClean="0">
              <a:solidFill>
                <a:srgbClr val="002060"/>
              </a:solidFill>
            </a:endParaRPr>
          </a:p>
          <a:p>
            <a:pPr lvl="3"/>
            <a:endParaRPr lang="cs-CZ" dirty="0" smtClean="0"/>
          </a:p>
          <a:p>
            <a:pPr lvl="2"/>
            <a:endParaRPr lang="cs-CZ" dirty="0" smtClean="0"/>
          </a:p>
          <a:p>
            <a:pPr marL="914400" lvl="2" indent="0">
              <a:buNone/>
            </a:pPr>
            <a:endParaRPr lang="cs-CZ" dirty="0" smtClean="0"/>
          </a:p>
          <a:p>
            <a:pPr lvl="3"/>
            <a:endParaRPr lang="cs-CZ" dirty="0" smtClean="0"/>
          </a:p>
          <a:p>
            <a:pPr lvl="3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53536" cy="432048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Změna v přihlašovacích údajích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Seminář účastníků SK ČR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5283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221088"/>
            <a:ext cx="3240361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3717032"/>
            <a:ext cx="8147248" cy="2409131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" y="692696"/>
            <a:ext cx="82296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364088" y="1556792"/>
            <a:ext cx="172819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Sigla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C00000"/>
                </a:solidFill>
              </a:rPr>
              <a:t>instituce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292080" y="1988840"/>
            <a:ext cx="21602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Individuální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C00000"/>
                </a:solidFill>
              </a:rPr>
              <a:t>heslo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C00000"/>
                </a:solidFill>
              </a:rPr>
              <a:t>(jedno) pro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C00000"/>
                </a:solidFill>
              </a:rPr>
              <a:t>každou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C00000"/>
                </a:solidFill>
              </a:rPr>
              <a:t>instituci</a:t>
            </a:r>
            <a:endParaRPr lang="cs-CZ" sz="1400" b="1" dirty="0">
              <a:solidFill>
                <a:srgbClr val="C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7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Geografické autority - integrace regionálně stratigrafických termínů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i="1" dirty="0">
                <a:solidFill>
                  <a:srgbClr val="C00000"/>
                </a:solidFill>
              </a:rPr>
              <a:t>Regionální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i="1" dirty="0">
                <a:solidFill>
                  <a:srgbClr val="C00000"/>
                </a:solidFill>
              </a:rPr>
              <a:t>geologie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002060"/>
                </a:solidFill>
              </a:rPr>
              <a:t>je vědní obor, který využívá komplexního studia zemské kůry k jejímu členění do určitých </a:t>
            </a:r>
            <a:r>
              <a:rPr lang="cs-CZ" b="1" dirty="0">
                <a:solidFill>
                  <a:srgbClr val="C00000"/>
                </a:solidFill>
              </a:rPr>
              <a:t>územních jednotek</a:t>
            </a:r>
            <a:r>
              <a:rPr lang="cs-CZ" b="1" dirty="0">
                <a:solidFill>
                  <a:srgbClr val="002060"/>
                </a:solidFill>
              </a:rPr>
              <a:t>, uvnitř kterých má horninové prostředí stejný či podobný vývoj (způsob vzniku a jeho další utváření). Pro každou jednotku je pak charakteristický určitý soubor hornin, stratigrafické zařazení, tektonika, hydrogeologické podmínky a geomorfologie.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Výsledkem regionálně geologického výzkumu je</a:t>
            </a:r>
            <a:r>
              <a:rPr lang="cs-CZ" b="1" i="1" dirty="0">
                <a:solidFill>
                  <a:srgbClr val="002060"/>
                </a:solidFill>
              </a:rPr>
              <a:t> </a:t>
            </a:r>
            <a:r>
              <a:rPr lang="cs-CZ" b="1" i="1" dirty="0">
                <a:solidFill>
                  <a:srgbClr val="C00000"/>
                </a:solidFill>
              </a:rPr>
              <a:t>mapa</a:t>
            </a:r>
            <a:r>
              <a:rPr lang="cs-CZ" b="1" dirty="0">
                <a:solidFill>
                  <a:srgbClr val="C00000"/>
                </a:solidFill>
              </a:rPr>
              <a:t>,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rozčleňující určité území do geologických jednotek</a:t>
            </a:r>
            <a:r>
              <a:rPr lang="cs-CZ" b="1" dirty="0">
                <a:solidFill>
                  <a:srgbClr val="002060"/>
                </a:solidFill>
              </a:rPr>
              <a:t> a</a:t>
            </a:r>
            <a:r>
              <a:rPr lang="cs-CZ" b="1" i="1" dirty="0">
                <a:solidFill>
                  <a:srgbClr val="002060"/>
                </a:solidFill>
              </a:rPr>
              <a:t> </a:t>
            </a:r>
            <a:r>
              <a:rPr lang="cs-CZ" b="1" i="1" dirty="0">
                <a:solidFill>
                  <a:srgbClr val="C00000"/>
                </a:solidFill>
              </a:rPr>
              <a:t>textová dokumentace</a:t>
            </a:r>
            <a:r>
              <a:rPr lang="cs-CZ" b="1" dirty="0">
                <a:solidFill>
                  <a:srgbClr val="C00000"/>
                </a:solidFill>
              </a:rPr>
              <a:t>,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popisující studované území</a:t>
            </a:r>
          </a:p>
          <a:p>
            <a:r>
              <a:rPr lang="cs-CZ" sz="2000" i="1" dirty="0"/>
              <a:t>http://geotech.fce.vutbr.cz/studium/geologie/skripta/REGGEOL.htm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1044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Seminář účastníků SK ČR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5F4E-0266-4C7F-8F81-6333A2D088A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09320"/>
            <a:ext cx="1043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5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467</Words>
  <Application>Microsoft Office PowerPoint</Application>
  <PresentationFormat>Předvádění na obrazovce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Věcné autority v roce 2016</vt:lpstr>
      <vt:lpstr>Obsah</vt:lpstr>
      <vt:lpstr>Databáze České MDT online</vt:lpstr>
      <vt:lpstr>Prezentace aplikace PowerPoint</vt:lpstr>
      <vt:lpstr>Prezentace aplikace PowerPoint</vt:lpstr>
      <vt:lpstr>Databáze věcných autorit</vt:lpstr>
      <vt:lpstr>Databáze věcných autorit – kooperace - geografické autority </vt:lpstr>
      <vt:lpstr>Změna v přihlašovacích údajích</vt:lpstr>
      <vt:lpstr>Geografické autority - integrace regionálně stratigrafických termínů </vt:lpstr>
      <vt:lpstr>Databáze věcných autorit – kooperace - tematické autority</vt:lpstr>
      <vt:lpstr>Konspektové schéma – aktualizace 2016_1</vt:lpstr>
      <vt:lpstr>Konspektové schéma – aktualizace 2016_2</vt:lpstr>
      <vt:lpstr>Doplnění vysvětlujících poznámek u Předmětových kategorií a skupin Konspektu</vt:lpstr>
      <vt:lpstr>Příklad definice v Předmětové kategorii Antropologie, etnografie</vt:lpstr>
      <vt:lpstr>Příklad definice skupin Konspektu</vt:lpstr>
      <vt:lpstr>Úkoly pro rok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Balíková Marie</cp:lastModifiedBy>
  <cp:revision>35</cp:revision>
  <dcterms:created xsi:type="dcterms:W3CDTF">2016-11-20T16:36:28Z</dcterms:created>
  <dcterms:modified xsi:type="dcterms:W3CDTF">2016-11-28T10:23:30Z</dcterms:modified>
</cp:coreProperties>
</file>