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61656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cs" sz="1200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cs" sz="1200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152400" lvl="0" indent="0" rtl="0">
              <a:spcBef>
                <a:spcPts val="0"/>
              </a:spcBef>
              <a:buSzPct val="100000"/>
              <a:buNone/>
            </a:pPr>
            <a:endParaRPr lang="cs" sz="1200" dirty="0"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cs" sz="1200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cs" sz="1200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685800" y="1597818"/>
            <a:ext cx="7772400" cy="1102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799" cy="1314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defRPr sz="4000" b="1" cap="none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457200" lvl="1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914400" lvl="2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371600" lvl="3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1828800" lvl="4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286000" lvl="5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2743200" lvl="6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200400" lvl="7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3657600" lvl="8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800"/>
            </a:lvl1pPr>
            <a:lvl2pPr lvl="1" rtl="0">
              <a:spcBef>
                <a:spcPts val="0"/>
              </a:spcBef>
              <a:defRPr sz="2400"/>
            </a:lvl2pPr>
            <a:lvl3pPr lvl="2" rtl="0">
              <a:spcBef>
                <a:spcPts val="0"/>
              </a:spcBef>
              <a:defRPr sz="2000"/>
            </a:lvl3pPr>
            <a:lvl4pPr lvl="3" rtl="0">
              <a:spcBef>
                <a:spcPts val="0"/>
              </a:spcBef>
              <a:defRPr sz="1800"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3"/>
          </p:nvPr>
        </p:nvSpPr>
        <p:spPr>
          <a:xfrm>
            <a:off x="4645025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 sz="2000"/>
            </a:lvl2pPr>
            <a:lvl3pPr lvl="2" rtl="0">
              <a:spcBef>
                <a:spcPts val="0"/>
              </a:spcBef>
              <a:defRPr sz="1800"/>
            </a:lvl3pPr>
            <a:lvl4pPr lvl="3" rtl="0">
              <a:spcBef>
                <a:spcPts val="0"/>
              </a:spcBef>
              <a:defRPr sz="1600"/>
            </a:lvl4pPr>
            <a:lvl5pPr lvl="4" rtl="0">
              <a:spcBef>
                <a:spcPts val="0"/>
              </a:spcBef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04787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defRPr sz="2000" b="1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3575050" y="204787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 sz="2800"/>
            </a:lvl2pPr>
            <a:lvl3pPr lvl="2" rtl="0">
              <a:spcBef>
                <a:spcPts val="0"/>
              </a:spcBef>
              <a:defRPr sz="2400"/>
            </a:lvl3pPr>
            <a:lvl4pPr lvl="3" rtl="0">
              <a:spcBef>
                <a:spcPts val="0"/>
              </a:spcBef>
              <a:defRPr sz="2000"/>
            </a:lvl4pPr>
            <a:lvl5pPr lvl="4" rtl="0">
              <a:spcBef>
                <a:spcPts val="0"/>
              </a:spcBef>
              <a:defRPr sz="2000"/>
            </a:lvl5pPr>
            <a:lvl6pPr lvl="5" rtl="0">
              <a:spcBef>
                <a:spcPts val="0"/>
              </a:spcBef>
              <a:defRPr sz="2000"/>
            </a:lvl6pPr>
            <a:lvl7pPr lvl="6" rtl="0">
              <a:spcBef>
                <a:spcPts val="0"/>
              </a:spcBef>
              <a:defRPr sz="2000"/>
            </a:lvl7pPr>
            <a:lvl8pPr lvl="7" rtl="0">
              <a:spcBef>
                <a:spcPts val="0"/>
              </a:spcBef>
              <a:defRPr sz="2000"/>
            </a:lvl8pPr>
            <a:lvl9pPr lvl="8" rtl="0">
              <a:spcBef>
                <a:spcPts val="0"/>
              </a:spcBef>
              <a:defRPr sz="20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1200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000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900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900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900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900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900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 rtl="0">
              <a:spcBef>
                <a:spcPts val="0"/>
              </a:spcBef>
              <a:defRPr sz="2000" b="1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6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lvl="1" indent="0" rtl="0">
              <a:spcBef>
                <a:spcPts val="0"/>
              </a:spcBef>
              <a:buFont typeface="Calibri"/>
              <a:buNone/>
              <a:defRPr sz="1200"/>
            </a:lvl2pPr>
            <a:lvl3pPr marL="914400" lvl="2" indent="0" rtl="0">
              <a:spcBef>
                <a:spcPts val="0"/>
              </a:spcBef>
              <a:buFont typeface="Calibri"/>
              <a:buNone/>
              <a:defRPr sz="1000"/>
            </a:lvl3pPr>
            <a:lvl4pPr marL="1371600" lvl="3" indent="0" rtl="0">
              <a:spcBef>
                <a:spcPts val="0"/>
              </a:spcBef>
              <a:buFont typeface="Calibri"/>
              <a:buNone/>
              <a:defRPr sz="900"/>
            </a:lvl4pPr>
            <a:lvl5pPr marL="1828800" lvl="4" indent="0" rtl="0">
              <a:spcBef>
                <a:spcPts val="0"/>
              </a:spcBef>
              <a:buFont typeface="Calibri"/>
              <a:buNone/>
              <a:defRPr sz="900"/>
            </a:lvl5pPr>
            <a:lvl6pPr marL="2286000" lvl="5" indent="0" rtl="0">
              <a:spcBef>
                <a:spcPts val="0"/>
              </a:spcBef>
              <a:buFont typeface="Calibri"/>
              <a:buNone/>
              <a:defRPr sz="900"/>
            </a:lvl6pPr>
            <a:lvl7pPr marL="2743200" lvl="6" indent="0" rtl="0">
              <a:spcBef>
                <a:spcPts val="0"/>
              </a:spcBef>
              <a:buFont typeface="Calibri"/>
              <a:buNone/>
              <a:defRPr sz="900"/>
            </a:lvl7pPr>
            <a:lvl8pPr marL="3200400" lvl="7" indent="0" rtl="0">
              <a:spcBef>
                <a:spcPts val="0"/>
              </a:spcBef>
              <a:buFont typeface="Calibri"/>
              <a:buNone/>
              <a:defRPr sz="900"/>
            </a:lvl8pPr>
            <a:lvl9pPr marL="3657600" lvl="8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 rot="5400000">
            <a:off x="2874763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 rot="5400000">
            <a:off x="5463777" y="1371600"/>
            <a:ext cx="4388643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3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cs"/>
              <a:t>‹#›</a:t>
            </a:fld>
            <a:endParaRPr lang="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cs" sz="1000">
                <a:solidFill>
                  <a:schemeClr val="dk2"/>
                </a:solidFill>
              </a:rPr>
              <a:t>‹#›</a:t>
            </a:fld>
            <a:endParaRPr lang="cs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3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ctrTitle"/>
          </p:nvPr>
        </p:nvSpPr>
        <p:spPr>
          <a:xfrm>
            <a:off x="685800" y="1597818"/>
            <a:ext cx="7772400" cy="11025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b="1" dirty="0">
                <a:solidFill>
                  <a:srgbClr val="E5004B"/>
                </a:solidFill>
              </a:rPr>
              <a:t>Knihovny na </a:t>
            </a:r>
            <a:r>
              <a:rPr lang="cs" b="1" dirty="0" smtClean="0">
                <a:solidFill>
                  <a:srgbClr val="E5004B"/>
                </a:solidFill>
              </a:rPr>
              <a:t>Knihovny.cz</a:t>
            </a:r>
            <a:br>
              <a:rPr lang="cs" b="1" dirty="0" smtClean="0">
                <a:solidFill>
                  <a:srgbClr val="E5004B"/>
                </a:solidFill>
              </a:rPr>
            </a:br>
            <a:r>
              <a:rPr lang="cs" b="1" dirty="0" smtClean="0">
                <a:solidFill>
                  <a:srgbClr val="E5004B"/>
                </a:solidFill>
              </a:rPr>
              <a:t>Díl 2.</a:t>
            </a:r>
            <a:endParaRPr lang="cs" b="1" dirty="0">
              <a:solidFill>
                <a:srgbClr val="E5004B"/>
              </a:solidFill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971600" y="3003798"/>
            <a:ext cx="7150500" cy="1512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cs" sz="3000" dirty="0"/>
              <a:t>Lenka Hanzlíková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cs" sz="3000" b="0" i="0" u="none" strike="noStrike" cap="none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Městská knihovna v </a:t>
            </a:r>
            <a:r>
              <a:rPr lang="cs" sz="3000" b="0" i="0" u="none" strike="noStrike" cap="none" dirty="0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Praze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r>
              <a:rPr lang="cs" sz="3000" dirty="0" smtClean="0"/>
              <a:t>27. 11. 2016</a:t>
            </a:r>
            <a:endParaRPr lang="cs" sz="3000" b="0" i="0" u="none" strike="noStrike" cap="none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Knihovny.cz – další využití dat z ADR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96668"/>
            <a:ext cx="8388424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22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Knihovny na Knihovny.cz</a:t>
            </a:r>
            <a:endParaRPr lang="cs" sz="3959" b="1" dirty="0">
              <a:solidFill>
                <a:srgbClr val="E5004B"/>
              </a:solidFill>
            </a:endParaRPr>
          </a:p>
        </p:txBody>
      </p:sp>
      <p:sp>
        <p:nvSpPr>
          <p:cNvPr id="4" name="Shape 165"/>
          <p:cNvSpPr txBox="1">
            <a:spLocks/>
          </p:cNvSpPr>
          <p:nvPr/>
        </p:nvSpPr>
        <p:spPr>
          <a:xfrm>
            <a:off x="594451" y="163564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buClr>
                <a:srgbClr val="E5004B"/>
              </a:buClr>
              <a:buSzPct val="25000"/>
            </a:pPr>
            <a:r>
              <a:rPr lang="cs" sz="3959" b="1" dirty="0" smtClean="0">
                <a:solidFill>
                  <a:srgbClr val="E5004B"/>
                </a:solidFill>
              </a:rPr>
              <a:t>To be continued...</a:t>
            </a:r>
            <a:endParaRPr lang="cs" sz="3959" b="1" dirty="0">
              <a:solidFill>
                <a:srgbClr val="E5004B"/>
              </a:solidFill>
            </a:endParaRPr>
          </a:p>
        </p:txBody>
      </p:sp>
      <p:sp>
        <p:nvSpPr>
          <p:cNvPr id="5" name="Shape 165"/>
          <p:cNvSpPr txBox="1">
            <a:spLocks/>
          </p:cNvSpPr>
          <p:nvPr/>
        </p:nvSpPr>
        <p:spPr>
          <a:xfrm>
            <a:off x="590615" y="2791122"/>
            <a:ext cx="8229600" cy="17248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pPr>
              <a:buClr>
                <a:srgbClr val="E5004B"/>
              </a:buClr>
              <a:buSzPct val="25000"/>
            </a:pPr>
            <a:r>
              <a:rPr lang="cs" sz="3959" b="1" dirty="0" smtClean="0">
                <a:solidFill>
                  <a:srgbClr val="E5004B"/>
                </a:solidFill>
              </a:rPr>
              <a:t>Kontakty</a:t>
            </a:r>
          </a:p>
          <a:p>
            <a:pPr>
              <a:buClr>
                <a:srgbClr val="E5004B"/>
              </a:buClr>
              <a:buSzPct val="25000"/>
            </a:pPr>
            <a:r>
              <a:rPr lang="cs" sz="1600" dirty="0" smtClean="0">
                <a:solidFill>
                  <a:schemeClr val="bg2"/>
                </a:solidFill>
              </a:rPr>
              <a:t>Lenka Hanzlíková</a:t>
            </a:r>
          </a:p>
          <a:p>
            <a:pPr>
              <a:buClr>
                <a:srgbClr val="E5004B"/>
              </a:buClr>
              <a:buSzPct val="25000"/>
            </a:pPr>
            <a:r>
              <a:rPr lang="cs-CZ" sz="1600" dirty="0">
                <a:solidFill>
                  <a:schemeClr val="bg2"/>
                </a:solidFill>
              </a:rPr>
              <a:t>l</a:t>
            </a:r>
            <a:r>
              <a:rPr lang="cs" sz="1600" dirty="0" smtClean="0">
                <a:solidFill>
                  <a:schemeClr val="bg2"/>
                </a:solidFill>
              </a:rPr>
              <a:t>enka.hanzlikova@mlp.cz</a:t>
            </a:r>
          </a:p>
          <a:p>
            <a:pPr>
              <a:buClr>
                <a:srgbClr val="E5004B"/>
              </a:buClr>
              <a:buSzPct val="25000"/>
            </a:pPr>
            <a:r>
              <a:rPr lang="cs-CZ" sz="1600" dirty="0" smtClean="0">
                <a:solidFill>
                  <a:schemeClr val="bg2"/>
                </a:solidFill>
              </a:rPr>
              <a:t>www.facebook.com/Knihovny.cz</a:t>
            </a:r>
            <a:r>
              <a:rPr lang="cs-CZ" sz="1600" dirty="0">
                <a:solidFill>
                  <a:schemeClr val="bg2"/>
                </a:solidFill>
              </a:rPr>
              <a:t>/</a:t>
            </a:r>
            <a:endParaRPr lang="cs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8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Knihovny.cz - spuštěno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7" y="1347613"/>
            <a:ext cx="8540047" cy="3346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Knihovny.cz - služby</a:t>
            </a:r>
            <a:endParaRPr lang="cs" sz="3959" b="1" dirty="0">
              <a:solidFill>
                <a:srgbClr val="E5004B"/>
              </a:solidFill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93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cs" sz="3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yhledávání titulů ve fondech českých knihoven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dirty="0" smtClean="0"/>
              <a:t>Jednotná s</a:t>
            </a:r>
            <a:r>
              <a:rPr lang="cs" dirty="0" smtClean="0"/>
              <a:t>práva čtenářského konta v zapojených knihovnách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dirty="0" smtClean="0"/>
              <a:t>I</a:t>
            </a:r>
            <a:r>
              <a:rPr lang="cs" dirty="0" smtClean="0"/>
              <a:t>nformace o službách knihoven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" dirty="0" smtClean="0"/>
              <a:t>Vyhledávání knihoven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cs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c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i="0" u="none" strike="noStrike" cap="none" dirty="0" smtClean="0">
                <a:solidFill>
                  <a:srgbClr val="E5004B"/>
                </a:solidFill>
                <a:latin typeface="Calibri"/>
                <a:ea typeface="Calibri"/>
                <a:cs typeface="Calibri"/>
                <a:sym typeface="Calibri"/>
              </a:rPr>
              <a:t>Hledání knihoven na </a:t>
            </a:r>
            <a:r>
              <a:rPr lang="cs" sz="3959" b="1" dirty="0" smtClean="0">
                <a:solidFill>
                  <a:srgbClr val="E5004B"/>
                </a:solidFill>
              </a:rPr>
              <a:t>Knihovny.cz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71750"/>
            <a:ext cx="33718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059582"/>
            <a:ext cx="759191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i="0" u="none" strike="noStrike" cap="none" dirty="0" smtClean="0">
                <a:solidFill>
                  <a:srgbClr val="E5004B"/>
                </a:solidFill>
                <a:latin typeface="Calibri"/>
                <a:ea typeface="Calibri"/>
                <a:cs typeface="Calibri"/>
                <a:sym typeface="Calibri"/>
              </a:rPr>
              <a:t>Hledání knihoven na </a:t>
            </a:r>
            <a:r>
              <a:rPr lang="cs" sz="3959" b="1" dirty="0">
                <a:solidFill>
                  <a:srgbClr val="E5004B"/>
                </a:solidFill>
              </a:rPr>
              <a:t>Knihovny.cz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909763"/>
            <a:ext cx="69532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Zobrazení výsledků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5606"/>
            <a:ext cx="8065006" cy="355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Detail knihovny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5566"/>
            <a:ext cx="8801844" cy="40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Detail knihovny</a:t>
            </a:r>
            <a:endParaRPr lang="cs" sz="3959" b="1" dirty="0">
              <a:solidFill>
                <a:srgbClr val="E5004B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719" y="900514"/>
            <a:ext cx="3876278" cy="410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09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E5004B"/>
              </a:buClr>
              <a:buSzPct val="25000"/>
              <a:buFont typeface="Calibri"/>
              <a:buNone/>
            </a:pPr>
            <a:r>
              <a:rPr lang="cs" sz="3959" b="1" dirty="0" smtClean="0">
                <a:solidFill>
                  <a:srgbClr val="E5004B"/>
                </a:solidFill>
              </a:rPr>
              <a:t>Budoucí výzvy</a:t>
            </a:r>
            <a:endParaRPr lang="cs" sz="3959" b="1" dirty="0">
              <a:solidFill>
                <a:srgbClr val="E5004B"/>
              </a:solidFill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93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dirty="0" smtClean="0"/>
              <a:t>Pobočky (zobrazení, provozní doba)</a:t>
            </a: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dirty="0" smtClean="0"/>
              <a:t>Aktualizace dat v ADR</a:t>
            </a: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" dirty="0" smtClean="0"/>
              <a:t>Provozní doba (svátky, mimořádné uzavírky, sezónní provozní doba)</a:t>
            </a:r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dirty="0" smtClean="0"/>
              <a:t>G</a:t>
            </a:r>
            <a:r>
              <a:rPr lang="cs" dirty="0" smtClean="0"/>
              <a:t>rafika profilu</a:t>
            </a:r>
          </a:p>
          <a:p>
            <a:pPr lvl="1" indent="-342900">
              <a:spcBef>
                <a:spcPts val="0"/>
              </a:spcBef>
              <a:buSzPct val="100000"/>
              <a:buFont typeface="Arial"/>
              <a:buChar char="•"/>
            </a:pPr>
            <a:r>
              <a:rPr lang="cs-CZ" dirty="0" smtClean="0"/>
              <a:t>I</a:t>
            </a:r>
            <a:r>
              <a:rPr lang="cs" dirty="0" smtClean="0"/>
              <a:t>kony pro služby</a:t>
            </a:r>
          </a:p>
          <a:p>
            <a:pPr lvl="1" indent="-342900">
              <a:spcBef>
                <a:spcPts val="0"/>
              </a:spcBef>
              <a:buSzPct val="100000"/>
              <a:buFont typeface="Arial"/>
              <a:buChar char="•"/>
            </a:pPr>
            <a:r>
              <a:rPr lang="cs-CZ" dirty="0" smtClean="0"/>
              <a:t>W</a:t>
            </a:r>
            <a:r>
              <a:rPr lang="cs" dirty="0" smtClean="0"/>
              <a:t>eby jako banner</a:t>
            </a:r>
          </a:p>
          <a:p>
            <a:pPr lvl="1" indent="-342900">
              <a:spcBef>
                <a:spcPts val="0"/>
              </a:spcBef>
              <a:buSzPct val="100000"/>
              <a:buFont typeface="Arial"/>
              <a:buChar char="•"/>
            </a:pPr>
            <a:r>
              <a:rPr lang="cs-CZ" dirty="0" smtClean="0"/>
              <a:t>F</a:t>
            </a:r>
            <a:r>
              <a:rPr lang="cs" dirty="0" smtClean="0"/>
              <a:t>otka</a:t>
            </a:r>
          </a:p>
          <a:p>
            <a:pPr marL="400050" lvl="1" indent="0">
              <a:spcBef>
                <a:spcPts val="0"/>
              </a:spcBef>
              <a:buSzPct val="100000"/>
              <a:buNone/>
            </a:pP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cs" dirty="0" smtClean="0"/>
          </a:p>
          <a:p>
            <a:pPr marL="3429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cs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None/>
            </a:pPr>
            <a:endParaRPr lang="cs" dirty="0"/>
          </a:p>
        </p:txBody>
      </p:sp>
    </p:spTree>
    <p:extLst>
      <p:ext uri="{BB962C8B-B14F-4D97-AF65-F5344CB8AC3E}">
        <p14:creationId xmlns:p14="http://schemas.microsoft.com/office/powerpoint/2010/main" val="279423743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CPK barva">
      <a:dk1>
        <a:srgbClr val="000000"/>
      </a:dk1>
      <a:lt1>
        <a:srgbClr val="FFFFFF"/>
      </a:lt1>
      <a:dk2>
        <a:srgbClr val="69676D"/>
      </a:dk2>
      <a:lt2>
        <a:srgbClr val="C9C2D1"/>
      </a:lt2>
      <a:accent1>
        <a:srgbClr val="7E6BC9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E5004B"/>
      </a:hlink>
      <a:folHlink>
        <a:srgbClr val="703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115</Words>
  <Application>Microsoft Office PowerPoint</Application>
  <PresentationFormat>Předvádění na obrazovce (16:9)</PresentationFormat>
  <Paragraphs>34</Paragraphs>
  <Slides>11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simple-light-2</vt:lpstr>
      <vt:lpstr>Motiv sady Office</vt:lpstr>
      <vt:lpstr>Knihovny na Knihovny.cz Díl 2.</vt:lpstr>
      <vt:lpstr>Knihovny.cz - spuštěno</vt:lpstr>
      <vt:lpstr>Knihovny.cz - služby</vt:lpstr>
      <vt:lpstr>Hledání knihoven na Knihovny.cz</vt:lpstr>
      <vt:lpstr>Hledání knihoven na Knihovny.cz</vt:lpstr>
      <vt:lpstr>Zobrazení výsledků</vt:lpstr>
      <vt:lpstr>Detail knihovny</vt:lpstr>
      <vt:lpstr>Detail knihovny</vt:lpstr>
      <vt:lpstr>Budoucí výzvy</vt:lpstr>
      <vt:lpstr>Knihovny.cz – další využití dat z ADR</vt:lpstr>
      <vt:lpstr>Knihovny na Knihovny.cz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Knihovny na Knihovny.cz Díl 2.</dc:title>
  <dc:creator>Lenka Hanzlíková</dc:creator>
  <cp:lastModifiedBy>Lenka Hanzlíková</cp:lastModifiedBy>
  <cp:revision>6</cp:revision>
  <dcterms:modified xsi:type="dcterms:W3CDTF">2016-11-18T12:12:23Z</dcterms:modified>
</cp:coreProperties>
</file>