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3335B1-A068-4F96-AFE3-B9D569067896}">
  <a:tblStyle styleId="{1A3335B1-A068-4F96-AFE3-B9D569067896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1" d="100"/>
          <a:sy n="101" d="100"/>
        </p:scale>
        <p:origin x="-197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CD0335BC-FAAB-4BEE-8437-72D95ADD2B50}" type="datetimeFigureOut">
              <a:rPr lang="cs-CZ" smtClean="0"/>
              <a:t>23.11.2016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6DB2B801-A6E3-480D-A0F4-92C10768B8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587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6412"/>
          </a:xfrm>
          <a:prstGeom prst="rect">
            <a:avLst/>
          </a:prstGeom>
          <a:noFill/>
          <a:ln>
            <a:noFill/>
          </a:ln>
        </p:spPr>
        <p:txBody>
          <a:bodyPr lIns="95556" tIns="95556" rIns="95556" bIns="95556" anchor="t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71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568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42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28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13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993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84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412"/>
          </a:xfrm>
          <a:prstGeom prst="rect">
            <a:avLst/>
          </a:prstGeom>
          <a:noFill/>
          <a:ln>
            <a:noFill/>
          </a:ln>
        </p:spPr>
        <p:txBody>
          <a:bodyPr lIns="95556" tIns="95556" rIns="95556" bIns="95556" anchor="t" anchorCtr="0"/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71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568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42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28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13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993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84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5556" tIns="95556" rIns="95556" bIns="95556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9430091"/>
            <a:ext cx="2945658" cy="496412"/>
          </a:xfrm>
          <a:prstGeom prst="rect">
            <a:avLst/>
          </a:prstGeom>
          <a:noFill/>
          <a:ln>
            <a:noFill/>
          </a:ln>
        </p:spPr>
        <p:txBody>
          <a:bodyPr lIns="95556" tIns="95556" rIns="95556" bIns="95556" anchor="b" anchorCtr="0"/>
          <a:lstStyle>
            <a:lvl1pPr marL="0" marR="0" lvl="0" indent="0" algn="l" rtl="0">
              <a:spcBef>
                <a:spcPts val="0"/>
              </a:spcBef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7785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5571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3568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1142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389281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86713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344993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2284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50442" y="9430091"/>
            <a:ext cx="2945658" cy="496412"/>
          </a:xfrm>
          <a:prstGeom prst="rect">
            <a:avLst/>
          </a:prstGeom>
          <a:noFill/>
          <a:ln>
            <a:noFill/>
          </a:ln>
        </p:spPr>
        <p:txBody>
          <a:bodyPr lIns="95556" tIns="47764" rIns="95556" bIns="47764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36581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aktualizace - u nás větší část viditelná hned po uložení, na knihovny.cz se sklízí, takže aktuálnost maličko opožděná</a:t>
            </a:r>
          </a:p>
          <a:p>
            <a:r>
              <a:rPr lang="cs-CZ"/>
              <a:t>více poví paní Hanzlíková</a:t>
            </a:r>
          </a:p>
          <a:p>
            <a:r>
              <a:rPr lang="cs-CZ"/>
              <a:t>takže vidíte, že využití Centrálního adresáře knihoven a informačních institucí v ČR je široké a že pro to, aby vaše knihovna byla vidět na tolika místech, stačí aktualizovat údaje v jedné bázi, takže to stojí za to :D</a:t>
            </a: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podnětů mnoho</a:t>
            </a:r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u některých “živých” knihoven, které nebyly aktualizovány letos, proběhla aktualizace údajů naposledy v r. 2015, nejstarší aktualizace jsou z roku 2014 - obvykle obtelefonováváme, ale protože byla práce související se slučováním ADR + EMK, nestíhalo se</a:t>
            </a: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79769" y="4715907"/>
            <a:ext cx="5438139" cy="4467701"/>
          </a:xfrm>
          <a:prstGeom prst="rect">
            <a:avLst/>
          </a:prstGeom>
        </p:spPr>
        <p:txBody>
          <a:bodyPr lIns="95556" tIns="95556" rIns="95556" bIns="95556" anchor="t" anchorCtr="0">
            <a:noAutofit/>
          </a:bodyPr>
          <a:lstStyle/>
          <a:p>
            <a:r>
              <a:rPr lang="cs-CZ"/>
              <a:t>ne všechny údaje ve standardním zobrazení - provozní doba v úplném...</a:t>
            </a:r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6098378" y="6"/>
            <a:ext cx="3045625" cy="2707359"/>
            <a:chOff x="6098378" y="4"/>
            <a:chExt cx="3045625" cy="2030570"/>
          </a:xfrm>
        </p:grpSpPr>
        <p:sp>
          <p:nvSpPr>
            <p:cNvPr id="15" name="Shape 1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6098378" y="6"/>
            <a:ext cx="3045625" cy="2707359"/>
            <a:chOff x="6098378" y="4"/>
            <a:chExt cx="3045625" cy="2030570"/>
          </a:xfrm>
        </p:grpSpPr>
        <p:sp>
          <p:nvSpPr>
            <p:cNvPr id="75" name="Shape 7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Shape 24"/>
          <p:cNvGrpSpPr/>
          <p:nvPr/>
        </p:nvGrpSpPr>
        <p:grpSpPr>
          <a:xfrm>
            <a:off x="6098378" y="6"/>
            <a:ext cx="3045625" cy="2707359"/>
            <a:chOff x="6098378" y="4"/>
            <a:chExt cx="3045625" cy="2030570"/>
          </a:xfrm>
        </p:grpSpPr>
        <p:sp>
          <p:nvSpPr>
            <p:cNvPr id="25" name="Shape 2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Shape 33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Shape 3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1639966"/>
            <a:ext cx="39999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832400" y="1639966"/>
            <a:ext cx="3999900" cy="445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cs-CZ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Shape 55"/>
          <p:cNvGrpSpPr/>
          <p:nvPr/>
        </p:nvGrpSpPr>
        <p:grpSpPr>
          <a:xfrm>
            <a:off x="6098378" y="6"/>
            <a:ext cx="3045625" cy="2707359"/>
            <a:chOff x="6098378" y="4"/>
            <a:chExt cx="3045625" cy="2030570"/>
          </a:xfrm>
        </p:grpSpPr>
        <p:sp>
          <p:nvSpPr>
            <p:cNvPr id="56" name="Shape 5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9500" y="5640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-CZ">
                <a:solidFill>
                  <a:schemeClr val="dk2"/>
                </a:solidFill>
              </a:rPr>
              <a:t>‹#›</a:t>
            </a:fld>
            <a:endParaRPr lang="cs-CZ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546666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60431" y="6201586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-CZ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cs-CZ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caslin.cz/caslin/o-nas/prezentace-o-soubornem-katalogu-c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980728"/>
            <a:ext cx="7772400" cy="29077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Centrální adresář knihoven</a:t>
            </a:r>
            <a:b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informačních institucí v ČR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259632" y="4293096"/>
            <a:ext cx="3920480" cy="14150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Seminář účastníků SK ČR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28. 11. 2016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Bc. Jana Militká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2925" y="4902475"/>
            <a:ext cx="1180800" cy="68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4475" y="5055624"/>
            <a:ext cx="538450" cy="381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Využití CADR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641125" y="1268750"/>
            <a:ext cx="7848900" cy="843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(báze ADR) dosud slouží a nadále bude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2400">
                <a:solidFill>
                  <a:schemeClr val="dk1"/>
                </a:solidFill>
              </a:rPr>
              <a:t>pro MVS ve 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VPK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2771800" y="4437112"/>
            <a:ext cx="2016224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vložit snímek z VPK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17812"/>
            <a:ext cx="4654630" cy="2286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6" name="Shape 196"/>
          <p:cNvPicPr preferRelativeResize="0"/>
          <p:nvPr/>
        </p:nvPicPr>
        <p:blipFill rotWithShape="1">
          <a:blip r:embed="rId4">
            <a:alphaModFix/>
          </a:blip>
          <a:srcRect r="18719"/>
          <a:stretch/>
        </p:blipFill>
        <p:spPr>
          <a:xfrm>
            <a:off x="1690462" y="3056146"/>
            <a:ext cx="6341975" cy="292255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97" name="Shape 197"/>
          <p:cNvPicPr preferRelativeResize="0"/>
          <p:nvPr/>
        </p:nvPicPr>
        <p:blipFill rotWithShape="1">
          <a:blip r:embed="rId5">
            <a:alphaModFix/>
          </a:blip>
          <a:srcRect b="56591"/>
          <a:stretch/>
        </p:blipFill>
        <p:spPr>
          <a:xfrm>
            <a:off x="2979475" y="3992375"/>
            <a:ext cx="5876925" cy="29769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98" name="Shape 198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99" name="Shape 19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Shape 20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Využití CADR</a:t>
            </a:r>
          </a:p>
        </p:txBody>
      </p:sp>
      <p:sp>
        <p:nvSpPr>
          <p:cNvPr id="206" name="Shape 206"/>
          <p:cNvSpPr txBox="1"/>
          <p:nvPr/>
        </p:nvSpPr>
        <p:spPr>
          <a:xfrm>
            <a:off x="546262" y="1268744"/>
            <a:ext cx="78489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CADR (bázi ADR) n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 používá 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CPK pro zobrazení na portálu knihovny.cz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grpSp>
        <p:nvGrpSpPr>
          <p:cNvPr id="208" name="Shape 208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209" name="Shape 20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Shape 2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1" name="Shape 2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0400" y="2168925"/>
            <a:ext cx="6943200" cy="455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Kontakty</a:t>
            </a:r>
          </a:p>
        </p:txBody>
      </p:sp>
      <p:sp>
        <p:nvSpPr>
          <p:cNvPr id="217" name="Shape 217"/>
          <p:cNvSpPr/>
          <p:nvPr/>
        </p:nvSpPr>
        <p:spPr>
          <a:xfrm>
            <a:off x="423450" y="3667375"/>
            <a:ext cx="7654200" cy="9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748"/>
              </a:spcBef>
              <a:spcAft>
                <a:spcPts val="0"/>
              </a:spcAft>
              <a:buSzPct val="25000"/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Správce databáze – </a:t>
            </a:r>
            <a:r>
              <a:rPr lang="cs-CZ" sz="2400">
                <a:solidFill>
                  <a:schemeClr val="dk1"/>
                </a:solidFill>
              </a:rPr>
              <a:t>opravy dat pro odborné knihovny + p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řidělování sigel + správa dat k MVS:</a:t>
            </a:r>
          </a:p>
          <a:p>
            <a:pPr marL="0" marR="0" lvl="0" indent="0" algn="l" rtl="0">
              <a:spcBef>
                <a:spcPts val="748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423450" y="1584475"/>
            <a:ext cx="8263200" cy="54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Správce databáze – opravy dat pro veřejné knihovny: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23450" y="2130175"/>
            <a:ext cx="6672300" cy="153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CC0000"/>
                </a:solidFill>
              </a:rPr>
              <a:t>Bedřiška Štěpánová, BBus (Hons) - KI</a:t>
            </a:r>
          </a:p>
          <a:p>
            <a:pPr marL="926999" lvl="0" indent="-469799" rtl="0">
              <a:spcBef>
                <a:spcPts val="7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✉ bedriska.stepanova@nkp.cz</a:t>
            </a:r>
          </a:p>
          <a:p>
            <a:pPr marL="926999" lvl="0" indent="-469799" rtl="0">
              <a:spcBef>
                <a:spcPts val="7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☎ 221 663 379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423450" y="4528800"/>
            <a:ext cx="6956700" cy="167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7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rgbClr val="CC0000"/>
                </a:solidFill>
              </a:rPr>
              <a:t>Mgr. Zdeňka Manoušková - OSK</a:t>
            </a:r>
          </a:p>
          <a:p>
            <a:pPr marL="926999" lvl="0" indent="-469799" rtl="0">
              <a:spcBef>
                <a:spcPts val="7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✉ zdenka.manouskova@nkp.cz</a:t>
            </a:r>
          </a:p>
          <a:p>
            <a:pPr marL="926999" lvl="0" indent="-469799" rtl="0">
              <a:spcBef>
                <a:spcPts val="748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☎ 221 663 174</a:t>
            </a:r>
          </a:p>
          <a:p>
            <a:pPr marL="469799" lvl="0" rtl="0">
              <a:spcBef>
                <a:spcPts val="748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dk1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22" name="Shape 222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223" name="Shape 2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Shape 2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/>
        </p:nvSpPr>
        <p:spPr>
          <a:xfrm>
            <a:off x="3109200" y="2764575"/>
            <a:ext cx="29256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Děkuji za pozornost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141150" y="6201575"/>
            <a:ext cx="8861700" cy="524700"/>
          </a:xfrm>
          <a:prstGeom prst="rect">
            <a:avLst/>
          </a:prstGeom>
        </p:spPr>
        <p:txBody>
          <a:bodyPr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buSzPct val="25000"/>
              <a:buNone/>
            </a:pPr>
            <a:r>
              <a:rPr lang="cs-CZ"/>
              <a:t>Seminář účastníků SK ČR 2016</a:t>
            </a:r>
          </a:p>
        </p:txBody>
      </p:sp>
      <p:grpSp>
        <p:nvGrpSpPr>
          <p:cNvPr id="231" name="Shape 231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232" name="Shape 2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Shape 23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/>
              <a:t>2014 - </a:t>
            </a: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457200" y="1340775"/>
            <a:ext cx="8357700" cy="3008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2014 – přípravné práce, jednání institucí, žádost o VISK3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2015 – v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znik Centrálního adresáře knihoven a informačních institucí (CADR) </a:t>
            </a:r>
            <a:r>
              <a:rPr lang="cs-CZ" sz="2400">
                <a:solidFill>
                  <a:schemeClr val="dk1"/>
                </a:solidFill>
              </a:rPr>
              <a:t>–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nejúplnějšího zdr</a:t>
            </a:r>
            <a:r>
              <a:rPr lang="cs-CZ" sz="2400">
                <a:solidFill>
                  <a:schemeClr val="dk1"/>
                </a:solidFill>
              </a:rPr>
              <a:t>oje o knihovnách v ČR </a:t>
            </a:r>
          </a:p>
          <a:p>
            <a:pPr marL="9144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-CZ" sz="2200">
                <a:solidFill>
                  <a:schemeClr val="dk1"/>
                </a:solidFill>
              </a:rPr>
              <a:t>sloučení</a:t>
            </a:r>
            <a:r>
              <a:rPr lang="cs-CZ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báze ADR </a:t>
            </a:r>
            <a:r>
              <a:rPr lang="cs-CZ" sz="2200">
                <a:solidFill>
                  <a:schemeClr val="dk1"/>
                </a:solidFill>
              </a:rPr>
              <a:t>a</a:t>
            </a:r>
            <a:r>
              <a:rPr lang="cs-CZ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Evidence knihoven MK ČR</a:t>
            </a:r>
          </a:p>
          <a:p>
            <a:pPr marL="9144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cs-CZ" sz="2200">
                <a:solidFill>
                  <a:schemeClr val="dk1"/>
                </a:solidFill>
              </a:rPr>
              <a:t>změna struktury báze – dle požadavku krajských knihoven + CPK</a:t>
            </a:r>
          </a:p>
          <a:p>
            <a:pPr marL="9144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22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úprava formuláře pro on-line aktualizaci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750912" y="5207375"/>
            <a:ext cx="7715700" cy="99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více viz prezentace ze Semináře účastníků SK ČR 2015 nebo prezentace PhDr. Evy Svobodové ze školení pověřených knihoven (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www.caslin.cz/</a:t>
            </a:r>
            <a:r>
              <a:rPr lang="cs-CZ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caslin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/o-</a:t>
            </a:r>
            <a:r>
              <a:rPr lang="cs-CZ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nas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/prezentace-o-</a:t>
            </a:r>
            <a:r>
              <a:rPr lang="cs-CZ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soubornem</a:t>
            </a:r>
            <a:r>
              <a:rPr lang="cs-CZ" sz="20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-katalogu-</a:t>
            </a:r>
            <a:r>
              <a:rPr lang="cs-CZ" sz="2000" b="0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cr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Shape 10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457200" y="1268750"/>
            <a:ext cx="8439000" cy="229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45833"/>
              <a:buNone/>
            </a:pPr>
            <a:r>
              <a:rPr lang="cs-CZ" sz="2400">
                <a:solidFill>
                  <a:schemeClr val="dk1"/>
                </a:solidFill>
              </a:rPr>
              <a:t>Oddělení souborných katalogů a Knihovnický institut NK ČR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přidělování hesel pro přístup k formuláři pro aktualizaci záznamů (krajské knihovny pro kraj, pověřené knihovny pro příslušný region, každá knihovna se sigl</a:t>
            </a:r>
            <a:r>
              <a:rPr lang="cs-CZ" sz="2400">
                <a:solidFill>
                  <a:schemeClr val="dk1"/>
                </a:solidFill>
              </a:rPr>
              <a:t>ou) - více než 4,5 tisíce (běžně v řádu desítek)</a:t>
            </a:r>
          </a:p>
          <a:p>
            <a:pPr marR="0" lvl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774" y="3848637"/>
            <a:ext cx="3058999" cy="22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7250" y="3703487"/>
            <a:ext cx="3449275" cy="25869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Shape 113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14" name="Shape 1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Shape 1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6" name="Picture 2" descr="https://lh4.googleusercontent.com/hrNeeBx2ps_xV3RaSqQyAylbPtrclwDQal7wfqR4mIVwXZ02Ez0gAJWNrGVKGWHdyALwqbsqCbjnhyfbIP11ntTQH_4iv2RIXYf6uAZXiqjnaAow2s5SYbJtSB2TbGeSnjO5hPI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957469" y="3848637"/>
            <a:ext cx="2736304" cy="205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28WFLEZ9w1RMUdb0-VZBFWXJPfwGrO2nS4dFPkigThthTMfWaiY64GPXYItHusgPApaTVo5ezdwye7Ux4BWNFQ0KjXa9cTXF2f-I3DJoukIU5Cd-VaugEfTs4ZWoY8Nhe2p7mdr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51" y="3687679"/>
            <a:ext cx="3066508" cy="229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9" y="4694257"/>
            <a:ext cx="2747700" cy="2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57200" y="1268750"/>
            <a:ext cx="8475300" cy="155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Oddělení souborných katalogů a Knihovnický institut NK ČR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>
                <a:solidFill>
                  <a:schemeClr val="dk1"/>
                </a:solidFill>
              </a:rPr>
              <a:t>školení v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14 krajských knihovnách pro 8</a:t>
            </a:r>
            <a:r>
              <a:rPr lang="cs-CZ" sz="2400">
                <a:solidFill>
                  <a:schemeClr val="dk1"/>
                </a:solidFill>
              </a:rPr>
              <a:t>5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pověřených knihoven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9442" y="4191930"/>
            <a:ext cx="3304500" cy="247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39323" y="2934352"/>
            <a:ext cx="2747700" cy="2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0891" y="2633538"/>
            <a:ext cx="2590499" cy="19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511" y="3051950"/>
            <a:ext cx="2432400" cy="1825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Shape 127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28" name="Shape 12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Shape 12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37" name="Shape 1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Shape 13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Shape 139"/>
          <p:cNvSpPr txBox="1"/>
          <p:nvPr/>
        </p:nvSpPr>
        <p:spPr>
          <a:xfrm>
            <a:off x="457200" y="1268750"/>
            <a:ext cx="8402700" cy="389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Oddělení souborných katalogů a Knihovnický institut NK ČR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>
                <a:solidFill>
                  <a:schemeClr val="dk1"/>
                </a:solidFill>
              </a:rPr>
              <a:t>kontrola a editace záznamů </a:t>
            </a:r>
            <a:r>
              <a:rPr lang="cs-CZ" sz="2200">
                <a:solidFill>
                  <a:schemeClr val="dk1"/>
                </a:solidFill>
              </a:rPr>
              <a:t>– ověřování, zda knihovna existuje, komu patří apod.; dohledávání údajů, které nedoplnily knihovny (anglický název, provozovatel, IČO, GPS atd.) –</a:t>
            </a:r>
            <a:r>
              <a:rPr lang="cs-CZ" sz="2400">
                <a:solidFill>
                  <a:schemeClr val="dk1"/>
                </a:solidFill>
              </a:rPr>
              <a:t> denně až 100 záznamů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○"/>
            </a:pPr>
            <a:r>
              <a:rPr lang="cs-CZ" sz="2400">
                <a:solidFill>
                  <a:schemeClr val="dk1"/>
                </a:solidFill>
              </a:rPr>
              <a:t>nárůst pracnosti ukládání záznamů o 100%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>
                <a:solidFill>
                  <a:schemeClr val="dk1"/>
                </a:solidFill>
              </a:rPr>
              <a:t>telefonické a e-mailové konzultace k aktualizaci záznamů</a:t>
            </a:r>
          </a:p>
        </p:txBody>
      </p:sp>
      <p:sp>
        <p:nvSpPr>
          <p:cNvPr id="8" name="Shape 147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58700" y="1117950"/>
            <a:ext cx="8529300" cy="312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chemeClr val="dk1"/>
                </a:solidFill>
              </a:rPr>
              <a:t>K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rajsk</a:t>
            </a:r>
            <a:r>
              <a:rPr lang="cs-CZ" sz="2400">
                <a:solidFill>
                  <a:schemeClr val="dk1"/>
                </a:solidFill>
              </a:rPr>
              <a:t>é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nebo pověřen</a:t>
            </a:r>
            <a:r>
              <a:rPr lang="cs-CZ" sz="2400">
                <a:solidFill>
                  <a:schemeClr val="dk1"/>
                </a:solidFill>
              </a:rPr>
              <a:t>é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knihovn</a:t>
            </a:r>
            <a:r>
              <a:rPr lang="cs-CZ" sz="2400">
                <a:solidFill>
                  <a:schemeClr val="dk1"/>
                </a:solidFill>
              </a:rPr>
              <a:t>y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doplňování informací o knihovnách nově zařazených do báze ADR </a:t>
            </a:r>
            <a:r>
              <a:rPr lang="cs-CZ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(částečně dávkově zasláním dat z regionálních adresářů</a:t>
            </a:r>
            <a:r>
              <a:rPr lang="cs-CZ" sz="2200">
                <a:solidFill>
                  <a:schemeClr val="dk1"/>
                </a:solidFill>
              </a:rPr>
              <a:t>)</a:t>
            </a:r>
            <a:r>
              <a:rPr lang="cs-CZ" sz="2400">
                <a:solidFill>
                  <a:schemeClr val="dk1"/>
                </a:solidFill>
              </a:rPr>
              <a:t> 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 nových údajů (vyžádaných změnou struktury báze) o knihovnách, které v bázi ADR byly před sloučením s EMK </a:t>
            </a:r>
            <a:r>
              <a:rPr lang="cs-CZ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(výhradně přes formulář)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84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685800" y="4869160"/>
            <a:ext cx="3196365" cy="10080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cs-CZ" sz="20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DĚKUJEME VŠEM, KDO SE O DOPLNĚNÍ INFORMACÍ </a:t>
            </a:r>
            <a:r>
              <a:rPr lang="cs-CZ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ZASLOUŽI</a:t>
            </a:r>
            <a:r>
              <a:rPr lang="cs-CZ" sz="2000" b="0" i="0" u="none" strike="noStrik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LI.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t="10470"/>
          <a:stretch/>
        </p:blipFill>
        <p:spPr>
          <a:xfrm>
            <a:off x="371325" y="7101408"/>
            <a:ext cx="3554700" cy="2216100"/>
          </a:xfrm>
          <a:prstGeom prst="rect">
            <a:avLst/>
          </a:prstGeom>
          <a:noFill/>
          <a:ln w="9525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9397" y="7245424"/>
            <a:ext cx="5478599" cy="51402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50" name="Shape 150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51" name="Shape 1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Shape 15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 -0.48681 L 4.16667E-6 3.1652E-6 " pathEditMode="relative" rAng="0" ptsTypes="AA">
                                      <p:cBhvr>
                                        <p:cTn id="6" dur="1500" spd="-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24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7839 L 4.16667E-6 0.25011 " pathEditMode="relative" rAng="0" ptsTypes="AA">
                                      <p:cBhvr>
                                        <p:cTn id="10" dur="1500" spd="-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516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Aktualizace záznamů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463400" y="1268750"/>
            <a:ext cx="8229600" cy="4932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Podněty z knihoven – očekávané i neočekávané</a:t>
            </a:r>
          </a:p>
          <a:p>
            <a:pPr marL="274320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– budeme projednávat 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</a:endParaRPr>
          </a:p>
          <a:p>
            <a:pPr marR="0" lvl="0" algn="l" rtl="0">
              <a:spcBef>
                <a:spcPts val="0"/>
              </a:spcBef>
              <a:buNone/>
            </a:pPr>
            <a:r>
              <a:rPr lang="cs-CZ" sz="2400">
                <a:solidFill>
                  <a:schemeClr val="dk1"/>
                </a:solidFill>
              </a:rPr>
              <a:t>K nejčastěji diskutovaným patří údaje o 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otevírací dob</a:t>
            </a:r>
            <a:r>
              <a:rPr lang="cs-CZ" sz="2400">
                <a:solidFill>
                  <a:schemeClr val="dk1"/>
                </a:solidFill>
              </a:rPr>
              <a:t>ě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>
                <a:solidFill>
                  <a:schemeClr val="dk1"/>
                </a:solidFill>
              </a:rPr>
              <a:t>Kterou uvést, má-li knihovna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více oddělení s různou otevírací dobou? </a:t>
            </a:r>
          </a:p>
          <a:p>
            <a:pPr marL="914400" marR="0" lvl="0" indent="0" algn="l" rtl="0">
              <a:spcBef>
                <a:spcPts val="0"/>
              </a:spcBef>
              <a:buNone/>
            </a:pPr>
            <a:r>
              <a:rPr lang="cs-CZ" sz="2200" i="1" u="sng">
                <a:solidFill>
                  <a:schemeClr val="dk1"/>
                </a:solidFill>
              </a:rPr>
              <a:t>Doporučení:</a:t>
            </a:r>
            <a:r>
              <a:rPr lang="cs-CZ" sz="2400">
                <a:solidFill>
                  <a:schemeClr val="dk1"/>
                </a:solidFill>
              </a:rPr>
              <a:t> </a:t>
            </a:r>
          </a:p>
          <a:p>
            <a:pPr marL="914400" marR="0" lvl="0" indent="0" algn="l" rtl="0">
              <a:spcBef>
                <a:spcPts val="0"/>
              </a:spcBef>
              <a:buNone/>
            </a:pPr>
            <a:r>
              <a:rPr lang="cs-CZ" sz="2200" i="1">
                <a:solidFill>
                  <a:schemeClr val="dk1"/>
                </a:solidFill>
              </a:rPr>
              <a:t>T</a:t>
            </a:r>
            <a:r>
              <a:rPr lang="cs-CZ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o, kde čtenáři dostanou informace v</a:t>
            </a:r>
            <a:r>
              <a:rPr lang="cs-CZ" sz="2200" i="1">
                <a:solidFill>
                  <a:schemeClr val="dk1"/>
                </a:solidFill>
              </a:rPr>
              <a:t> </a:t>
            </a:r>
            <a:r>
              <a:rPr lang="cs-CZ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nejdelším časovém úseku (popř. </a:t>
            </a:r>
            <a:r>
              <a:rPr lang="cs-CZ" sz="2200" i="1">
                <a:solidFill>
                  <a:schemeClr val="dk1"/>
                </a:solidFill>
              </a:rPr>
              <a:t>přidat</a:t>
            </a:r>
            <a:r>
              <a:rPr lang="cs-CZ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odkaz na aktuální otvíra</a:t>
            </a:r>
            <a:r>
              <a:rPr lang="cs-CZ" sz="2200" i="1">
                <a:solidFill>
                  <a:schemeClr val="dk1"/>
                </a:solidFill>
              </a:rPr>
              <a:t>cí hodiny</a:t>
            </a:r>
            <a:r>
              <a:rPr lang="cs-CZ" sz="2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 webu knihovny)</a:t>
            </a:r>
          </a:p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cs-CZ" sz="2400">
                <a:solidFill>
                  <a:schemeClr val="dk1"/>
                </a:solidFill>
              </a:rPr>
              <a:t>Jak zajistit 100% aktuálnost tohoto údaje?</a:t>
            </a:r>
          </a:p>
          <a:p>
            <a:pPr marL="914400" marR="0" lvl="2" indent="0" algn="l" rtl="0">
              <a:spcBef>
                <a:spcPts val="0"/>
              </a:spcBef>
              <a:buSzPct val="25000"/>
              <a:buNone/>
            </a:pPr>
            <a:r>
              <a:rPr lang="cs-CZ" sz="2200">
                <a:solidFill>
                  <a:schemeClr val="dk1"/>
                </a:solidFill>
              </a:rPr>
              <a:t>Námět k jednání: Uvádět jen odkaz na webové stránky knihovny...</a:t>
            </a:r>
          </a:p>
        </p:txBody>
      </p:sp>
      <p:grpSp>
        <p:nvGrpSpPr>
          <p:cNvPr id="160" name="Shape 160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61" name="Shape 16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Shape 16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Shape 147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Aktualizace záznamů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456950" y="1268750"/>
            <a:ext cx="8045700" cy="123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2016 </a:t>
            </a:r>
            <a:r>
              <a:rPr lang="cs-CZ" sz="2400">
                <a:solidFill>
                  <a:schemeClr val="dk1"/>
                </a:solidFill>
              </a:rPr>
              <a:t>–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bázi celkem 8027 záznamů knihoven</a:t>
            </a:r>
            <a:r>
              <a:rPr lang="cs-CZ" sz="2400">
                <a:solidFill>
                  <a:schemeClr val="dk1"/>
                </a:solidFill>
              </a:rPr>
              <a:t>, z toho 6603 “živých” 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cs-CZ" sz="2400">
                <a:solidFill>
                  <a:schemeClr val="dk1"/>
                </a:solidFill>
              </a:rPr>
              <a:t>zachovány i záznamy zrušených knihoven – kontinuita)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450750" y="4839575"/>
            <a:ext cx="82425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 rtl="0">
              <a:spcBef>
                <a:spcPts val="0"/>
              </a:spcBef>
              <a:buClr>
                <a:schemeClr val="dk1"/>
              </a:buClr>
              <a:buSzPct val="100000"/>
              <a:buChar char="•"/>
            </a:pPr>
            <a:r>
              <a:rPr lang="cs-CZ" sz="2400">
                <a:solidFill>
                  <a:schemeClr val="dk1"/>
                </a:solidFill>
              </a:rPr>
              <a:t>2017 – do pověřených knihoven pošleme upozornění, aby zaktualizovaly údaje, po ca 3 měsících výzva (mail pro všechny jednotlivé knihovny na adresu pověřené)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171" name="Shape 171"/>
          <p:cNvGraphicFramePr/>
          <p:nvPr/>
        </p:nvGraphicFramePr>
        <p:xfrm>
          <a:off x="958700" y="2507750"/>
          <a:ext cx="7239000" cy="1188630"/>
        </p:xfrm>
        <a:graphic>
          <a:graphicData uri="http://schemas.openxmlformats.org/drawingml/2006/table">
            <a:tbl>
              <a:tblPr>
                <a:noFill/>
                <a:tableStyleId>{1A3335B1-A068-4F96-AFE3-B9D569067896}</a:tableStyleId>
              </a:tblPr>
              <a:tblGrid>
                <a:gridCol w="2413000"/>
                <a:gridCol w="2413000"/>
                <a:gridCol w="24130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celkem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aktualizováno 2016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veřejných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5520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4599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odborných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1083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cs-CZ"/>
                        <a:t>612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172" name="Shape 172"/>
          <p:cNvSpPr txBox="1"/>
          <p:nvPr/>
        </p:nvSpPr>
        <p:spPr>
          <a:xfrm>
            <a:off x="456950" y="3688750"/>
            <a:ext cx="8242500" cy="8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-6985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cs-CZ" sz="2400">
                <a:solidFill>
                  <a:schemeClr val="dk1"/>
                </a:solidFill>
              </a:rPr>
              <a:t>   – kdo ještě letos neaktualizoval, nechť tak učiní co nejdřív :)</a:t>
            </a:r>
          </a:p>
        </p:txBody>
      </p:sp>
      <p:grpSp>
        <p:nvGrpSpPr>
          <p:cNvPr id="173" name="Shape 173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74" name="Shape 17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Shape 17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941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cs-CZ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Využití CADR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647564" y="1268759"/>
            <a:ext cx="7848871" cy="129009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CADR (báze ADR) dosud slouží a nadále bude</a:t>
            </a:r>
          </a:p>
          <a:p>
            <a:pPr marL="457200" marR="0" lvl="0" indent="-381000" algn="l" rtl="0">
              <a:spcBef>
                <a:spcPts val="697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potřeby SK ČR (</a:t>
            </a:r>
            <a:r>
              <a:rPr lang="cs-CZ" sz="2400">
                <a:solidFill>
                  <a:schemeClr val="dk1"/>
                </a:solidFill>
              </a:rPr>
              <a:t>informace o místě</a:t>
            </a:r>
            <a:r>
              <a:rPr lang="cs-CZ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dostupnosti konkrétního dokumentu, možnost objednávky MVS)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sldNum" idx="12"/>
          </p:nvPr>
        </p:nvSpPr>
        <p:spPr>
          <a:xfrm>
            <a:off x="147349" y="6201575"/>
            <a:ext cx="8861700" cy="52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Seminář účastníků SK ČR 2016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200" y="2558850"/>
            <a:ext cx="5079600" cy="4167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grpSp>
        <p:nvGrpSpPr>
          <p:cNvPr id="184" name="Shape 184"/>
          <p:cNvGrpSpPr/>
          <p:nvPr/>
        </p:nvGrpSpPr>
        <p:grpSpPr>
          <a:xfrm>
            <a:off x="147350" y="63325"/>
            <a:ext cx="8922825" cy="687300"/>
            <a:chOff x="147350" y="63325"/>
            <a:chExt cx="8922825" cy="687300"/>
          </a:xfrm>
        </p:grpSpPr>
        <p:pic>
          <p:nvPicPr>
            <p:cNvPr id="185" name="Shape 18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7350" y="216474"/>
              <a:ext cx="538450" cy="3810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Shape 18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889375" y="63325"/>
              <a:ext cx="1180800" cy="6873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557</Words>
  <Application>Microsoft Office PowerPoint</Application>
  <PresentationFormat>Předvádění na obrazovce (4:3)</PresentationFormat>
  <Paragraphs>90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Roboto</vt:lpstr>
      <vt:lpstr>Noto Sans Symbols</vt:lpstr>
      <vt:lpstr>geometric</vt:lpstr>
      <vt:lpstr>Centrální adresář knihoven a informačních institucí v ČR</vt:lpstr>
      <vt:lpstr>2014 - 2015</vt:lpstr>
      <vt:lpstr>2016</vt:lpstr>
      <vt:lpstr>2016</vt:lpstr>
      <vt:lpstr>2016</vt:lpstr>
      <vt:lpstr>2016</vt:lpstr>
      <vt:lpstr>Aktualizace záznamů</vt:lpstr>
      <vt:lpstr>Aktualizace záznamů</vt:lpstr>
      <vt:lpstr>Využití CADR</vt:lpstr>
      <vt:lpstr>Využití CADR</vt:lpstr>
      <vt:lpstr>Využití CADR</vt:lpstr>
      <vt:lpstr>Kontakty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Centrální adresář knihoven a informačních institucí v ČR</dc:title>
  <cp:lastModifiedBy>Militka Jana</cp:lastModifiedBy>
  <cp:revision>3</cp:revision>
  <cp:lastPrinted>2016-11-21T10:18:25Z</cp:lastPrinted>
  <dcterms:modified xsi:type="dcterms:W3CDTF">2016-11-23T15:13:56Z</dcterms:modified>
</cp:coreProperties>
</file>