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0" r:id="rId4"/>
    <p:sldId id="261" r:id="rId5"/>
    <p:sldId id="257" r:id="rId6"/>
    <p:sldId id="262" r:id="rId7"/>
    <p:sldId id="258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autority.nkp.cz/jmenne-autority/metodicke-materialy/metodika-korporace-cvicne_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kp.cz/o-knihovne/odborne-cinnosti/zpracovani-fondu/katalogizacni-politika/pritisky-podle-rd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28401" y="1380069"/>
            <a:ext cx="8574622" cy="1975382"/>
          </a:xfrm>
        </p:spPr>
        <p:txBody>
          <a:bodyPr>
            <a:normAutofit/>
          </a:bodyPr>
          <a:lstStyle/>
          <a:p>
            <a:r>
              <a:rPr lang="cs-CZ" sz="8000" b="1" smtClean="0"/>
              <a:t>Rok s RDA</a:t>
            </a:r>
            <a:endParaRPr lang="cs-CZ" sz="8000" b="1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b="1" smtClean="0"/>
              <a:t>Jarmila Přibylová</a:t>
            </a:r>
          </a:p>
          <a:p>
            <a:r>
              <a:rPr lang="cs-CZ" sz="2800" b="1" smtClean="0"/>
              <a:t>Národní knihovna ČR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08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2438399"/>
          </a:xfrm>
        </p:spPr>
        <p:txBody>
          <a:bodyPr/>
          <a:lstStyle/>
          <a:p>
            <a:r>
              <a:rPr lang="cs-CZ" smtClean="0"/>
              <a:t>"Hybridní záznamy"</a:t>
            </a:r>
            <a:br>
              <a:rPr lang="cs-CZ" smtClean="0"/>
            </a:br>
            <a:r>
              <a:rPr lang="cs-CZ" smtClean="0"/>
              <a:t>(v jednom záznamu současně údaje podle AACR2R a RDA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mtClean="0"/>
              <a:t>hybridní záznamy NEVYTVÁŘÍME</a:t>
            </a:r>
          </a:p>
          <a:p>
            <a:r>
              <a:rPr lang="cs-CZ" smtClean="0"/>
              <a:t>nové záznamy musí být podle RDA</a:t>
            </a:r>
          </a:p>
          <a:p>
            <a:r>
              <a:rPr lang="cs-CZ" smtClean="0"/>
              <a:t>otevřené </a:t>
            </a:r>
            <a:r>
              <a:rPr lang="cs-CZ" smtClean="0"/>
              <a:t>záznamy (seriály, vícesvazkové monografie) - při úpravách přepracujeme podle RDA</a:t>
            </a:r>
          </a:p>
          <a:p>
            <a:endParaRPr lang="cs-CZ"/>
          </a:p>
          <a:p>
            <a:r>
              <a:rPr lang="cs-CZ" smtClean="0"/>
              <a:t>jediná výjimka: záznam s údaji podle AACR2R (tj. starý) má po opravě autority v souboru autorit v polích 1XX/7XX selekční údaj podle nových pravidel (RDA)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760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53224"/>
            <a:ext cx="10018713" cy="1757239"/>
          </a:xfrm>
        </p:spPr>
        <p:txBody>
          <a:bodyPr/>
          <a:lstStyle/>
          <a:p>
            <a:r>
              <a:rPr lang="cs-CZ" smtClean="0"/>
              <a:t>Autority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existuje-li autoritní tvar, použijeme ho (bez ohledu na použitá pravidla)</a:t>
            </a:r>
          </a:p>
          <a:p>
            <a:r>
              <a:rPr lang="cs-CZ" smtClean="0"/>
              <a:t>ALE: pokud neodpovídá pravidlům RDA, upozorníme oddělení národních autorit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741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Stará </a:t>
            </a:r>
            <a:br>
              <a:rPr lang="cs-CZ" smtClean="0"/>
            </a:br>
            <a:r>
              <a:rPr lang="cs-CZ" smtClean="0"/>
              <a:t>x </a:t>
            </a:r>
            <a:br>
              <a:rPr lang="cs-CZ" smtClean="0"/>
            </a:br>
            <a:r>
              <a:rPr lang="cs-CZ" smtClean="0"/>
              <a:t>nová pole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AACR2R: pole 260</a:t>
            </a:r>
          </a:p>
          <a:p>
            <a:r>
              <a:rPr lang="cs-CZ" smtClean="0"/>
              <a:t>RDA: pole 264 (indikátory!)</a:t>
            </a:r>
          </a:p>
          <a:p>
            <a:endParaRPr lang="cs-CZ"/>
          </a:p>
          <a:p>
            <a:r>
              <a:rPr lang="cs-CZ" smtClean="0"/>
              <a:t>AACR2R: pole 245, podpole $h</a:t>
            </a:r>
          </a:p>
          <a:p>
            <a:r>
              <a:rPr lang="cs-CZ" smtClean="0"/>
              <a:t>RDA: pole 336, 337, 338, případně 340</a:t>
            </a:r>
          </a:p>
          <a:p>
            <a:pPr lvl="1"/>
            <a:r>
              <a:rPr lang="cs-CZ" smtClean="0"/>
              <a:t>možnost dalšího výskytu pole 336: </a:t>
            </a:r>
            <a:r>
              <a:rPr lang="cs-CZ" b="1" smtClean="0"/>
              <a:t>ALE</a:t>
            </a:r>
            <a:r>
              <a:rPr lang="cs-CZ" smtClean="0"/>
              <a:t> </a:t>
            </a:r>
            <a:r>
              <a:rPr lang="cs-CZ" b="1" smtClean="0">
                <a:solidFill>
                  <a:srgbClr val="FF0000"/>
                </a:solidFill>
              </a:rPr>
              <a:t>pouze pokud jde o podstatnou část obsahu</a:t>
            </a:r>
            <a:endParaRPr lang="cs-CZ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Další rozdíly AACR2R  x  RDA:</a:t>
            </a:r>
            <a:br>
              <a:rPr lang="cs-CZ" smtClean="0"/>
            </a:br>
            <a:r>
              <a:rPr lang="cs-CZ" smtClean="0"/>
              <a:t>nezapomínáme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rozpis zkratek</a:t>
            </a:r>
          </a:p>
          <a:p>
            <a:r>
              <a:rPr lang="cs-CZ" smtClean="0"/>
              <a:t>volba autorských údajů (pole 245, v souvislosti s tím pole </a:t>
            </a:r>
            <a:r>
              <a:rPr lang="cs-CZ" b="1" u="sng" smtClean="0"/>
              <a:t>100</a:t>
            </a:r>
            <a:r>
              <a:rPr lang="cs-CZ" smtClean="0"/>
              <a:t> a 700)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9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Rozdíly v selekčních údajích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0" y="2337683"/>
            <a:ext cx="10018713" cy="3983604"/>
          </a:xfrm>
        </p:spPr>
        <p:txBody>
          <a:bodyPr>
            <a:normAutofit/>
          </a:bodyPr>
          <a:lstStyle/>
          <a:p>
            <a:r>
              <a:rPr lang="cs-CZ" smtClean="0"/>
              <a:t>konference</a:t>
            </a:r>
          </a:p>
          <a:p>
            <a:pPr marL="457200" lvl="1" indent="0">
              <a:buNone/>
            </a:pPr>
            <a:r>
              <a:rPr lang="cs-CZ">
                <a:hlinkClick r:id="rId2"/>
              </a:rPr>
              <a:t>http</a:t>
            </a:r>
            <a:r>
              <a:rPr lang="cs-CZ">
                <a:hlinkClick r:id="rId2"/>
              </a:rPr>
              <a:t>://</a:t>
            </a:r>
            <a:r>
              <a:rPr lang="cs-CZ" smtClean="0">
                <a:hlinkClick r:id="rId2"/>
              </a:rPr>
              <a:t>autority.nkp.cz/jmenne-autority/metodicke-materialy/metodika-korporace-cvicne_2</a:t>
            </a:r>
            <a:r>
              <a:rPr lang="cs-CZ" smtClean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i="1"/>
              <a:t>	</a:t>
            </a:r>
            <a:r>
              <a:rPr lang="cs-CZ" i="1" smtClean="0"/>
              <a:t> </a:t>
            </a:r>
            <a:r>
              <a:rPr lang="cs-CZ" i="1"/>
              <a:t>   $a Vzájemnost konfrontace </a:t>
            </a:r>
            <a:r>
              <a:rPr lang="cs-CZ" b="1" i="1">
                <a:solidFill>
                  <a:srgbClr val="FF0000"/>
                </a:solidFill>
              </a:rPr>
              <a:t>(výstava)</a:t>
            </a:r>
            <a:r>
              <a:rPr lang="cs-CZ" i="1"/>
              <a:t/>
            </a:r>
            <a:br>
              <a:rPr lang="cs-CZ" i="1"/>
            </a:br>
            <a:r>
              <a:rPr lang="cs-CZ" i="1"/>
              <a:t>            $n (1. :</a:t>
            </a:r>
            <a:br>
              <a:rPr lang="cs-CZ" i="1"/>
            </a:br>
            <a:r>
              <a:rPr lang="cs-CZ" i="1"/>
              <a:t>            $d 1996 :</a:t>
            </a:r>
            <a:br>
              <a:rPr lang="cs-CZ" i="1"/>
            </a:br>
            <a:r>
              <a:rPr lang="cs-CZ" i="1"/>
              <a:t>            </a:t>
            </a:r>
            <a:r>
              <a:rPr lang="cs-CZ" b="1" i="1">
                <a:solidFill>
                  <a:srgbClr val="FF0000"/>
                </a:solidFill>
              </a:rPr>
              <a:t>$c Aš, Česko;</a:t>
            </a:r>
            <a:br>
              <a:rPr lang="cs-CZ" b="1" i="1">
                <a:solidFill>
                  <a:srgbClr val="FF0000"/>
                </a:solidFill>
              </a:rPr>
            </a:br>
            <a:r>
              <a:rPr lang="cs-CZ" b="1" i="1">
                <a:solidFill>
                  <a:srgbClr val="FF0000"/>
                </a:solidFill>
              </a:rPr>
              <a:t>            $c Tišnov, Česko;</a:t>
            </a:r>
            <a:r>
              <a:rPr lang="cs-CZ" i="1"/>
              <a:t/>
            </a:r>
            <a:br>
              <a:rPr lang="cs-CZ" i="1"/>
            </a:br>
            <a:r>
              <a:rPr lang="cs-CZ" i="1"/>
              <a:t>            </a:t>
            </a:r>
            <a:r>
              <a:rPr lang="cs-CZ" b="1" i="1">
                <a:solidFill>
                  <a:srgbClr val="FF0000"/>
                </a:solidFill>
              </a:rPr>
              <a:t>$c Brno, Česko)</a:t>
            </a:r>
            <a:r>
              <a:rPr lang="cs-CZ" i="1"/>
              <a:t/>
            </a:r>
            <a:br>
              <a:rPr lang="cs-CZ" i="1"/>
            </a:br>
            <a:r>
              <a:rPr lang="cs-CZ" i="1"/>
              <a:t>            $</a:t>
            </a:r>
            <a:r>
              <a:rPr lang="cs-CZ" i="1"/>
              <a:t>7 </a:t>
            </a:r>
            <a:r>
              <a:rPr lang="cs-CZ" i="1" smtClean="0"/>
              <a:t>kn20020523009</a:t>
            </a: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0455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Rozdíly v selekčních údajích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autoři publikující pod různými jmény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mtClean="0"/>
              <a:t>zmizel rozdíl mezi "současným" a "nesoučasným" autorem</a:t>
            </a:r>
            <a:endParaRPr lang="cs-CZ" smtClean="0"/>
          </a:p>
          <a:p>
            <a:r>
              <a:rPr lang="cs-CZ" smtClean="0"/>
              <a:t>preferované </a:t>
            </a:r>
            <a:r>
              <a:rPr lang="cs-CZ" dirty="0" smtClean="0"/>
              <a:t>názvy pro zákony </a:t>
            </a:r>
            <a:r>
              <a:rPr lang="cs-CZ" smtClean="0"/>
              <a:t>a </a:t>
            </a:r>
            <a:r>
              <a:rPr lang="cs-CZ" smtClean="0"/>
              <a:t>smlouvy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/>
              <a:t>má přednost oficiální název v originálním jazyce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799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141670"/>
            <a:ext cx="10018713" cy="57114"/>
          </a:xfrm>
        </p:spPr>
        <p:txBody>
          <a:bodyPr>
            <a:normAutofit fontScale="90000"/>
          </a:bodyPr>
          <a:lstStyle/>
          <a:p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3770" y="357809"/>
            <a:ext cx="10781969" cy="6364964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Údaje fyzického popisu:</a:t>
            </a:r>
          </a:p>
          <a:p>
            <a:pPr marL="0" indent="0">
              <a:buNone/>
            </a:pPr>
            <a:r>
              <a:rPr lang="cs-CZ" b="1" dirty="0" smtClean="0"/>
              <a:t>	</a:t>
            </a:r>
            <a:r>
              <a:rPr lang="cs-CZ" b="1" dirty="0" smtClean="0">
                <a:solidFill>
                  <a:srgbClr val="FF0000"/>
                </a:solidFill>
              </a:rPr>
              <a:t>NIKDY</a:t>
            </a:r>
            <a:r>
              <a:rPr lang="cs-CZ" b="1" dirty="0" smtClean="0"/>
              <a:t>:</a:t>
            </a:r>
            <a:r>
              <a:rPr lang="cs-CZ" dirty="0" smtClean="0"/>
              <a:t> $</a:t>
            </a:r>
            <a:r>
              <a:rPr lang="cs-CZ" dirty="0"/>
              <a:t>a </a:t>
            </a:r>
            <a:r>
              <a:rPr lang="cs-CZ" dirty="0" smtClean="0"/>
              <a:t>350 </a:t>
            </a:r>
            <a:r>
              <a:rPr lang="cs-CZ" dirty="0"/>
              <a:t>stran</a:t>
            </a:r>
            <a:r>
              <a:rPr lang="cs-CZ"/>
              <a:t>, </a:t>
            </a:r>
            <a:r>
              <a:rPr lang="cs-CZ" smtClean="0"/>
              <a:t>xx </a:t>
            </a:r>
            <a:r>
              <a:rPr lang="cs-CZ" dirty="0"/>
              <a:t>stran </a:t>
            </a:r>
            <a:r>
              <a:rPr lang="cs-CZ" i="1" strike="sngStrike" dirty="0">
                <a:solidFill>
                  <a:srgbClr val="FF0000"/>
                </a:solidFill>
              </a:rPr>
              <a:t>barevných</a:t>
            </a:r>
            <a:r>
              <a:rPr lang="cs-CZ" dirty="0"/>
              <a:t> obrazových </a:t>
            </a:r>
            <a:r>
              <a:rPr lang="cs-CZ" dirty="0" smtClean="0"/>
              <a:t>příloh 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	</a:t>
            </a:r>
            <a:r>
              <a:rPr lang="cs-CZ" b="1" dirty="0" smtClean="0">
                <a:solidFill>
                  <a:srgbClr val="FF0000"/>
                </a:solidFill>
              </a:rPr>
              <a:t>Vždy </a:t>
            </a:r>
            <a:r>
              <a:rPr lang="cs-CZ" b="1" dirty="0" smtClean="0"/>
              <a:t>zapisujeme: </a:t>
            </a:r>
            <a:r>
              <a:rPr lang="cs-CZ" dirty="0" smtClean="0"/>
              <a:t>$</a:t>
            </a:r>
            <a:r>
              <a:rPr lang="cs-CZ" dirty="0"/>
              <a:t>a 350 </a:t>
            </a:r>
            <a:r>
              <a:rPr lang="cs-CZ" dirty="0" smtClean="0"/>
              <a:t>stran</a:t>
            </a:r>
            <a:r>
              <a:rPr lang="cs-CZ" smtClean="0"/>
              <a:t>, </a:t>
            </a:r>
            <a:r>
              <a:rPr lang="cs-CZ" smtClean="0"/>
              <a:t>xx </a:t>
            </a:r>
            <a:r>
              <a:rPr lang="cs-CZ" dirty="0"/>
              <a:t>stran </a:t>
            </a:r>
            <a:r>
              <a:rPr lang="cs-CZ" dirty="0" smtClean="0"/>
              <a:t>obrazových příloh : $b barevné ilustrace</a:t>
            </a:r>
          </a:p>
          <a:p>
            <a:pPr marL="0" indent="0">
              <a:buNone/>
            </a:pPr>
            <a:r>
              <a:rPr lang="cs-CZ" dirty="0" smtClean="0"/>
              <a:t>--------------------</a:t>
            </a:r>
          </a:p>
          <a:p>
            <a:r>
              <a:rPr lang="cs-CZ" sz="3200" b="1" dirty="0" smtClean="0"/>
              <a:t>Obálkové podnázvy:</a:t>
            </a:r>
          </a:p>
          <a:p>
            <a:pPr marL="0" indent="0">
              <a:buNone/>
            </a:pPr>
            <a:r>
              <a:rPr lang="cs-CZ" dirty="0" smtClean="0"/>
              <a:t>	Obálkový podnázev NEPATŘÍ do pole 245; zapisujeme ho do pole 500</a:t>
            </a:r>
          </a:p>
          <a:p>
            <a:pPr marL="0" indent="0">
              <a:buNone/>
            </a:pPr>
            <a:r>
              <a:rPr lang="cs-CZ" dirty="0" smtClean="0"/>
              <a:t>	NEZAPISUJEME: obálkové „podnázvy“ typu</a:t>
            </a:r>
            <a:r>
              <a:rPr lang="cs-CZ" smtClean="0"/>
              <a:t>: </a:t>
            </a:r>
            <a:r>
              <a:rPr lang="cs-CZ" smtClean="0"/>
              <a:t>"nejúspěšnější román desetiletí", 				"</a:t>
            </a:r>
            <a:r>
              <a:rPr lang="cs-CZ"/>
              <a:t>čtení nejen </a:t>
            </a:r>
            <a:r>
              <a:rPr lang="cs-CZ"/>
              <a:t>pro </a:t>
            </a:r>
            <a:r>
              <a:rPr lang="cs-CZ" smtClean="0"/>
              <a:t>puberťáky"</a:t>
            </a:r>
            <a:r>
              <a:rPr lang="cs-CZ" smtClean="0"/>
              <a:t>… </a:t>
            </a:r>
            <a:r>
              <a:rPr lang="cs-CZ" smtClean="0"/>
              <a:t>apod</a:t>
            </a:r>
            <a:r>
              <a:rPr lang="cs-CZ" smtClean="0"/>
              <a:t>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7624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141669"/>
            <a:ext cx="10018713" cy="1663277"/>
          </a:xfrm>
        </p:spPr>
        <p:txBody>
          <a:bodyPr>
            <a:normAutofit/>
          </a:bodyPr>
          <a:lstStyle/>
          <a:p>
            <a:r>
              <a:rPr lang="cs-CZ" sz="4800" b="1"/>
              <a:t>Jména </a:t>
            </a:r>
            <a:r>
              <a:rPr lang="cs-CZ" sz="4800" b="1"/>
              <a:t>autorů </a:t>
            </a:r>
            <a:r>
              <a:rPr lang="cs-CZ" sz="4800" b="1" smtClean="0"/>
              <a:t/>
            </a:r>
            <a:br>
              <a:rPr lang="cs-CZ" sz="4800" b="1" smtClean="0"/>
            </a:br>
            <a:r>
              <a:rPr lang="cs-CZ" smtClean="0"/>
              <a:t>psaná </a:t>
            </a:r>
            <a:r>
              <a:rPr lang="cs-CZ"/>
              <a:t>v originále jiným písmem </a:t>
            </a:r>
            <a:r>
              <a:rPr lang="cs-CZ"/>
              <a:t>než </a:t>
            </a:r>
            <a:r>
              <a:rPr lang="cs-CZ" smtClean="0"/>
              <a:t>latinkou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2043485"/>
            <a:ext cx="10570313" cy="4679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	V polích 100/700 </a:t>
            </a:r>
            <a:r>
              <a:rPr lang="cs-CZ" smtClean="0"/>
              <a:t>používáme </a:t>
            </a:r>
            <a:r>
              <a:rPr lang="cs-CZ"/>
              <a:t>tvar </a:t>
            </a:r>
            <a:r>
              <a:rPr lang="cs-CZ" smtClean="0"/>
              <a:t>transliterovaný z původního jazyka - </a:t>
            </a:r>
            <a:r>
              <a:rPr lang="cs-CZ" dirty="0" smtClean="0"/>
              <a:t>i </a:t>
            </a:r>
            <a:r>
              <a:rPr lang="cs-CZ" smtClean="0"/>
              <a:t>když </a:t>
            </a:r>
            <a:r>
              <a:rPr lang="cs-CZ" smtClean="0"/>
              <a:t>	kniha </a:t>
            </a:r>
            <a:r>
              <a:rPr lang="cs-CZ" dirty="0" smtClean="0"/>
              <a:t>je např</a:t>
            </a:r>
            <a:r>
              <a:rPr lang="cs-CZ" smtClean="0"/>
              <a:t>. </a:t>
            </a:r>
            <a:r>
              <a:rPr lang="cs-CZ" smtClean="0"/>
              <a:t>anglicky.</a:t>
            </a:r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r>
              <a:rPr lang="cs-CZ" smtClean="0"/>
              <a:t>Na knize (překlad z ruštiny): 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Arkady Strugatsky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Roadside picnic</a:t>
            </a:r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r>
              <a:rPr lang="cs-CZ" smtClean="0"/>
              <a:t>V záznamu: 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100 1# $aStrugackij, Arkadij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537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111319"/>
            <a:ext cx="10018713" cy="1598212"/>
          </a:xfrm>
        </p:spPr>
        <p:txBody>
          <a:bodyPr>
            <a:normAutofit fontScale="90000"/>
          </a:bodyPr>
          <a:lstStyle/>
          <a:p>
            <a:pPr algn="l"/>
            <a:r>
              <a:rPr lang="cs-CZ" smtClean="0"/>
              <a:t>Pravidla</a:t>
            </a:r>
            <a:br>
              <a:rPr lang="cs-CZ" smtClean="0"/>
            </a:br>
            <a:r>
              <a:rPr lang="cs-CZ" smtClean="0"/>
              <a:t>Příručky </a:t>
            </a:r>
            <a:br>
              <a:rPr lang="cs-CZ" smtClean="0"/>
            </a:br>
            <a:r>
              <a:rPr lang="cs-CZ" smtClean="0"/>
              <a:t>Katalogizační politika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27868" y="2337683"/>
            <a:ext cx="10607040" cy="4357315"/>
          </a:xfrm>
        </p:spPr>
        <p:txBody>
          <a:bodyPr>
            <a:normAutofit/>
          </a:bodyPr>
          <a:lstStyle/>
          <a:p>
            <a:r>
              <a:rPr lang="cs-CZ" smtClean="0"/>
              <a:t>RDA Toolkit</a:t>
            </a:r>
          </a:p>
          <a:p>
            <a:pPr marL="457200" lvl="1" indent="0">
              <a:buNone/>
            </a:pPr>
            <a:r>
              <a:rPr lang="cs-CZ" sz="1700" b="1" u="sng">
                <a:solidFill>
                  <a:schemeClr val="accent1">
                    <a:lumMod val="50000"/>
                  </a:schemeClr>
                </a:solidFill>
              </a:rPr>
              <a:t>http://www.rdatoolkit.org/</a:t>
            </a:r>
          </a:p>
          <a:p>
            <a:r>
              <a:rPr lang="cs-CZ" smtClean="0"/>
              <a:t>Katalogizace podle RDA ve formátu MARC 21</a:t>
            </a:r>
          </a:p>
          <a:p>
            <a:pPr marL="0" indent="0">
              <a:buNone/>
            </a:pPr>
            <a:r>
              <a:rPr lang="cs-CZ" sz="2000"/>
              <a:t>	</a:t>
            </a:r>
            <a:r>
              <a:rPr lang="cs-CZ" sz="2000" smtClean="0"/>
              <a:t>viz stránky Katalogizační politika</a:t>
            </a:r>
            <a:endParaRPr lang="cs-CZ" sz="2000"/>
          </a:p>
          <a:p>
            <a:r>
              <a:rPr lang="cs-CZ" smtClean="0"/>
              <a:t>Katalogizační politika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z="1700" b="1" u="sng">
                <a:solidFill>
                  <a:schemeClr val="accent1">
                    <a:lumMod val="50000"/>
                  </a:schemeClr>
                </a:solidFill>
              </a:rPr>
              <a:t>http://www.nkp.cz/o-knihovne/odborne-cinnosti/zpracovani-fondu/katalogizacni-politika/standard1</a:t>
            </a:r>
          </a:p>
          <a:p>
            <a:r>
              <a:rPr lang="cs-CZ"/>
              <a:t>Dotazy ke </a:t>
            </a:r>
            <a:r>
              <a:rPr lang="cs-CZ" smtClean="0"/>
              <a:t>katalogizaci</a:t>
            </a:r>
          </a:p>
          <a:p>
            <a:pPr marL="457200" lvl="1" indent="0">
              <a:buNone/>
            </a:pPr>
            <a:r>
              <a:rPr lang="cs-CZ" sz="1700" b="1" u="sng" smtClean="0">
                <a:solidFill>
                  <a:schemeClr val="accent1">
                    <a:lumMod val="50000"/>
                  </a:schemeClr>
                </a:solidFill>
              </a:rPr>
              <a:t>http</a:t>
            </a:r>
            <a:r>
              <a:rPr lang="cs-CZ" sz="1700" b="1" u="sng">
                <a:solidFill>
                  <a:schemeClr val="accent1">
                    <a:lumMod val="50000"/>
                  </a:schemeClr>
                </a:solidFill>
              </a:rPr>
              <a:t>://katdotaz.nkp.cz</a:t>
            </a:r>
            <a:r>
              <a:rPr lang="cs-CZ" sz="1700" b="1" u="sng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endParaRPr lang="cs-CZ" smtClean="0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2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2493" y="230588"/>
            <a:ext cx="10190923" cy="611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2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87464"/>
          </a:xfrm>
        </p:spPr>
        <p:txBody>
          <a:bodyPr>
            <a:normAutofit fontScale="90000"/>
          </a:bodyPr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4316" y="162596"/>
            <a:ext cx="9761689" cy="64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7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Zástupný symbol pro obsah 104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0329" y="191358"/>
            <a:ext cx="10428585" cy="625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8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469" y="143124"/>
            <a:ext cx="10575233" cy="634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79513"/>
          </a:xfrm>
        </p:spPr>
        <p:txBody>
          <a:bodyPr>
            <a:normAutofit fontScale="90000"/>
          </a:bodyPr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5290" y="333969"/>
            <a:ext cx="8889559" cy="60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8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95416"/>
          </a:xfrm>
        </p:spPr>
        <p:txBody>
          <a:bodyPr>
            <a:normAutofit fontScale="90000"/>
          </a:bodyPr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6263" y="214313"/>
            <a:ext cx="10080694" cy="622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63611"/>
            <a:ext cx="10018713" cy="1327868"/>
          </a:xfrm>
        </p:spPr>
        <p:txBody>
          <a:bodyPr/>
          <a:lstStyle/>
          <a:p>
            <a:r>
              <a:rPr lang="cs-CZ" smtClean="0"/>
              <a:t>Přítisky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0" y="1391479"/>
            <a:ext cx="10018713" cy="4898003"/>
          </a:xfrm>
        </p:spPr>
        <p:txBody>
          <a:bodyPr/>
          <a:lstStyle/>
          <a:p>
            <a:r>
              <a:rPr lang="cs-CZ">
                <a:hlinkClick r:id="rId2"/>
              </a:rPr>
              <a:t>http://</a:t>
            </a:r>
            <a:r>
              <a:rPr lang="cs-CZ" smtClean="0">
                <a:hlinkClick r:id="rId2"/>
              </a:rPr>
              <a:t>www.nkp.cz/o-knihovne/odborne-cinnosti/zpracovani-fondu/katalogizacni-politika/pritisky-podle-rda</a:t>
            </a:r>
            <a:endParaRPr lang="cs-CZ" smtClean="0"/>
          </a:p>
          <a:p>
            <a:r>
              <a:rPr lang="cs-CZ" smtClean="0"/>
              <a:t>různí autoři: žádné dílo (ani to první) NEMÁ přednost, tj.: není pole 100, 130 ani 240</a:t>
            </a:r>
          </a:p>
          <a:p>
            <a:r>
              <a:rPr lang="cs-CZ" smtClean="0"/>
              <a:t>souběžné texty v několika jazycích (Shakespeare anglicky s českým překladem; Hrabal česky s překladem do jiného jazyka...) popisujeme jako přítisk (neplatí pro publikace z výstav, fotografické publikace s popisky v několika jazycích apod.)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5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Paralaxa</Template>
  <TotalTime>136</TotalTime>
  <Words>284</Words>
  <Application>Microsoft Office PowerPoint</Application>
  <PresentationFormat>Širokoúhlá obrazovka</PresentationFormat>
  <Paragraphs>60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Corbel</vt:lpstr>
      <vt:lpstr>Wingdings</vt:lpstr>
      <vt:lpstr>Paralaxa</vt:lpstr>
      <vt:lpstr>Rok s RDA</vt:lpstr>
      <vt:lpstr>Pravidla Příručky  Katalogizační politika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Přítisky</vt:lpstr>
      <vt:lpstr>"Hybridní záznamy" (v jednom záznamu současně údaje podle AACR2R a RDA</vt:lpstr>
      <vt:lpstr>Autority</vt:lpstr>
      <vt:lpstr>Stará  x  nová pole</vt:lpstr>
      <vt:lpstr>Další rozdíly AACR2R  x  RDA: nezapomínáme</vt:lpstr>
      <vt:lpstr>Rozdíly v selekčních údajích</vt:lpstr>
      <vt:lpstr>Rozdíly v selekčních údajích</vt:lpstr>
      <vt:lpstr>Prezentace aplikace PowerPoint</vt:lpstr>
      <vt:lpstr>Jména autorů  psaná v originále jiným písmem než latinkou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Přibylová Jarmila</dc:creator>
  <cp:lastModifiedBy>Přibylová Jarmila</cp:lastModifiedBy>
  <cp:revision>26</cp:revision>
  <dcterms:created xsi:type="dcterms:W3CDTF">2016-11-15T12:18:11Z</dcterms:created>
  <dcterms:modified xsi:type="dcterms:W3CDTF">2016-11-22T08:04:22Z</dcterms:modified>
</cp:coreProperties>
</file>