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  <p:sldId id="317" r:id="rId3"/>
    <p:sldId id="382" r:id="rId4"/>
    <p:sldId id="409" r:id="rId5"/>
    <p:sldId id="406" r:id="rId6"/>
    <p:sldId id="345" r:id="rId7"/>
    <p:sldId id="407" r:id="rId8"/>
    <p:sldId id="408" r:id="rId9"/>
    <p:sldId id="367" r:id="rId10"/>
    <p:sldId id="351" r:id="rId11"/>
    <p:sldId id="352" r:id="rId12"/>
    <p:sldId id="353" r:id="rId13"/>
    <p:sldId id="354" r:id="rId14"/>
    <p:sldId id="356" r:id="rId15"/>
    <p:sldId id="358" r:id="rId16"/>
    <p:sldId id="359" r:id="rId17"/>
    <p:sldId id="360" r:id="rId18"/>
    <p:sldId id="361" r:id="rId19"/>
    <p:sldId id="412" r:id="rId20"/>
    <p:sldId id="363" r:id="rId21"/>
    <p:sldId id="364" r:id="rId22"/>
    <p:sldId id="410" r:id="rId23"/>
    <p:sldId id="366" r:id="rId24"/>
    <p:sldId id="369" r:id="rId25"/>
    <p:sldId id="384" r:id="rId2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3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34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ICHTER\Documents\A%20A%20Koncepce\Digitalizace\2015_Lhot&#225;k2015\Digitalizace-pruzkum-08201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ICHTER\Documents\aVISK\V&#253;ro&#269;n&#237;zpr&#225;vyMK\VISK_2001_2014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0.1615040516295484"/>
                  <c:y val="-0.19030540020758785"/>
                </c:manualLayout>
              </c:layout>
              <c:tx>
                <c:rich>
                  <a:bodyPr/>
                  <a:lstStyle/>
                  <a:p>
                    <a:fld id="{9C0D9BC2-612F-4DF9-BAE5-7561E88778BB}" type="CATEGORYNAME">
                      <a:rPr lang="pt-BR">
                        <a:solidFill>
                          <a:schemeClr val="bg1"/>
                        </a:solidFill>
                      </a:rPr>
                      <a:pPr/>
                      <a:t>[NÁZEV KATEGORIE]</a:t>
                    </a:fld>
                    <a:r>
                      <a:rPr lang="pt-BR" baseline="0" dirty="0">
                        <a:solidFill>
                          <a:schemeClr val="bg1"/>
                        </a:solidFill>
                      </a:rPr>
                      <a:t>; </a:t>
                    </a:r>
                    <a:fld id="{FBEB75E9-F54D-4A1B-AA5F-DCB606190C89}" type="VALUE">
                      <a:rPr lang="pt-BR" baseline="0" smtClean="0">
                        <a:solidFill>
                          <a:schemeClr val="bg1"/>
                        </a:solidFill>
                      </a:rPr>
                      <a:pPr/>
                      <a:t>[HODNOTA]</a:t>
                    </a:fld>
                    <a:r>
                      <a:rPr lang="pt-BR" baseline="0" dirty="0" smtClean="0">
                        <a:solidFill>
                          <a:schemeClr val="bg1"/>
                        </a:solidFill>
                      </a:rPr>
                      <a:t> mil.; </a:t>
                    </a:r>
                    <a:fld id="{C420C87E-517E-45B9-8E9A-663A85B56318}" type="PERCENTAGE">
                      <a:rPr lang="pt-BR" baseline="0">
                        <a:solidFill>
                          <a:schemeClr val="bg1"/>
                        </a:solidFill>
                      </a:rPr>
                      <a:pPr/>
                      <a:t>[PROCENTO]</a:t>
                    </a:fld>
                    <a:endParaRPr lang="pt-BR" baseline="0" dirty="0" smtClean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58784200229821748"/>
                      <c:h val="0.23310542526891803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0.18333948059072983"/>
                  <c:y val="0.19339546214283279"/>
                </c:manualLayout>
              </c:layout>
              <c:tx>
                <c:rich>
                  <a:bodyPr/>
                  <a:lstStyle/>
                  <a:p>
                    <a:fld id="{0D772B5A-E54E-4113-B5D1-79A91147FCB9}" type="CATEGORYNAME">
                      <a:rPr lang="pt-BR" sz="1800">
                        <a:solidFill>
                          <a:schemeClr val="bg1"/>
                        </a:solidFill>
                      </a:rPr>
                      <a:pPr/>
                      <a:t>[NÁZEV KATEGORIE]</a:t>
                    </a:fld>
                    <a:r>
                      <a:rPr lang="pt-BR" sz="1800" baseline="0" dirty="0">
                        <a:solidFill>
                          <a:schemeClr val="bg1"/>
                        </a:solidFill>
                      </a:rPr>
                      <a:t>; </a:t>
                    </a:r>
                    <a:fld id="{98419620-0B7E-48F9-8175-978AA3670766}" type="VALUE">
                      <a:rPr lang="pt-BR" sz="1800" baseline="0" smtClean="0">
                        <a:solidFill>
                          <a:schemeClr val="bg1"/>
                        </a:solidFill>
                      </a:rPr>
                      <a:pPr/>
                      <a:t>[HODNOTA]</a:t>
                    </a:fld>
                    <a:r>
                      <a:rPr lang="pt-BR" sz="1800" baseline="0" dirty="0" smtClean="0">
                        <a:solidFill>
                          <a:schemeClr val="bg1"/>
                        </a:solidFill>
                      </a:rPr>
                      <a:t> mil.; </a:t>
                    </a:r>
                    <a:fld id="{F777CDBB-263C-4CFA-9261-B3BAF062E914}" type="PERCENTAGE">
                      <a:rPr lang="pt-BR" sz="1800" baseline="0">
                        <a:solidFill>
                          <a:schemeClr val="bg1"/>
                        </a:solidFill>
                      </a:rPr>
                      <a:pPr/>
                      <a:t>[PROCENTO]</a:t>
                    </a:fld>
                    <a:endParaRPr lang="pt-BR" sz="1800" baseline="0" dirty="0" smtClean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56069573310287846"/>
                      <c:h val="0.23310542526891803"/>
                    </c:manualLayout>
                  </c15:layout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List2!$C$26:$D$26</c:f>
              <c:strCache>
                <c:ptCount val="2"/>
                <c:pt idx="0">
                  <c:v>Novodobé fondy</c:v>
                </c:pt>
                <c:pt idx="1">
                  <c:v>Historické fondy</c:v>
                </c:pt>
              </c:strCache>
            </c:strRef>
          </c:cat>
          <c:val>
            <c:numRef>
              <c:f>List2!$C$27:$D$27</c:f>
              <c:numCache>
                <c:formatCode>#,##0.0</c:formatCode>
                <c:ptCount val="2"/>
                <c:pt idx="0">
                  <c:v>85.226465000000005</c:v>
                </c:pt>
                <c:pt idx="1">
                  <c:v>15.038099000000001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6.0812670516888585E-3"/>
                  <c:y val="-0.1403220822686369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6848444774769429"/>
                      <c:h val="0.24654957319557083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0.11769372201298894"/>
                  <c:y val="-9.380882834006097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761403316924172"/>
                      <c:h val="0.15064877050698069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0.16477144249873962"/>
                  <c:y val="0.144923652061747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669397408143292"/>
                      <c:h val="0.19870934254058351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5.96871663800006E-2"/>
                  <c:y val="5.1731265068671872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671380593695325"/>
                      <c:h val="0.18580619469409601"/>
                    </c:manualLayout>
                  </c15:layout>
                </c:ext>
              </c:extLst>
            </c:dLbl>
            <c:dLbl>
              <c:idx val="5"/>
              <c:layout>
                <c:manualLayout>
                  <c:x val="0.26170195315975209"/>
                  <c:y val="2.9487975362044911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0299790004744818"/>
                      <c:h val="0.15086923212235678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List1!$A$2:$A$7</c:f>
              <c:strCache>
                <c:ptCount val="6"/>
                <c:pt idx="0">
                  <c:v>IOP Národní digitální knihovna</c:v>
                </c:pt>
                <c:pt idx="1">
                  <c:v>IOP Krajské digitalizace</c:v>
                </c:pt>
                <c:pt idx="2">
                  <c:v>MK ČR VISK</c:v>
                </c:pt>
                <c:pt idx="3">
                  <c:v>Vlastní zdroje (odhad)</c:v>
                </c:pt>
                <c:pt idx="4">
                  <c:v>Ostatní projekty (odhad)</c:v>
                </c:pt>
                <c:pt idx="5">
                  <c:v>Google Books</c:v>
                </c:pt>
              </c:strCache>
            </c:strRef>
          </c:cat>
          <c:val>
            <c:numRef>
              <c:f>List1!$B$2:$B$7</c:f>
              <c:numCache>
                <c:formatCode>General</c:formatCode>
                <c:ptCount val="6"/>
                <c:pt idx="0">
                  <c:v>300</c:v>
                </c:pt>
                <c:pt idx="1">
                  <c:v>150</c:v>
                </c:pt>
                <c:pt idx="2" formatCode="#,##0">
                  <c:v>156.4</c:v>
                </c:pt>
                <c:pt idx="3" formatCode="#,##0">
                  <c:v>80.569696969696963</c:v>
                </c:pt>
                <c:pt idx="4">
                  <c:v>50</c:v>
                </c:pt>
                <c:pt idx="5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B160CB-72D0-4405-B291-4615713CB4EC}" type="doc">
      <dgm:prSet loTypeId="urn:microsoft.com/office/officeart/2005/8/layout/venn2" loCatId="relationship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cs-CZ"/>
        </a:p>
      </dgm:t>
    </dgm:pt>
    <dgm:pt modelId="{83199CC9-45AB-479C-8E61-500D5249A66B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endParaRPr lang="cs-CZ" sz="2000" b="1" dirty="0" smtClean="0"/>
        </a:p>
        <a:p>
          <a:endParaRPr lang="cs-CZ" sz="2000" b="1" dirty="0" smtClean="0"/>
        </a:p>
        <a:p>
          <a:endParaRPr lang="cs-CZ" sz="2000" b="1" dirty="0" smtClean="0"/>
        </a:p>
        <a:p>
          <a:endParaRPr lang="cs-CZ" sz="2000" b="1" dirty="0" smtClean="0"/>
        </a:p>
        <a:p>
          <a:endParaRPr lang="cs-CZ" sz="2000" b="1" dirty="0" smtClean="0"/>
        </a:p>
        <a:p>
          <a:endParaRPr lang="cs-CZ" sz="2000" b="1" dirty="0" smtClean="0"/>
        </a:p>
        <a:p>
          <a:endParaRPr lang="cs-CZ" sz="2000" b="1" dirty="0" smtClean="0"/>
        </a:p>
        <a:p>
          <a:endParaRPr lang="cs-CZ" sz="2000" b="1" dirty="0" smtClean="0"/>
        </a:p>
        <a:p>
          <a:endParaRPr lang="cs-CZ" sz="2000" b="1" dirty="0" smtClean="0"/>
        </a:p>
        <a:p>
          <a:endParaRPr lang="cs-CZ" sz="2000" b="1" dirty="0" smtClean="0"/>
        </a:p>
        <a:p>
          <a:r>
            <a:rPr lang="cs-CZ" sz="2000" b="1" dirty="0" smtClean="0"/>
            <a:t>Domácí tištěné knihy, časopisy, noviny</a:t>
          </a:r>
          <a:endParaRPr lang="cs-CZ" sz="2000" b="1" dirty="0"/>
        </a:p>
      </dgm:t>
    </dgm:pt>
    <dgm:pt modelId="{DEDDCCD9-42BE-462D-8745-7F3ECB8A9450}" type="parTrans" cxnId="{61F2C5A0-8863-46E1-B45A-2E901CCEDCBD}">
      <dgm:prSet/>
      <dgm:spPr/>
      <dgm:t>
        <a:bodyPr/>
        <a:lstStyle/>
        <a:p>
          <a:endParaRPr lang="cs-CZ"/>
        </a:p>
      </dgm:t>
    </dgm:pt>
    <dgm:pt modelId="{1F4A33D0-C73B-4568-99DA-9052DC90D97B}" type="sibTrans" cxnId="{61F2C5A0-8863-46E1-B45A-2E901CCEDCBD}">
      <dgm:prSet/>
      <dgm:spPr/>
      <dgm:t>
        <a:bodyPr/>
        <a:lstStyle/>
        <a:p>
          <a:endParaRPr lang="cs-CZ"/>
        </a:p>
      </dgm:t>
    </dgm:pt>
    <dgm:pt modelId="{0A9847C9-763B-4FD1-A1DF-600568A90104}">
      <dgm:prSet phldrT="[Text]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cs-CZ" b="1" dirty="0" smtClean="0">
              <a:solidFill>
                <a:srgbClr val="000000"/>
              </a:solidFill>
            </a:rPr>
            <a:t>E-knihy, e-periodika</a:t>
          </a:r>
          <a:endParaRPr lang="cs-CZ" b="1" dirty="0">
            <a:solidFill>
              <a:srgbClr val="000000"/>
            </a:solidFill>
          </a:endParaRPr>
        </a:p>
      </dgm:t>
    </dgm:pt>
    <dgm:pt modelId="{1D12C952-96E3-4CDA-9E01-404AB3A862D1}" type="parTrans" cxnId="{A234047E-6627-4178-A7F3-7AB839ED7281}">
      <dgm:prSet/>
      <dgm:spPr/>
      <dgm:t>
        <a:bodyPr/>
        <a:lstStyle/>
        <a:p>
          <a:endParaRPr lang="cs-CZ"/>
        </a:p>
      </dgm:t>
    </dgm:pt>
    <dgm:pt modelId="{18BBC8EC-1BFE-4A43-9BF6-08BEB8EE97D4}" type="sibTrans" cxnId="{A234047E-6627-4178-A7F3-7AB839ED7281}">
      <dgm:prSet/>
      <dgm:spPr/>
      <dgm:t>
        <a:bodyPr/>
        <a:lstStyle/>
        <a:p>
          <a:endParaRPr lang="cs-CZ"/>
        </a:p>
      </dgm:t>
    </dgm:pt>
    <dgm:pt modelId="{8096100D-51D8-4604-9FFE-B1013B19A54F}" type="pres">
      <dgm:prSet presAssocID="{ADB160CB-72D0-4405-B291-4615713CB4EC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BB43A66-433F-4555-BC25-08703BE1C5F7}" type="pres">
      <dgm:prSet presAssocID="{ADB160CB-72D0-4405-B291-4615713CB4EC}" presName="comp1" presStyleCnt="0"/>
      <dgm:spPr/>
    </dgm:pt>
    <dgm:pt modelId="{787A49F4-4179-472B-A8E6-CC6FE6469FAA}" type="pres">
      <dgm:prSet presAssocID="{ADB160CB-72D0-4405-B291-4615713CB4EC}" presName="circle1" presStyleLbl="node1" presStyleIdx="0" presStyleCnt="2"/>
      <dgm:spPr/>
      <dgm:t>
        <a:bodyPr/>
        <a:lstStyle/>
        <a:p>
          <a:endParaRPr lang="cs-CZ"/>
        </a:p>
      </dgm:t>
    </dgm:pt>
    <dgm:pt modelId="{1E0E2FA1-CA65-49D2-91A2-A8329FC37293}" type="pres">
      <dgm:prSet presAssocID="{ADB160CB-72D0-4405-B291-4615713CB4EC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33EC971-D5B1-42CD-B699-2A51C238A24C}" type="pres">
      <dgm:prSet presAssocID="{ADB160CB-72D0-4405-B291-4615713CB4EC}" presName="comp2" presStyleCnt="0"/>
      <dgm:spPr/>
    </dgm:pt>
    <dgm:pt modelId="{94C91C93-DBFA-4F61-AAA5-98A244E0ED73}" type="pres">
      <dgm:prSet presAssocID="{ADB160CB-72D0-4405-B291-4615713CB4EC}" presName="circle2" presStyleLbl="node1" presStyleIdx="1" presStyleCnt="2" custScaleX="38184" custScaleY="34424" custLinFactNeighborX="27577" custLinFactNeighborY="-57401"/>
      <dgm:spPr/>
      <dgm:t>
        <a:bodyPr/>
        <a:lstStyle/>
        <a:p>
          <a:endParaRPr lang="cs-CZ"/>
        </a:p>
      </dgm:t>
    </dgm:pt>
    <dgm:pt modelId="{51841191-98E9-4AF9-BAF4-7393F586DCBA}" type="pres">
      <dgm:prSet presAssocID="{ADB160CB-72D0-4405-B291-4615713CB4EC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1F2C5A0-8863-46E1-B45A-2E901CCEDCBD}" srcId="{ADB160CB-72D0-4405-B291-4615713CB4EC}" destId="{83199CC9-45AB-479C-8E61-500D5249A66B}" srcOrd="0" destOrd="0" parTransId="{DEDDCCD9-42BE-462D-8745-7F3ECB8A9450}" sibTransId="{1F4A33D0-C73B-4568-99DA-9052DC90D97B}"/>
    <dgm:cxn modelId="{6BC4FDAD-A592-45D6-8249-56C7D2BF858C}" type="presOf" srcId="{83199CC9-45AB-479C-8E61-500D5249A66B}" destId="{1E0E2FA1-CA65-49D2-91A2-A8329FC37293}" srcOrd="1" destOrd="0" presId="urn:microsoft.com/office/officeart/2005/8/layout/venn2"/>
    <dgm:cxn modelId="{A234047E-6627-4178-A7F3-7AB839ED7281}" srcId="{ADB160CB-72D0-4405-B291-4615713CB4EC}" destId="{0A9847C9-763B-4FD1-A1DF-600568A90104}" srcOrd="1" destOrd="0" parTransId="{1D12C952-96E3-4CDA-9E01-404AB3A862D1}" sibTransId="{18BBC8EC-1BFE-4A43-9BF6-08BEB8EE97D4}"/>
    <dgm:cxn modelId="{939F4A14-C547-4B8E-8D4E-E070A9801E7C}" type="presOf" srcId="{0A9847C9-763B-4FD1-A1DF-600568A90104}" destId="{51841191-98E9-4AF9-BAF4-7393F586DCBA}" srcOrd="1" destOrd="0" presId="urn:microsoft.com/office/officeart/2005/8/layout/venn2"/>
    <dgm:cxn modelId="{1E6AF30D-8207-4783-8E93-6E42C78F3509}" type="presOf" srcId="{0A9847C9-763B-4FD1-A1DF-600568A90104}" destId="{94C91C93-DBFA-4F61-AAA5-98A244E0ED73}" srcOrd="0" destOrd="0" presId="urn:microsoft.com/office/officeart/2005/8/layout/venn2"/>
    <dgm:cxn modelId="{16A01A3C-85AF-49DA-929E-F0C169DFFFCC}" type="presOf" srcId="{ADB160CB-72D0-4405-B291-4615713CB4EC}" destId="{8096100D-51D8-4604-9FFE-B1013B19A54F}" srcOrd="0" destOrd="0" presId="urn:microsoft.com/office/officeart/2005/8/layout/venn2"/>
    <dgm:cxn modelId="{04A4AE8C-F968-4538-AA21-268B923AEE50}" type="presOf" srcId="{83199CC9-45AB-479C-8E61-500D5249A66B}" destId="{787A49F4-4179-472B-A8E6-CC6FE6469FAA}" srcOrd="0" destOrd="0" presId="urn:microsoft.com/office/officeart/2005/8/layout/venn2"/>
    <dgm:cxn modelId="{60DF8EAC-476A-45E3-91E3-BE76B7E766BD}" type="presParOf" srcId="{8096100D-51D8-4604-9FFE-B1013B19A54F}" destId="{8BB43A66-433F-4555-BC25-08703BE1C5F7}" srcOrd="0" destOrd="0" presId="urn:microsoft.com/office/officeart/2005/8/layout/venn2"/>
    <dgm:cxn modelId="{D2FC5906-0D70-4BA7-85E7-94F2B9A9A56F}" type="presParOf" srcId="{8BB43A66-433F-4555-BC25-08703BE1C5F7}" destId="{787A49F4-4179-472B-A8E6-CC6FE6469FAA}" srcOrd="0" destOrd="0" presId="urn:microsoft.com/office/officeart/2005/8/layout/venn2"/>
    <dgm:cxn modelId="{922017C9-BF01-4F31-ABB1-F88F08B3B547}" type="presParOf" srcId="{8BB43A66-433F-4555-BC25-08703BE1C5F7}" destId="{1E0E2FA1-CA65-49D2-91A2-A8329FC37293}" srcOrd="1" destOrd="0" presId="urn:microsoft.com/office/officeart/2005/8/layout/venn2"/>
    <dgm:cxn modelId="{3F836643-6DD7-48F0-82B3-082A47E17FDD}" type="presParOf" srcId="{8096100D-51D8-4604-9FFE-B1013B19A54F}" destId="{533EC971-D5B1-42CD-B699-2A51C238A24C}" srcOrd="1" destOrd="0" presId="urn:microsoft.com/office/officeart/2005/8/layout/venn2"/>
    <dgm:cxn modelId="{AC975269-8A27-4611-A6A0-0984B8DDBAE0}" type="presParOf" srcId="{533EC971-D5B1-42CD-B699-2A51C238A24C}" destId="{94C91C93-DBFA-4F61-AAA5-98A244E0ED73}" srcOrd="0" destOrd="0" presId="urn:microsoft.com/office/officeart/2005/8/layout/venn2"/>
    <dgm:cxn modelId="{F939F33C-D132-4E66-881F-9752C243576F}" type="presParOf" srcId="{533EC971-D5B1-42CD-B699-2A51C238A24C}" destId="{51841191-98E9-4AF9-BAF4-7393F586DCBA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E0DB57-ACB5-42E8-8054-3DF1B0350248}" type="doc">
      <dgm:prSet loTypeId="urn:microsoft.com/office/officeart/2005/8/layout/venn2" loCatId="relationship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cs-CZ"/>
        </a:p>
      </dgm:t>
    </dgm:pt>
    <dgm:pt modelId="{F019B403-024A-4147-9A02-ECB879B980D7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endParaRPr lang="cs-CZ" sz="2800" b="1" dirty="0"/>
        </a:p>
      </dgm:t>
    </dgm:pt>
    <dgm:pt modelId="{50BA752A-49C0-4DBB-AB11-7707EF27F2BC}" type="parTrans" cxnId="{CC792918-5D86-4D04-BBE2-6396AB2C730A}">
      <dgm:prSet/>
      <dgm:spPr/>
      <dgm:t>
        <a:bodyPr/>
        <a:lstStyle/>
        <a:p>
          <a:endParaRPr lang="cs-CZ"/>
        </a:p>
      </dgm:t>
    </dgm:pt>
    <dgm:pt modelId="{557D4C65-9943-4326-847C-EDAA711B8A81}" type="sibTrans" cxnId="{CC792918-5D86-4D04-BBE2-6396AB2C730A}">
      <dgm:prSet/>
      <dgm:spPr/>
      <dgm:t>
        <a:bodyPr/>
        <a:lstStyle/>
        <a:p>
          <a:endParaRPr lang="cs-CZ"/>
        </a:p>
      </dgm:t>
    </dgm:pt>
    <dgm:pt modelId="{0276EFD2-3E5E-4A14-92A5-3468375CB744}" type="pres">
      <dgm:prSet presAssocID="{7FE0DB57-ACB5-42E8-8054-3DF1B0350248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95505AC8-7B4A-4C02-98D8-6C629B9B04D4}" type="pres">
      <dgm:prSet presAssocID="{7FE0DB57-ACB5-42E8-8054-3DF1B0350248}" presName="comp1" presStyleCnt="0"/>
      <dgm:spPr/>
    </dgm:pt>
    <dgm:pt modelId="{65F7ECE4-911B-4E20-BD43-8C7D5E06FEFA}" type="pres">
      <dgm:prSet presAssocID="{7FE0DB57-ACB5-42E8-8054-3DF1B0350248}" presName="circle1" presStyleLbl="node1" presStyleIdx="0" presStyleCnt="1" custScaleX="99633" custLinFactNeighborX="-7955" custLinFactNeighborY="318"/>
      <dgm:spPr/>
      <dgm:t>
        <a:bodyPr/>
        <a:lstStyle/>
        <a:p>
          <a:endParaRPr lang="cs-CZ"/>
        </a:p>
      </dgm:t>
    </dgm:pt>
    <dgm:pt modelId="{9F47DE0B-A42E-46BF-9EA7-2D9A3E17C7D6}" type="pres">
      <dgm:prSet presAssocID="{7FE0DB57-ACB5-42E8-8054-3DF1B0350248}" presName="c1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C792918-5D86-4D04-BBE2-6396AB2C730A}" srcId="{7FE0DB57-ACB5-42E8-8054-3DF1B0350248}" destId="{F019B403-024A-4147-9A02-ECB879B980D7}" srcOrd="0" destOrd="0" parTransId="{50BA752A-49C0-4DBB-AB11-7707EF27F2BC}" sibTransId="{557D4C65-9943-4326-847C-EDAA711B8A81}"/>
    <dgm:cxn modelId="{967A998B-4739-4FCE-B8BF-DE2F23A973AE}" type="presOf" srcId="{7FE0DB57-ACB5-42E8-8054-3DF1B0350248}" destId="{0276EFD2-3E5E-4A14-92A5-3468375CB744}" srcOrd="0" destOrd="0" presId="urn:microsoft.com/office/officeart/2005/8/layout/venn2"/>
    <dgm:cxn modelId="{E9066102-2EBF-4002-951A-44B1B06B0401}" type="presOf" srcId="{F019B403-024A-4147-9A02-ECB879B980D7}" destId="{65F7ECE4-911B-4E20-BD43-8C7D5E06FEFA}" srcOrd="0" destOrd="0" presId="urn:microsoft.com/office/officeart/2005/8/layout/venn2"/>
    <dgm:cxn modelId="{2122FB54-F9B9-4E6D-88AB-4C0961309064}" type="presOf" srcId="{F019B403-024A-4147-9A02-ECB879B980D7}" destId="{9F47DE0B-A42E-46BF-9EA7-2D9A3E17C7D6}" srcOrd="1" destOrd="0" presId="urn:microsoft.com/office/officeart/2005/8/layout/venn2"/>
    <dgm:cxn modelId="{B51C17E9-B9EF-457B-9022-E55742045769}" type="presParOf" srcId="{0276EFD2-3E5E-4A14-92A5-3468375CB744}" destId="{95505AC8-7B4A-4C02-98D8-6C629B9B04D4}" srcOrd="0" destOrd="0" presId="urn:microsoft.com/office/officeart/2005/8/layout/venn2"/>
    <dgm:cxn modelId="{F7478227-A338-4D48-B4C3-9552527B3F1E}" type="presParOf" srcId="{95505AC8-7B4A-4C02-98D8-6C629B9B04D4}" destId="{65F7ECE4-911B-4E20-BD43-8C7D5E06FEFA}" srcOrd="0" destOrd="0" presId="urn:microsoft.com/office/officeart/2005/8/layout/venn2"/>
    <dgm:cxn modelId="{AF629C19-F92B-40B5-B0B1-84888A611151}" type="presParOf" srcId="{95505AC8-7B4A-4C02-98D8-6C629B9B04D4}" destId="{9F47DE0B-A42E-46BF-9EA7-2D9A3E17C7D6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F7FCC9E-EA0F-47F5-969B-26C1AF88CC7E}" type="doc">
      <dgm:prSet loTypeId="urn:microsoft.com/office/officeart/2005/8/layout/venn2" loCatId="relationship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cs-CZ"/>
        </a:p>
      </dgm:t>
    </dgm:pt>
    <dgm:pt modelId="{BA1F1C9A-15E6-49AB-BEE9-CF98FDF2E24F}">
      <dgm:prSet phldrT="[Text]" custT="1"/>
      <dgm:spPr>
        <a:solidFill>
          <a:srgbClr val="FFFF00"/>
        </a:solidFill>
      </dgm:spPr>
      <dgm:t>
        <a:bodyPr/>
        <a:lstStyle/>
        <a:p>
          <a:r>
            <a:rPr lang="cs-CZ" sz="1800" b="1" dirty="0" smtClean="0">
              <a:solidFill>
                <a:srgbClr val="000000"/>
              </a:solidFill>
            </a:rPr>
            <a:t>Knihy nedostupné na trhu (6 měsíců)</a:t>
          </a:r>
          <a:endParaRPr lang="cs-CZ" sz="1800" dirty="0"/>
        </a:p>
      </dgm:t>
    </dgm:pt>
    <dgm:pt modelId="{068C2C06-7B44-4011-A35B-537443BD1A70}" type="parTrans" cxnId="{34CF9D09-0C68-4C9F-817C-3C77B70A23F2}">
      <dgm:prSet/>
      <dgm:spPr/>
      <dgm:t>
        <a:bodyPr/>
        <a:lstStyle/>
        <a:p>
          <a:endParaRPr lang="cs-CZ"/>
        </a:p>
      </dgm:t>
    </dgm:pt>
    <dgm:pt modelId="{71AF9E2E-F6D9-4A14-8B3D-866C144B3E7B}" type="sibTrans" cxnId="{34CF9D09-0C68-4C9F-817C-3C77B70A23F2}">
      <dgm:prSet/>
      <dgm:spPr/>
      <dgm:t>
        <a:bodyPr/>
        <a:lstStyle/>
        <a:p>
          <a:endParaRPr lang="cs-CZ"/>
        </a:p>
      </dgm:t>
    </dgm:pt>
    <dgm:pt modelId="{2C0765D3-97D4-4907-AA45-6D557C1EB553}">
      <dgm:prSet phldrT="[Text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cs-CZ" b="1" dirty="0" smtClean="0">
              <a:solidFill>
                <a:srgbClr val="000000"/>
              </a:solidFill>
            </a:rPr>
            <a:t>Periodika </a:t>
          </a:r>
        </a:p>
        <a:p>
          <a:r>
            <a:rPr lang="cs-CZ" b="1" dirty="0" smtClean="0">
              <a:solidFill>
                <a:srgbClr val="000000"/>
              </a:solidFill>
            </a:rPr>
            <a:t>vydaná před 10 a více lety</a:t>
          </a:r>
          <a:endParaRPr lang="cs-CZ" dirty="0"/>
        </a:p>
      </dgm:t>
    </dgm:pt>
    <dgm:pt modelId="{DAE74E9C-9BF8-4BA1-9B06-8B75BFC6ED20}" type="parTrans" cxnId="{EA6AD5A4-CC90-4870-B75C-61E866814555}">
      <dgm:prSet/>
      <dgm:spPr/>
      <dgm:t>
        <a:bodyPr/>
        <a:lstStyle/>
        <a:p>
          <a:endParaRPr lang="cs-CZ"/>
        </a:p>
      </dgm:t>
    </dgm:pt>
    <dgm:pt modelId="{B96325F2-12BA-4441-8DF6-C22FB0CB3D7A}" type="sibTrans" cxnId="{EA6AD5A4-CC90-4870-B75C-61E866814555}">
      <dgm:prSet/>
      <dgm:spPr/>
      <dgm:t>
        <a:bodyPr/>
        <a:lstStyle/>
        <a:p>
          <a:endParaRPr lang="cs-CZ"/>
        </a:p>
      </dgm:t>
    </dgm:pt>
    <dgm:pt modelId="{DFCF5D9E-2077-49B8-928F-E7DE434EDF7E}" type="pres">
      <dgm:prSet presAssocID="{9F7FCC9E-EA0F-47F5-969B-26C1AF88CC7E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1DA5B142-7F5F-4E9F-A68E-B5F2C37EA0E4}" type="pres">
      <dgm:prSet presAssocID="{9F7FCC9E-EA0F-47F5-969B-26C1AF88CC7E}" presName="comp1" presStyleCnt="0"/>
      <dgm:spPr/>
    </dgm:pt>
    <dgm:pt modelId="{782509DD-8E12-4153-BE96-546BF5510251}" type="pres">
      <dgm:prSet presAssocID="{9F7FCC9E-EA0F-47F5-969B-26C1AF88CC7E}" presName="circle1" presStyleLbl="node1" presStyleIdx="0" presStyleCnt="2"/>
      <dgm:spPr/>
      <dgm:t>
        <a:bodyPr/>
        <a:lstStyle/>
        <a:p>
          <a:endParaRPr lang="cs-CZ"/>
        </a:p>
      </dgm:t>
    </dgm:pt>
    <dgm:pt modelId="{C52CF4BC-A2F4-40A1-BF00-B1A28FF74444}" type="pres">
      <dgm:prSet presAssocID="{9F7FCC9E-EA0F-47F5-969B-26C1AF88CC7E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1AFEA13-B32E-4F5C-A2E1-A7CF25EC0E8F}" type="pres">
      <dgm:prSet presAssocID="{9F7FCC9E-EA0F-47F5-969B-26C1AF88CC7E}" presName="comp2" presStyleCnt="0"/>
      <dgm:spPr/>
    </dgm:pt>
    <dgm:pt modelId="{693F5CB3-99F6-4CD3-8B60-CC8C77918D95}" type="pres">
      <dgm:prSet presAssocID="{9F7FCC9E-EA0F-47F5-969B-26C1AF88CC7E}" presName="circle2" presStyleLbl="node1" presStyleIdx="1" presStyleCnt="2"/>
      <dgm:spPr/>
      <dgm:t>
        <a:bodyPr/>
        <a:lstStyle/>
        <a:p>
          <a:endParaRPr lang="cs-CZ"/>
        </a:p>
      </dgm:t>
    </dgm:pt>
    <dgm:pt modelId="{2072D1F1-D3A9-4F07-B9BC-BC5C37C2F399}" type="pres">
      <dgm:prSet presAssocID="{9F7FCC9E-EA0F-47F5-969B-26C1AF88CC7E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29A9EE9-4A2F-422A-A8BD-522AD52CD968}" type="presOf" srcId="{9F7FCC9E-EA0F-47F5-969B-26C1AF88CC7E}" destId="{DFCF5D9E-2077-49B8-928F-E7DE434EDF7E}" srcOrd="0" destOrd="0" presId="urn:microsoft.com/office/officeart/2005/8/layout/venn2"/>
    <dgm:cxn modelId="{6210EF5D-ABB3-4340-842D-FCEF1EBD9235}" type="presOf" srcId="{2C0765D3-97D4-4907-AA45-6D557C1EB553}" destId="{2072D1F1-D3A9-4F07-B9BC-BC5C37C2F399}" srcOrd="1" destOrd="0" presId="urn:microsoft.com/office/officeart/2005/8/layout/venn2"/>
    <dgm:cxn modelId="{34CF9D09-0C68-4C9F-817C-3C77B70A23F2}" srcId="{9F7FCC9E-EA0F-47F5-969B-26C1AF88CC7E}" destId="{BA1F1C9A-15E6-49AB-BEE9-CF98FDF2E24F}" srcOrd="0" destOrd="0" parTransId="{068C2C06-7B44-4011-A35B-537443BD1A70}" sibTransId="{71AF9E2E-F6D9-4A14-8B3D-866C144B3E7B}"/>
    <dgm:cxn modelId="{EA6AD5A4-CC90-4870-B75C-61E866814555}" srcId="{9F7FCC9E-EA0F-47F5-969B-26C1AF88CC7E}" destId="{2C0765D3-97D4-4907-AA45-6D557C1EB553}" srcOrd="1" destOrd="0" parTransId="{DAE74E9C-9BF8-4BA1-9B06-8B75BFC6ED20}" sibTransId="{B96325F2-12BA-4441-8DF6-C22FB0CB3D7A}"/>
    <dgm:cxn modelId="{72DD46FC-1F5C-4E30-963A-A898B932BC10}" type="presOf" srcId="{2C0765D3-97D4-4907-AA45-6D557C1EB553}" destId="{693F5CB3-99F6-4CD3-8B60-CC8C77918D95}" srcOrd="0" destOrd="0" presId="urn:microsoft.com/office/officeart/2005/8/layout/venn2"/>
    <dgm:cxn modelId="{183A290B-4111-44F9-9B97-0DB272FEEC07}" type="presOf" srcId="{BA1F1C9A-15E6-49AB-BEE9-CF98FDF2E24F}" destId="{782509DD-8E12-4153-BE96-546BF5510251}" srcOrd="0" destOrd="0" presId="urn:microsoft.com/office/officeart/2005/8/layout/venn2"/>
    <dgm:cxn modelId="{3A40F247-E816-4D5A-B0E6-B6F2D1B444EB}" type="presOf" srcId="{BA1F1C9A-15E6-49AB-BEE9-CF98FDF2E24F}" destId="{C52CF4BC-A2F4-40A1-BF00-B1A28FF74444}" srcOrd="1" destOrd="0" presId="urn:microsoft.com/office/officeart/2005/8/layout/venn2"/>
    <dgm:cxn modelId="{DFD1CE2D-A4E6-498D-9D01-C2D52A438650}" type="presParOf" srcId="{DFCF5D9E-2077-49B8-928F-E7DE434EDF7E}" destId="{1DA5B142-7F5F-4E9F-A68E-B5F2C37EA0E4}" srcOrd="0" destOrd="0" presId="urn:microsoft.com/office/officeart/2005/8/layout/venn2"/>
    <dgm:cxn modelId="{71B176E6-344A-4750-A9C4-4A22A63D4357}" type="presParOf" srcId="{1DA5B142-7F5F-4E9F-A68E-B5F2C37EA0E4}" destId="{782509DD-8E12-4153-BE96-546BF5510251}" srcOrd="0" destOrd="0" presId="urn:microsoft.com/office/officeart/2005/8/layout/venn2"/>
    <dgm:cxn modelId="{5472B2B1-4151-42C3-B1E0-E0D460BA5979}" type="presParOf" srcId="{1DA5B142-7F5F-4E9F-A68E-B5F2C37EA0E4}" destId="{C52CF4BC-A2F4-40A1-BF00-B1A28FF74444}" srcOrd="1" destOrd="0" presId="urn:microsoft.com/office/officeart/2005/8/layout/venn2"/>
    <dgm:cxn modelId="{DDD3001B-159C-4F41-8B05-8210B30C8194}" type="presParOf" srcId="{DFCF5D9E-2077-49B8-928F-E7DE434EDF7E}" destId="{D1AFEA13-B32E-4F5C-A2E1-A7CF25EC0E8F}" srcOrd="1" destOrd="0" presId="urn:microsoft.com/office/officeart/2005/8/layout/venn2"/>
    <dgm:cxn modelId="{F512F5A4-F3EA-4C25-A4D8-0C924E9AE2B1}" type="presParOf" srcId="{D1AFEA13-B32E-4F5C-A2E1-A7CF25EC0E8F}" destId="{693F5CB3-99F6-4CD3-8B60-CC8C77918D95}" srcOrd="0" destOrd="0" presId="urn:microsoft.com/office/officeart/2005/8/layout/venn2"/>
    <dgm:cxn modelId="{49E315C7-5142-42D0-A4B7-41D64B86CA30}" type="presParOf" srcId="{D1AFEA13-B32E-4F5C-A2E1-A7CF25EC0E8F}" destId="{2072D1F1-D3A9-4F07-B9BC-BC5C37C2F399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0E0FB00-6D41-4110-9918-6CAB7E91C021}" type="doc">
      <dgm:prSet loTypeId="urn:microsoft.com/office/officeart/2005/8/layout/venn2" loCatId="relationship" qsTypeId="urn:microsoft.com/office/officeart/2005/8/quickstyle/simple1#6" qsCatId="simple" csTypeId="urn:microsoft.com/office/officeart/2005/8/colors/accent1_2#6" csCatId="accent1" phldr="1"/>
      <dgm:spPr/>
      <dgm:t>
        <a:bodyPr/>
        <a:lstStyle/>
        <a:p>
          <a:endParaRPr lang="cs-CZ"/>
        </a:p>
      </dgm:t>
    </dgm:pt>
    <dgm:pt modelId="{5606D65C-5ED2-4D12-A7AD-C47B34FFC057}">
      <dgm:prSet phldrT="[Text]" custT="1"/>
      <dgm:spPr>
        <a:solidFill>
          <a:srgbClr val="0070C0"/>
        </a:solidFill>
      </dgm:spPr>
      <dgm:t>
        <a:bodyPr/>
        <a:lstStyle/>
        <a:p>
          <a:r>
            <a:rPr lang="cs-CZ" sz="2000" b="1" dirty="0" smtClean="0"/>
            <a:t>Vydavatelé:</a:t>
          </a:r>
        </a:p>
        <a:p>
          <a:r>
            <a:rPr lang="cs-CZ" sz="2000" b="1" dirty="0" smtClean="0"/>
            <a:t>Povinný exemplář</a:t>
          </a:r>
          <a:endParaRPr lang="cs-CZ" sz="2000" b="1" dirty="0"/>
        </a:p>
      </dgm:t>
    </dgm:pt>
    <dgm:pt modelId="{C28FB442-1F8D-402D-8B92-419031D00FA5}" type="parTrans" cxnId="{2AA3901D-8547-4A16-A001-C58BBC75369F}">
      <dgm:prSet/>
      <dgm:spPr/>
      <dgm:t>
        <a:bodyPr/>
        <a:lstStyle/>
        <a:p>
          <a:endParaRPr lang="cs-CZ"/>
        </a:p>
      </dgm:t>
    </dgm:pt>
    <dgm:pt modelId="{AF385D58-865A-4A59-99B6-22907687ECBE}" type="sibTrans" cxnId="{2AA3901D-8547-4A16-A001-C58BBC75369F}">
      <dgm:prSet/>
      <dgm:spPr/>
      <dgm:t>
        <a:bodyPr/>
        <a:lstStyle/>
        <a:p>
          <a:endParaRPr lang="cs-CZ"/>
        </a:p>
      </dgm:t>
    </dgm:pt>
    <dgm:pt modelId="{40D86CB8-CD45-46FD-96E7-E894F7520AFF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cs-CZ" sz="3200" b="1" dirty="0" smtClean="0">
              <a:solidFill>
                <a:srgbClr val="000000"/>
              </a:solidFill>
            </a:rPr>
            <a:t>Knihovny:</a:t>
          </a:r>
        </a:p>
        <a:p>
          <a:r>
            <a:rPr lang="cs-CZ" sz="3200" b="1" dirty="0" smtClean="0">
              <a:solidFill>
                <a:srgbClr val="000000"/>
              </a:solidFill>
            </a:rPr>
            <a:t>výsledky digitalizace</a:t>
          </a:r>
          <a:endParaRPr lang="cs-CZ" sz="3200" b="1" dirty="0">
            <a:solidFill>
              <a:srgbClr val="000000"/>
            </a:solidFill>
          </a:endParaRPr>
        </a:p>
      </dgm:t>
    </dgm:pt>
    <dgm:pt modelId="{C0B444E2-7324-429A-82FC-BB0E0E01C70E}" type="parTrans" cxnId="{9B07F1D3-DE9A-4816-8DE1-37701E55AF42}">
      <dgm:prSet/>
      <dgm:spPr/>
      <dgm:t>
        <a:bodyPr/>
        <a:lstStyle/>
        <a:p>
          <a:endParaRPr lang="cs-CZ"/>
        </a:p>
      </dgm:t>
    </dgm:pt>
    <dgm:pt modelId="{76B83301-B511-47DF-AE12-403E19062C05}" type="sibTrans" cxnId="{9B07F1D3-DE9A-4816-8DE1-37701E55AF42}">
      <dgm:prSet/>
      <dgm:spPr/>
      <dgm:t>
        <a:bodyPr/>
        <a:lstStyle/>
        <a:p>
          <a:endParaRPr lang="cs-CZ"/>
        </a:p>
      </dgm:t>
    </dgm:pt>
    <dgm:pt modelId="{2B6754CD-5164-4D84-A074-C13D59291F77}" type="pres">
      <dgm:prSet presAssocID="{30E0FB00-6D41-4110-9918-6CAB7E91C021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3F35F1A3-8804-49D9-B013-3D071525A3EB}" type="pres">
      <dgm:prSet presAssocID="{30E0FB00-6D41-4110-9918-6CAB7E91C021}" presName="comp1" presStyleCnt="0"/>
      <dgm:spPr/>
    </dgm:pt>
    <dgm:pt modelId="{F8354C07-93D1-4D3A-AEC2-5435CA092160}" type="pres">
      <dgm:prSet presAssocID="{30E0FB00-6D41-4110-9918-6CAB7E91C021}" presName="circle1" presStyleLbl="node1" presStyleIdx="0" presStyleCnt="2"/>
      <dgm:spPr/>
      <dgm:t>
        <a:bodyPr/>
        <a:lstStyle/>
        <a:p>
          <a:endParaRPr lang="cs-CZ"/>
        </a:p>
      </dgm:t>
    </dgm:pt>
    <dgm:pt modelId="{42FD4DE0-1CD8-464D-9529-E3D6D7B01601}" type="pres">
      <dgm:prSet presAssocID="{30E0FB00-6D41-4110-9918-6CAB7E91C021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FC1A1FC-DF1F-4D2B-A017-E1B3C6C9CFF4}" type="pres">
      <dgm:prSet presAssocID="{30E0FB00-6D41-4110-9918-6CAB7E91C021}" presName="comp2" presStyleCnt="0"/>
      <dgm:spPr/>
    </dgm:pt>
    <dgm:pt modelId="{518D3793-6670-4059-AE09-9AC241635BDF}" type="pres">
      <dgm:prSet presAssocID="{30E0FB00-6D41-4110-9918-6CAB7E91C021}" presName="circle2" presStyleLbl="node1" presStyleIdx="1" presStyleCnt="2"/>
      <dgm:spPr/>
      <dgm:t>
        <a:bodyPr/>
        <a:lstStyle/>
        <a:p>
          <a:endParaRPr lang="cs-CZ"/>
        </a:p>
      </dgm:t>
    </dgm:pt>
    <dgm:pt modelId="{638E645A-3632-4D4F-9F61-E0388BFC847A}" type="pres">
      <dgm:prSet presAssocID="{30E0FB00-6D41-4110-9918-6CAB7E91C021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BF4CFE5-611A-42CD-ABA7-60E6D80E2586}" type="presOf" srcId="{40D86CB8-CD45-46FD-96E7-E894F7520AFF}" destId="{518D3793-6670-4059-AE09-9AC241635BDF}" srcOrd="0" destOrd="0" presId="urn:microsoft.com/office/officeart/2005/8/layout/venn2"/>
    <dgm:cxn modelId="{86A9D2F5-50FB-466F-BC23-B7EF01F27138}" type="presOf" srcId="{5606D65C-5ED2-4D12-A7AD-C47B34FFC057}" destId="{42FD4DE0-1CD8-464D-9529-E3D6D7B01601}" srcOrd="1" destOrd="0" presId="urn:microsoft.com/office/officeart/2005/8/layout/venn2"/>
    <dgm:cxn modelId="{21BFDC71-512F-43D7-9E5F-908D9FA063FA}" type="presOf" srcId="{30E0FB00-6D41-4110-9918-6CAB7E91C021}" destId="{2B6754CD-5164-4D84-A074-C13D59291F77}" srcOrd="0" destOrd="0" presId="urn:microsoft.com/office/officeart/2005/8/layout/venn2"/>
    <dgm:cxn modelId="{709BDD6C-CC3F-4C71-8729-88E749E56BF7}" type="presOf" srcId="{40D86CB8-CD45-46FD-96E7-E894F7520AFF}" destId="{638E645A-3632-4D4F-9F61-E0388BFC847A}" srcOrd="1" destOrd="0" presId="urn:microsoft.com/office/officeart/2005/8/layout/venn2"/>
    <dgm:cxn modelId="{9B07F1D3-DE9A-4816-8DE1-37701E55AF42}" srcId="{30E0FB00-6D41-4110-9918-6CAB7E91C021}" destId="{40D86CB8-CD45-46FD-96E7-E894F7520AFF}" srcOrd="1" destOrd="0" parTransId="{C0B444E2-7324-429A-82FC-BB0E0E01C70E}" sibTransId="{76B83301-B511-47DF-AE12-403E19062C05}"/>
    <dgm:cxn modelId="{2AA3901D-8547-4A16-A001-C58BBC75369F}" srcId="{30E0FB00-6D41-4110-9918-6CAB7E91C021}" destId="{5606D65C-5ED2-4D12-A7AD-C47B34FFC057}" srcOrd="0" destOrd="0" parTransId="{C28FB442-1F8D-402D-8B92-419031D00FA5}" sibTransId="{AF385D58-865A-4A59-99B6-22907687ECBE}"/>
    <dgm:cxn modelId="{8FC45E0A-6C71-4C02-9A90-3FD8292490B0}" type="presOf" srcId="{5606D65C-5ED2-4D12-A7AD-C47B34FFC057}" destId="{F8354C07-93D1-4D3A-AEC2-5435CA092160}" srcOrd="0" destOrd="0" presId="urn:microsoft.com/office/officeart/2005/8/layout/venn2"/>
    <dgm:cxn modelId="{AE8A0212-9692-4E35-9984-60BD9F84E957}" type="presParOf" srcId="{2B6754CD-5164-4D84-A074-C13D59291F77}" destId="{3F35F1A3-8804-49D9-B013-3D071525A3EB}" srcOrd="0" destOrd="0" presId="urn:microsoft.com/office/officeart/2005/8/layout/venn2"/>
    <dgm:cxn modelId="{3922E3E5-A7BD-42AB-BBB6-C8A483994B68}" type="presParOf" srcId="{3F35F1A3-8804-49D9-B013-3D071525A3EB}" destId="{F8354C07-93D1-4D3A-AEC2-5435CA092160}" srcOrd="0" destOrd="0" presId="urn:microsoft.com/office/officeart/2005/8/layout/venn2"/>
    <dgm:cxn modelId="{A5C4A781-FDF4-47CD-A428-756398BE58E6}" type="presParOf" srcId="{3F35F1A3-8804-49D9-B013-3D071525A3EB}" destId="{42FD4DE0-1CD8-464D-9529-E3D6D7B01601}" srcOrd="1" destOrd="0" presId="urn:microsoft.com/office/officeart/2005/8/layout/venn2"/>
    <dgm:cxn modelId="{6F216358-D88A-41CB-83AB-7CA13C6454DC}" type="presParOf" srcId="{2B6754CD-5164-4D84-A074-C13D59291F77}" destId="{8FC1A1FC-DF1F-4D2B-A017-E1B3C6C9CFF4}" srcOrd="1" destOrd="0" presId="urn:microsoft.com/office/officeart/2005/8/layout/venn2"/>
    <dgm:cxn modelId="{4E2C8941-D929-49B5-B134-01114EB460DD}" type="presParOf" srcId="{8FC1A1FC-DF1F-4D2B-A017-E1B3C6C9CFF4}" destId="{518D3793-6670-4059-AE09-9AC241635BDF}" srcOrd="0" destOrd="0" presId="urn:microsoft.com/office/officeart/2005/8/layout/venn2"/>
    <dgm:cxn modelId="{59836ACC-094D-4126-A407-FC053D798B9C}" type="presParOf" srcId="{8FC1A1FC-DF1F-4D2B-A017-E1B3C6C9CFF4}" destId="{638E645A-3632-4D4F-9F61-E0388BFC847A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0E0FB00-6D41-4110-9918-6CAB7E91C021}" type="doc">
      <dgm:prSet loTypeId="urn:microsoft.com/office/officeart/2005/8/layout/venn2" loCatId="relationship" qsTypeId="urn:microsoft.com/office/officeart/2005/8/quickstyle/simple1#7" qsCatId="simple" csTypeId="urn:microsoft.com/office/officeart/2005/8/colors/accent1_2#7" csCatId="accent1" phldr="1"/>
      <dgm:spPr/>
      <dgm:t>
        <a:bodyPr/>
        <a:lstStyle/>
        <a:p>
          <a:endParaRPr lang="cs-CZ"/>
        </a:p>
      </dgm:t>
    </dgm:pt>
    <dgm:pt modelId="{5606D65C-5ED2-4D12-A7AD-C47B34FFC057}">
      <dgm:prSet phldrT="[Text]" custT="1"/>
      <dgm:spPr>
        <a:solidFill>
          <a:srgbClr val="0066FF"/>
        </a:solidFill>
      </dgm:spPr>
      <dgm:t>
        <a:bodyPr/>
        <a:lstStyle/>
        <a:p>
          <a:r>
            <a:rPr lang="cs-CZ" sz="2000" b="1" dirty="0" smtClean="0"/>
            <a:t>Vydavatelé:</a:t>
          </a:r>
        </a:p>
        <a:p>
          <a:r>
            <a:rPr lang="cs-CZ" sz="2000" b="1" dirty="0" smtClean="0"/>
            <a:t>Povinný exemplář</a:t>
          </a:r>
          <a:endParaRPr lang="cs-CZ" sz="2000" b="1" dirty="0"/>
        </a:p>
      </dgm:t>
    </dgm:pt>
    <dgm:pt modelId="{C28FB442-1F8D-402D-8B92-419031D00FA5}" type="parTrans" cxnId="{2AA3901D-8547-4A16-A001-C58BBC75369F}">
      <dgm:prSet/>
      <dgm:spPr/>
      <dgm:t>
        <a:bodyPr/>
        <a:lstStyle/>
        <a:p>
          <a:endParaRPr lang="cs-CZ"/>
        </a:p>
      </dgm:t>
    </dgm:pt>
    <dgm:pt modelId="{AF385D58-865A-4A59-99B6-22907687ECBE}" type="sibTrans" cxnId="{2AA3901D-8547-4A16-A001-C58BBC75369F}">
      <dgm:prSet/>
      <dgm:spPr/>
      <dgm:t>
        <a:bodyPr/>
        <a:lstStyle/>
        <a:p>
          <a:endParaRPr lang="cs-CZ"/>
        </a:p>
      </dgm:t>
    </dgm:pt>
    <dgm:pt modelId="{40D86CB8-CD45-46FD-96E7-E894F7520AFF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cs-CZ" sz="3200" b="1" dirty="0" smtClean="0">
              <a:solidFill>
                <a:srgbClr val="000000"/>
              </a:solidFill>
            </a:rPr>
            <a:t>Knihovny:</a:t>
          </a:r>
        </a:p>
        <a:p>
          <a:r>
            <a:rPr lang="cs-CZ" sz="3200" b="1" dirty="0" smtClean="0">
              <a:solidFill>
                <a:srgbClr val="000000"/>
              </a:solidFill>
            </a:rPr>
            <a:t>výsledky digitalizace</a:t>
          </a:r>
          <a:endParaRPr lang="cs-CZ" sz="3200" b="1" dirty="0">
            <a:solidFill>
              <a:srgbClr val="000000"/>
            </a:solidFill>
          </a:endParaRPr>
        </a:p>
      </dgm:t>
    </dgm:pt>
    <dgm:pt modelId="{C0B444E2-7324-429A-82FC-BB0E0E01C70E}" type="parTrans" cxnId="{9B07F1D3-DE9A-4816-8DE1-37701E55AF42}">
      <dgm:prSet/>
      <dgm:spPr/>
      <dgm:t>
        <a:bodyPr/>
        <a:lstStyle/>
        <a:p>
          <a:endParaRPr lang="cs-CZ"/>
        </a:p>
      </dgm:t>
    </dgm:pt>
    <dgm:pt modelId="{76B83301-B511-47DF-AE12-403E19062C05}" type="sibTrans" cxnId="{9B07F1D3-DE9A-4816-8DE1-37701E55AF42}">
      <dgm:prSet/>
      <dgm:spPr/>
      <dgm:t>
        <a:bodyPr/>
        <a:lstStyle/>
        <a:p>
          <a:endParaRPr lang="cs-CZ"/>
        </a:p>
      </dgm:t>
    </dgm:pt>
    <dgm:pt modelId="{2B6754CD-5164-4D84-A074-C13D59291F77}" type="pres">
      <dgm:prSet presAssocID="{30E0FB00-6D41-4110-9918-6CAB7E91C021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3F35F1A3-8804-49D9-B013-3D071525A3EB}" type="pres">
      <dgm:prSet presAssocID="{30E0FB00-6D41-4110-9918-6CAB7E91C021}" presName="comp1" presStyleCnt="0"/>
      <dgm:spPr/>
    </dgm:pt>
    <dgm:pt modelId="{F8354C07-93D1-4D3A-AEC2-5435CA092160}" type="pres">
      <dgm:prSet presAssocID="{30E0FB00-6D41-4110-9918-6CAB7E91C021}" presName="circle1" presStyleLbl="node1" presStyleIdx="0" presStyleCnt="2" custLinFactNeighborX="-14962" custLinFactNeighborY="-1270"/>
      <dgm:spPr/>
      <dgm:t>
        <a:bodyPr/>
        <a:lstStyle/>
        <a:p>
          <a:endParaRPr lang="cs-CZ"/>
        </a:p>
      </dgm:t>
    </dgm:pt>
    <dgm:pt modelId="{42FD4DE0-1CD8-464D-9529-E3D6D7B01601}" type="pres">
      <dgm:prSet presAssocID="{30E0FB00-6D41-4110-9918-6CAB7E91C021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FC1A1FC-DF1F-4D2B-A017-E1B3C6C9CFF4}" type="pres">
      <dgm:prSet presAssocID="{30E0FB00-6D41-4110-9918-6CAB7E91C021}" presName="comp2" presStyleCnt="0"/>
      <dgm:spPr/>
    </dgm:pt>
    <dgm:pt modelId="{518D3793-6670-4059-AE09-9AC241635BDF}" type="pres">
      <dgm:prSet presAssocID="{30E0FB00-6D41-4110-9918-6CAB7E91C021}" presName="circle2" presStyleLbl="node1" presStyleIdx="1" presStyleCnt="2" custLinFactNeighborX="-18187" custLinFactNeighborY="-608"/>
      <dgm:spPr/>
      <dgm:t>
        <a:bodyPr/>
        <a:lstStyle/>
        <a:p>
          <a:endParaRPr lang="cs-CZ"/>
        </a:p>
      </dgm:t>
    </dgm:pt>
    <dgm:pt modelId="{638E645A-3632-4D4F-9F61-E0388BFC847A}" type="pres">
      <dgm:prSet presAssocID="{30E0FB00-6D41-4110-9918-6CAB7E91C021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BD74914-F91F-44ED-B2A9-1B9D09C9842E}" type="presOf" srcId="{30E0FB00-6D41-4110-9918-6CAB7E91C021}" destId="{2B6754CD-5164-4D84-A074-C13D59291F77}" srcOrd="0" destOrd="0" presId="urn:microsoft.com/office/officeart/2005/8/layout/venn2"/>
    <dgm:cxn modelId="{9A782CE9-3A90-48E6-A99E-6E4E04508093}" type="presOf" srcId="{5606D65C-5ED2-4D12-A7AD-C47B34FFC057}" destId="{F8354C07-93D1-4D3A-AEC2-5435CA092160}" srcOrd="0" destOrd="0" presId="urn:microsoft.com/office/officeart/2005/8/layout/venn2"/>
    <dgm:cxn modelId="{8EF25DFB-38E3-44D4-A056-BF97030E3EBF}" type="presOf" srcId="{40D86CB8-CD45-46FD-96E7-E894F7520AFF}" destId="{518D3793-6670-4059-AE09-9AC241635BDF}" srcOrd="0" destOrd="0" presId="urn:microsoft.com/office/officeart/2005/8/layout/venn2"/>
    <dgm:cxn modelId="{2AA3901D-8547-4A16-A001-C58BBC75369F}" srcId="{30E0FB00-6D41-4110-9918-6CAB7E91C021}" destId="{5606D65C-5ED2-4D12-A7AD-C47B34FFC057}" srcOrd="0" destOrd="0" parTransId="{C28FB442-1F8D-402D-8B92-419031D00FA5}" sibTransId="{AF385D58-865A-4A59-99B6-22907687ECBE}"/>
    <dgm:cxn modelId="{9B07F1D3-DE9A-4816-8DE1-37701E55AF42}" srcId="{30E0FB00-6D41-4110-9918-6CAB7E91C021}" destId="{40D86CB8-CD45-46FD-96E7-E894F7520AFF}" srcOrd="1" destOrd="0" parTransId="{C0B444E2-7324-429A-82FC-BB0E0E01C70E}" sibTransId="{76B83301-B511-47DF-AE12-403E19062C05}"/>
    <dgm:cxn modelId="{14B66378-8B95-4692-AB89-69BA1B900CFA}" type="presOf" srcId="{5606D65C-5ED2-4D12-A7AD-C47B34FFC057}" destId="{42FD4DE0-1CD8-464D-9529-E3D6D7B01601}" srcOrd="1" destOrd="0" presId="urn:microsoft.com/office/officeart/2005/8/layout/venn2"/>
    <dgm:cxn modelId="{39CA3408-7000-4AB0-8534-FF2C6DC57E5A}" type="presOf" srcId="{40D86CB8-CD45-46FD-96E7-E894F7520AFF}" destId="{638E645A-3632-4D4F-9F61-E0388BFC847A}" srcOrd="1" destOrd="0" presId="urn:microsoft.com/office/officeart/2005/8/layout/venn2"/>
    <dgm:cxn modelId="{B28101DA-76AC-4157-8DC8-56E7F78165CC}" type="presParOf" srcId="{2B6754CD-5164-4D84-A074-C13D59291F77}" destId="{3F35F1A3-8804-49D9-B013-3D071525A3EB}" srcOrd="0" destOrd="0" presId="urn:microsoft.com/office/officeart/2005/8/layout/venn2"/>
    <dgm:cxn modelId="{E959F2C0-7B09-4956-B48F-EE34386824A1}" type="presParOf" srcId="{3F35F1A3-8804-49D9-B013-3D071525A3EB}" destId="{F8354C07-93D1-4D3A-AEC2-5435CA092160}" srcOrd="0" destOrd="0" presId="urn:microsoft.com/office/officeart/2005/8/layout/venn2"/>
    <dgm:cxn modelId="{B853F406-133D-40CE-B26A-CA30653B0ED5}" type="presParOf" srcId="{3F35F1A3-8804-49D9-B013-3D071525A3EB}" destId="{42FD4DE0-1CD8-464D-9529-E3D6D7B01601}" srcOrd="1" destOrd="0" presId="urn:microsoft.com/office/officeart/2005/8/layout/venn2"/>
    <dgm:cxn modelId="{EA06856B-8216-41C7-BDB4-701785D00DF8}" type="presParOf" srcId="{2B6754CD-5164-4D84-A074-C13D59291F77}" destId="{8FC1A1FC-DF1F-4D2B-A017-E1B3C6C9CFF4}" srcOrd="1" destOrd="0" presId="urn:microsoft.com/office/officeart/2005/8/layout/venn2"/>
    <dgm:cxn modelId="{0E175473-65A4-4069-9AC7-B4699050818A}" type="presParOf" srcId="{8FC1A1FC-DF1F-4D2B-A017-E1B3C6C9CFF4}" destId="{518D3793-6670-4059-AE09-9AC241635BDF}" srcOrd="0" destOrd="0" presId="urn:microsoft.com/office/officeart/2005/8/layout/venn2"/>
    <dgm:cxn modelId="{DCFE111F-8205-4265-B2BD-60CF8A24EBA5}" type="presParOf" srcId="{8FC1A1FC-DF1F-4D2B-A017-E1B3C6C9CFF4}" destId="{638E645A-3632-4D4F-9F61-E0388BFC847A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0E0FB00-6D41-4110-9918-6CAB7E91C021}" type="doc">
      <dgm:prSet loTypeId="urn:microsoft.com/office/officeart/2005/8/layout/venn2" loCatId="relationship" qsTypeId="urn:microsoft.com/office/officeart/2005/8/quickstyle/simple1#7" qsCatId="simple" csTypeId="urn:microsoft.com/office/officeart/2005/8/colors/accent1_2#7" csCatId="accent1" phldr="1"/>
      <dgm:spPr/>
      <dgm:t>
        <a:bodyPr/>
        <a:lstStyle/>
        <a:p>
          <a:endParaRPr lang="cs-CZ"/>
        </a:p>
      </dgm:t>
    </dgm:pt>
    <dgm:pt modelId="{5606D65C-5ED2-4D12-A7AD-C47B34FFC057}">
      <dgm:prSet phldrT="[Text]" custT="1"/>
      <dgm:spPr>
        <a:solidFill>
          <a:srgbClr val="0066FF"/>
        </a:solidFill>
      </dgm:spPr>
      <dgm:t>
        <a:bodyPr/>
        <a:lstStyle/>
        <a:p>
          <a:r>
            <a:rPr lang="cs-CZ" sz="3200" b="1" dirty="0" smtClean="0"/>
            <a:t>Národní digitální knihovna</a:t>
          </a:r>
          <a:endParaRPr lang="cs-CZ" sz="3200" b="1" dirty="0"/>
        </a:p>
      </dgm:t>
    </dgm:pt>
    <dgm:pt modelId="{C28FB442-1F8D-402D-8B92-419031D00FA5}" type="parTrans" cxnId="{2AA3901D-8547-4A16-A001-C58BBC75369F}">
      <dgm:prSet/>
      <dgm:spPr/>
      <dgm:t>
        <a:bodyPr/>
        <a:lstStyle/>
        <a:p>
          <a:endParaRPr lang="cs-CZ"/>
        </a:p>
      </dgm:t>
    </dgm:pt>
    <dgm:pt modelId="{AF385D58-865A-4A59-99B6-22907687ECBE}" type="sibTrans" cxnId="{2AA3901D-8547-4A16-A001-C58BBC75369F}">
      <dgm:prSet/>
      <dgm:spPr/>
      <dgm:t>
        <a:bodyPr/>
        <a:lstStyle/>
        <a:p>
          <a:endParaRPr lang="cs-CZ"/>
        </a:p>
      </dgm:t>
    </dgm:pt>
    <dgm:pt modelId="{2B6754CD-5164-4D84-A074-C13D59291F77}" type="pres">
      <dgm:prSet presAssocID="{30E0FB00-6D41-4110-9918-6CAB7E91C021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3F35F1A3-8804-49D9-B013-3D071525A3EB}" type="pres">
      <dgm:prSet presAssocID="{30E0FB00-6D41-4110-9918-6CAB7E91C021}" presName="comp1" presStyleCnt="0"/>
      <dgm:spPr/>
    </dgm:pt>
    <dgm:pt modelId="{F8354C07-93D1-4D3A-AEC2-5435CA092160}" type="pres">
      <dgm:prSet presAssocID="{30E0FB00-6D41-4110-9918-6CAB7E91C021}" presName="circle1" presStyleLbl="node1" presStyleIdx="0" presStyleCnt="1" custLinFactNeighborX="-14145" custLinFactNeighborY="12464"/>
      <dgm:spPr/>
      <dgm:t>
        <a:bodyPr/>
        <a:lstStyle/>
        <a:p>
          <a:endParaRPr lang="cs-CZ"/>
        </a:p>
      </dgm:t>
    </dgm:pt>
    <dgm:pt modelId="{42FD4DE0-1CD8-464D-9529-E3D6D7B01601}" type="pres">
      <dgm:prSet presAssocID="{30E0FB00-6D41-4110-9918-6CAB7E91C021}" presName="c1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2AA3901D-8547-4A16-A001-C58BBC75369F}" srcId="{30E0FB00-6D41-4110-9918-6CAB7E91C021}" destId="{5606D65C-5ED2-4D12-A7AD-C47B34FFC057}" srcOrd="0" destOrd="0" parTransId="{C28FB442-1F8D-402D-8B92-419031D00FA5}" sibTransId="{AF385D58-865A-4A59-99B6-22907687ECBE}"/>
    <dgm:cxn modelId="{9E7A2064-BC37-4B38-9332-6C0E1FFD7367}" type="presOf" srcId="{30E0FB00-6D41-4110-9918-6CAB7E91C021}" destId="{2B6754CD-5164-4D84-A074-C13D59291F77}" srcOrd="0" destOrd="0" presId="urn:microsoft.com/office/officeart/2005/8/layout/venn2"/>
    <dgm:cxn modelId="{05BC411B-AE53-4C43-BD03-7D1196CC9DC7}" type="presOf" srcId="{5606D65C-5ED2-4D12-A7AD-C47B34FFC057}" destId="{42FD4DE0-1CD8-464D-9529-E3D6D7B01601}" srcOrd="1" destOrd="0" presId="urn:microsoft.com/office/officeart/2005/8/layout/venn2"/>
    <dgm:cxn modelId="{C6441C70-C9B7-406B-8E64-CB2E06F15F39}" type="presOf" srcId="{5606D65C-5ED2-4D12-A7AD-C47B34FFC057}" destId="{F8354C07-93D1-4D3A-AEC2-5435CA092160}" srcOrd="0" destOrd="0" presId="urn:microsoft.com/office/officeart/2005/8/layout/venn2"/>
    <dgm:cxn modelId="{1759A897-264B-4182-B071-0C0B23A05C70}" type="presParOf" srcId="{2B6754CD-5164-4D84-A074-C13D59291F77}" destId="{3F35F1A3-8804-49D9-B013-3D071525A3EB}" srcOrd="0" destOrd="0" presId="urn:microsoft.com/office/officeart/2005/8/layout/venn2"/>
    <dgm:cxn modelId="{E9E6FD43-F408-4BBF-842E-435924231B98}" type="presParOf" srcId="{3F35F1A3-8804-49D9-B013-3D071525A3EB}" destId="{F8354C07-93D1-4D3A-AEC2-5435CA092160}" srcOrd="0" destOrd="0" presId="urn:microsoft.com/office/officeart/2005/8/layout/venn2"/>
    <dgm:cxn modelId="{B53132BE-D0F7-4CB0-A82A-DB194A3A510A}" type="presParOf" srcId="{3F35F1A3-8804-49D9-B013-3D071525A3EB}" destId="{42FD4DE0-1CD8-464D-9529-E3D6D7B01601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0.04908</cdr:x>
      <cdr:y>0.82363</cdr:y>
    </cdr:from>
    <cdr:to>
      <cdr:x>0.26093</cdr:x>
      <cdr:y>1</cdr:y>
    </cdr:to>
    <cdr:sp macro="" textlink="">
      <cdr:nvSpPr>
        <cdr:cNvPr id="2" name="TextovéPole 1"/>
        <cdr:cNvSpPr txBox="1"/>
      </cdr:nvSpPr>
      <cdr:spPr>
        <a:xfrm xmlns:a="http://schemas.openxmlformats.org/drawingml/2006/main">
          <a:off x="211832" y="489654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cs-CZ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rgbClr val="002060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9456-095F-4294-AAC4-D40B6E20D6AA}" type="datetimeFigureOut">
              <a:rPr lang="cs-CZ" smtClean="0"/>
              <a:t>7. 3. 2016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688-3171-4FB4-B406-318E698CB3AA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1316" y="6527800"/>
            <a:ext cx="472684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1999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9456-095F-4294-AAC4-D40B6E20D6AA}" type="datetimeFigureOut">
              <a:rPr lang="cs-CZ" smtClean="0"/>
              <a:t>7. 3. 2016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688-3171-4FB4-B406-318E698CB3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7369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9456-095F-4294-AAC4-D40B6E20D6AA}" type="datetimeFigureOut">
              <a:rPr lang="cs-CZ" smtClean="0"/>
              <a:t>7. 3. 2016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688-3171-4FB4-B406-318E698CB3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4290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rgbClr val="002060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9456-095F-4294-AAC4-D40B6E20D6AA}" type="datetimeFigureOut">
              <a:rPr lang="cs-CZ" smtClean="0"/>
              <a:t>7. 3. 2016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688-3171-4FB4-B406-318E698CB3AA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3136" y="6515100"/>
            <a:ext cx="490864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2385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9456-095F-4294-AAC4-D40B6E20D6AA}" type="datetimeFigureOut">
              <a:rPr lang="cs-CZ" smtClean="0"/>
              <a:t>7. 3. 2016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688-3171-4FB4-B406-318E698CB3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5645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rgbClr val="002060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9456-095F-4294-AAC4-D40B6E20D6AA}" type="datetimeFigureOut">
              <a:rPr lang="cs-CZ" smtClean="0"/>
              <a:t>7. 3. 2016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688-3171-4FB4-B406-318E698CB3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5211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>
            <a:lvl1pPr algn="ctr">
              <a:defRPr>
                <a:solidFill>
                  <a:srgbClr val="002060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9456-095F-4294-AAC4-D40B6E20D6AA}" type="datetimeFigureOut">
              <a:rPr lang="cs-CZ" smtClean="0"/>
              <a:t>7. 3. 2016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688-3171-4FB4-B406-318E698CB3AA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7677" y="6553200"/>
            <a:ext cx="43632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1008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9456-095F-4294-AAC4-D40B6E20D6AA}" type="datetimeFigureOut">
              <a:rPr lang="cs-CZ" smtClean="0"/>
              <a:t>7. 3. 2016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688-3171-4FB4-B406-318E698CB3AA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1316" y="6527800"/>
            <a:ext cx="472684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642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9456-095F-4294-AAC4-D40B6E20D6AA}" type="datetimeFigureOut">
              <a:rPr lang="cs-CZ" smtClean="0"/>
              <a:t>7. 3. 2016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688-3171-4FB4-B406-318E698CB3AA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6776" y="6489700"/>
            <a:ext cx="527224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5511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9456-095F-4294-AAC4-D40B6E20D6AA}" type="datetimeFigureOut">
              <a:rPr lang="cs-CZ" smtClean="0"/>
              <a:t>7. 3. 2016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688-3171-4FB4-B406-318E698CB3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877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9456-095F-4294-AAC4-D40B6E20D6AA}" type="datetimeFigureOut">
              <a:rPr lang="cs-CZ" smtClean="0"/>
              <a:t>7. 3. 2016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6E688-3171-4FB4-B406-318E698CB3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5416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F9456-095F-4294-AAC4-D40B6E20D6AA}" type="datetimeFigureOut">
              <a:rPr lang="cs-CZ" smtClean="0"/>
              <a:t>7. 3. 2016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6E688-3171-4FB4-B406-318E698CB3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2950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rgbClr val="FF0000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0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Příprava Koncepce </a:t>
            </a:r>
            <a:r>
              <a:rPr lang="cs-CZ" sz="4000" dirty="0"/>
              <a:t>rozvoje knihoven na léta 2016 - </a:t>
            </a:r>
            <a:r>
              <a:rPr lang="cs-CZ" sz="4000" dirty="0" smtClean="0"/>
              <a:t>2020</a:t>
            </a:r>
            <a:endParaRPr lang="cs-CZ" sz="4000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1143000" y="4580832"/>
            <a:ext cx="6858000" cy="202602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cs-CZ" sz="2000" dirty="0" smtClean="0"/>
          </a:p>
          <a:p>
            <a:r>
              <a:rPr lang="cs-CZ" sz="2000" dirty="0"/>
              <a:t>Seminář účastníků SK ČR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/>
              <a:t>7.3.2016</a:t>
            </a:r>
            <a:endParaRPr lang="cs-CZ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/>
              <a:t>Vít Richter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/>
              <a:t>Národní knihovna ČR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733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Nadpis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778098"/>
          </a:xfrm>
        </p:spPr>
        <p:txBody>
          <a:bodyPr>
            <a:normAutofit fontScale="90000"/>
          </a:bodyPr>
          <a:lstStyle/>
          <a:p>
            <a:r>
              <a:rPr lang="cs-CZ" sz="4000" dirty="0" smtClean="0"/>
              <a:t>Rozdělení vydavatelská produkce pro účely AZ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4275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E11BF9-6993-4D46-B6D2-35D1AA6318EA}" type="slidenum">
              <a:rPr lang="cs-CZ" smtClean="0"/>
              <a:pPr/>
              <a:t>10</a:t>
            </a:fld>
            <a:endParaRPr lang="cs-CZ" smtClean="0"/>
          </a:p>
        </p:txBody>
      </p:sp>
      <p:sp>
        <p:nvSpPr>
          <p:cNvPr id="2" name="TextovéPole 1"/>
          <p:cNvSpPr txBox="1"/>
          <p:nvPr/>
        </p:nvSpPr>
        <p:spPr>
          <a:xfrm>
            <a:off x="2051720" y="6352143"/>
            <a:ext cx="5346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Autorsky chráněná díla = 70 let od smrti autorů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06035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Nadpis 1"/>
          <p:cNvSpPr>
            <a:spLocks noGrp="1"/>
          </p:cNvSpPr>
          <p:nvPr>
            <p:ph type="title"/>
          </p:nvPr>
        </p:nvSpPr>
        <p:spPr>
          <a:xfrm>
            <a:off x="539552" y="-62514"/>
            <a:ext cx="8229600" cy="1009650"/>
          </a:xfrm>
        </p:spPr>
        <p:txBody>
          <a:bodyPr/>
          <a:lstStyle/>
          <a:p>
            <a:r>
              <a:rPr lang="cs-CZ" sz="3200" dirty="0" smtClean="0"/>
              <a:t>Rozdělení vydavatelské produkce pro účely AZ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9781466"/>
              </p:ext>
            </p:extLst>
          </p:nvPr>
        </p:nvGraphicFramePr>
        <p:xfrm>
          <a:off x="457200" y="1248428"/>
          <a:ext cx="8229600" cy="53502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5299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CFB11FB-AA9E-4E42-B47F-30BB60BB406E}" type="slidenum">
              <a:rPr lang="cs-CZ" smtClean="0"/>
              <a:pPr/>
              <a:t>11</a:t>
            </a:fld>
            <a:endParaRPr lang="cs-CZ" smtClean="0"/>
          </a:p>
        </p:txBody>
      </p:sp>
      <p:sp>
        <p:nvSpPr>
          <p:cNvPr id="3" name="Obdélník 2"/>
          <p:cNvSpPr/>
          <p:nvPr/>
        </p:nvSpPr>
        <p:spPr>
          <a:xfrm>
            <a:off x="5756786" y="5625527"/>
            <a:ext cx="2590800" cy="914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b="1" dirty="0">
                <a:solidFill>
                  <a:srgbClr val="000000"/>
                </a:solidFill>
              </a:rPr>
              <a:t>Kolektivní licenční smlouvy</a:t>
            </a:r>
          </a:p>
        </p:txBody>
      </p:sp>
      <p:sp>
        <p:nvSpPr>
          <p:cNvPr id="6" name="Obdélník 5"/>
          <p:cNvSpPr/>
          <p:nvPr/>
        </p:nvSpPr>
        <p:spPr>
          <a:xfrm>
            <a:off x="6239997" y="835573"/>
            <a:ext cx="2519362" cy="14906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b="1" dirty="0">
                <a:solidFill>
                  <a:schemeClr val="tx1"/>
                </a:solidFill>
              </a:rPr>
              <a:t>Individuální </a:t>
            </a:r>
            <a:r>
              <a:rPr lang="cs-CZ" sz="2400" b="1" dirty="0" smtClean="0">
                <a:solidFill>
                  <a:schemeClr val="tx1"/>
                </a:solidFill>
              </a:rPr>
              <a:t>smlouvy </a:t>
            </a:r>
            <a:r>
              <a:rPr lang="cs-CZ" sz="2400" b="1" dirty="0">
                <a:solidFill>
                  <a:schemeClr val="tx1"/>
                </a:solidFill>
              </a:rPr>
              <a:t>s autory, vydavateli, distributory</a:t>
            </a:r>
          </a:p>
        </p:txBody>
      </p:sp>
      <p:grpSp>
        <p:nvGrpSpPr>
          <p:cNvPr id="11" name="Skupina 10"/>
          <p:cNvGrpSpPr/>
          <p:nvPr/>
        </p:nvGrpSpPr>
        <p:grpSpPr>
          <a:xfrm>
            <a:off x="5016411" y="2035416"/>
            <a:ext cx="1296145" cy="1168513"/>
            <a:chOff x="4402820" y="296009"/>
            <a:chExt cx="1296145" cy="1168513"/>
          </a:xfrm>
        </p:grpSpPr>
        <p:sp>
          <p:nvSpPr>
            <p:cNvPr id="12" name="Ovál 11"/>
            <p:cNvSpPr/>
            <p:nvPr/>
          </p:nvSpPr>
          <p:spPr>
            <a:xfrm>
              <a:off x="4402820" y="296009"/>
              <a:ext cx="1296145" cy="1168513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Ovál 4"/>
            <p:cNvSpPr/>
            <p:nvPr/>
          </p:nvSpPr>
          <p:spPr>
            <a:xfrm>
              <a:off x="4592637" y="588137"/>
              <a:ext cx="916513" cy="5842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2456" tIns="92456" rIns="92456" bIns="92456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1300" b="1" kern="1200" dirty="0" smtClean="0">
                  <a:solidFill>
                    <a:srgbClr val="000000"/>
                  </a:solidFill>
                </a:rPr>
                <a:t>E-knihy, e-periodika</a:t>
              </a:r>
              <a:endParaRPr lang="cs-CZ" sz="1300" b="1" kern="12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4" name="Skupina 13"/>
          <p:cNvGrpSpPr/>
          <p:nvPr/>
        </p:nvGrpSpPr>
        <p:grpSpPr>
          <a:xfrm>
            <a:off x="2262017" y="2766821"/>
            <a:ext cx="3811609" cy="3811609"/>
            <a:chOff x="2208995" y="1270536"/>
            <a:chExt cx="3811609" cy="3811609"/>
          </a:xfrm>
        </p:grpSpPr>
        <p:sp>
          <p:nvSpPr>
            <p:cNvPr id="15" name="Ovál 14"/>
            <p:cNvSpPr/>
            <p:nvPr/>
          </p:nvSpPr>
          <p:spPr>
            <a:xfrm>
              <a:off x="2208995" y="1270536"/>
              <a:ext cx="3811609" cy="3811609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Ovál 4"/>
            <p:cNvSpPr/>
            <p:nvPr/>
          </p:nvSpPr>
          <p:spPr>
            <a:xfrm>
              <a:off x="2767192" y="1694730"/>
              <a:ext cx="2695214" cy="28917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0472" tIns="220472" rIns="220472" bIns="220472" numCol="1" spcCol="1270" anchor="ctr" anchorCtr="0">
              <a:noAutofit/>
            </a:bodyPr>
            <a:lstStyle/>
            <a:p>
              <a:pPr lvl="0" algn="ctr" defTabSz="1377950">
                <a:spcBef>
                  <a:spcPct val="0"/>
                </a:spcBef>
              </a:pPr>
              <a:r>
                <a:rPr lang="cs-CZ" sz="3100" b="1" kern="1200" dirty="0" smtClean="0">
                  <a:solidFill>
                    <a:srgbClr val="000000"/>
                  </a:solidFill>
                </a:rPr>
                <a:t>Digitalizace:</a:t>
              </a:r>
            </a:p>
            <a:p>
              <a:pPr lvl="0" algn="ctr" defTabSz="1377950">
                <a:spcBef>
                  <a:spcPct val="0"/>
                </a:spcBef>
              </a:pPr>
              <a:r>
                <a:rPr lang="cs-CZ" sz="3100" b="1" kern="1200" dirty="0" smtClean="0">
                  <a:solidFill>
                    <a:srgbClr val="000000"/>
                  </a:solidFill>
                </a:rPr>
                <a:t>knihy</a:t>
              </a:r>
              <a:r>
                <a:rPr lang="cs-CZ" sz="3100" b="1" dirty="0" smtClean="0">
                  <a:solidFill>
                    <a:srgbClr val="000000"/>
                  </a:solidFill>
                </a:rPr>
                <a:t>, periodika </a:t>
              </a:r>
              <a:r>
                <a:rPr lang="cs-CZ" sz="3100" b="1" kern="1200" dirty="0" smtClean="0">
                  <a:solidFill>
                    <a:srgbClr val="000000"/>
                  </a:solidFill>
                </a:rPr>
                <a:t>nedostupná na trhu</a:t>
              </a:r>
              <a:endParaRPr lang="cs-CZ" sz="3100" b="1" kern="1200" dirty="0">
                <a:solidFill>
                  <a:srgbClr val="000000"/>
                </a:solidFill>
              </a:endParaRPr>
            </a:p>
          </p:txBody>
        </p:sp>
      </p:grpSp>
      <p:sp>
        <p:nvSpPr>
          <p:cNvPr id="2" name="TextovéPole 1"/>
          <p:cNvSpPr txBox="1"/>
          <p:nvPr/>
        </p:nvSpPr>
        <p:spPr>
          <a:xfrm>
            <a:off x="2378658" y="2064117"/>
            <a:ext cx="2459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Knihy a periodika na trhu</a:t>
            </a:r>
            <a:endParaRPr lang="cs-CZ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-51780" y="6538504"/>
            <a:ext cx="5346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Autorsky chráněná díla = 70 let od smrti autorů</a:t>
            </a:r>
            <a:endParaRPr lang="cs-CZ" b="1" dirty="0"/>
          </a:p>
        </p:txBody>
      </p:sp>
      <p:sp>
        <p:nvSpPr>
          <p:cNvPr id="22" name="Obdélník 21"/>
          <p:cNvSpPr/>
          <p:nvPr/>
        </p:nvSpPr>
        <p:spPr>
          <a:xfrm>
            <a:off x="232136" y="846808"/>
            <a:ext cx="2123869" cy="1479427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400" b="1" dirty="0" smtClean="0"/>
              <a:t>Tištěné dokumenty:</a:t>
            </a:r>
          </a:p>
          <a:p>
            <a:pPr algn="ctr">
              <a:defRPr/>
            </a:pPr>
            <a:r>
              <a:rPr lang="cs-CZ" sz="2400" b="1" dirty="0" smtClean="0"/>
              <a:t>zákonná licence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014943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cs-CZ" dirty="0"/>
              <a:t>Co je to dílo nedostupné na trhu?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sz="2400" dirty="0" smtClean="0"/>
              <a:t>Monografie, knihy vydané na území ČR</a:t>
            </a:r>
          </a:p>
          <a:p>
            <a:pPr lvl="1"/>
            <a:r>
              <a:rPr lang="cs-CZ" sz="2000" dirty="0" smtClean="0"/>
              <a:t>Dílo </a:t>
            </a:r>
            <a:r>
              <a:rPr lang="cs-CZ" sz="2000" dirty="0"/>
              <a:t>v </a:t>
            </a:r>
            <a:r>
              <a:rPr lang="cs-CZ" sz="2000" u="sng" dirty="0"/>
              <a:t>druhově shodném nebo obdobném </a:t>
            </a:r>
            <a:r>
              <a:rPr lang="cs-CZ" sz="2000" u="sng" dirty="0" smtClean="0"/>
              <a:t>vyjádření, které </a:t>
            </a:r>
            <a:r>
              <a:rPr lang="cs-CZ" sz="2000" dirty="0"/>
              <a:t>nebylo možno ve </a:t>
            </a:r>
            <a:r>
              <a:rPr lang="cs-CZ" sz="2000" u="sng" dirty="0"/>
              <a:t>lhůtě 6 měsíců </a:t>
            </a:r>
            <a:r>
              <a:rPr lang="cs-CZ" sz="2000" dirty="0"/>
              <a:t>od doručení </a:t>
            </a:r>
            <a:r>
              <a:rPr lang="cs-CZ" sz="2000" dirty="0" smtClean="0"/>
              <a:t>návrhu při </a:t>
            </a:r>
            <a:r>
              <a:rPr lang="cs-CZ" sz="2000" u="sng" dirty="0"/>
              <a:t>vynaložení přiměřeného úsilí </a:t>
            </a:r>
            <a:r>
              <a:rPr lang="cs-CZ" sz="2000" dirty="0"/>
              <a:t>a za </a:t>
            </a:r>
            <a:r>
              <a:rPr lang="cs-CZ" sz="2000" u="sng" dirty="0" smtClean="0"/>
              <a:t>obvyklých </a:t>
            </a:r>
            <a:r>
              <a:rPr lang="cs-CZ" sz="2000" u="sng" dirty="0"/>
              <a:t>podmínek </a:t>
            </a:r>
            <a:r>
              <a:rPr lang="cs-CZ" sz="2000" dirty="0"/>
              <a:t>opatřit za úplatu v </a:t>
            </a:r>
            <a:r>
              <a:rPr lang="cs-CZ" sz="2000" u="sng" dirty="0"/>
              <a:t>běžné obchodní síti </a:t>
            </a:r>
            <a:r>
              <a:rPr lang="cs-CZ" sz="2000" dirty="0" smtClean="0"/>
              <a:t>a</a:t>
            </a:r>
          </a:p>
          <a:p>
            <a:pPr lvl="1"/>
            <a:r>
              <a:rPr lang="cs-CZ" sz="2000" dirty="0" smtClean="0"/>
              <a:t>jeho </a:t>
            </a:r>
            <a:r>
              <a:rPr lang="cs-CZ" sz="2000" dirty="0"/>
              <a:t>užití není zjevně předmětem prodejních nebo licenčních podmínek, které zařazení do rejstříku </a:t>
            </a:r>
            <a:r>
              <a:rPr lang="cs-CZ" sz="2000" dirty="0" smtClean="0"/>
              <a:t>vylučují </a:t>
            </a:r>
            <a:r>
              <a:rPr lang="cs-CZ" sz="2000" dirty="0" smtClean="0">
                <a:solidFill>
                  <a:srgbClr val="000000"/>
                </a:solidFill>
              </a:rPr>
              <a:t>(Vyloučení: e-knihy). </a:t>
            </a:r>
            <a:r>
              <a:rPr lang="cs-CZ" sz="1600" dirty="0"/>
              <a:t> </a:t>
            </a:r>
            <a:endParaRPr lang="cs-CZ" sz="1600" dirty="0" smtClean="0"/>
          </a:p>
          <a:p>
            <a:r>
              <a:rPr lang="cs-CZ" sz="2400" dirty="0" smtClean="0"/>
              <a:t>Periodika vydaná </a:t>
            </a:r>
            <a:r>
              <a:rPr lang="cs-CZ" sz="2400" dirty="0"/>
              <a:t>na území </a:t>
            </a:r>
            <a:r>
              <a:rPr lang="cs-CZ" sz="2400" dirty="0" smtClean="0"/>
              <a:t>ČR: </a:t>
            </a:r>
          </a:p>
          <a:p>
            <a:pPr lvl="1"/>
            <a:r>
              <a:rPr lang="cs-CZ" sz="2000" dirty="0"/>
              <a:t>před 10 a více lety, není-li jejich užití zjevně předmětem licenčních podmínek </a:t>
            </a:r>
            <a:r>
              <a:rPr lang="cs-CZ" sz="2000" dirty="0">
                <a:solidFill>
                  <a:srgbClr val="000000"/>
                </a:solidFill>
              </a:rPr>
              <a:t>(</a:t>
            </a:r>
            <a:r>
              <a:rPr lang="cs-CZ" sz="2000" dirty="0" err="1">
                <a:solidFill>
                  <a:srgbClr val="000000"/>
                </a:solidFill>
              </a:rPr>
              <a:t>Vyloučení:Anopress</a:t>
            </a:r>
            <a:r>
              <a:rPr lang="cs-CZ" sz="2000" dirty="0">
                <a:solidFill>
                  <a:srgbClr val="000000"/>
                </a:solidFill>
              </a:rPr>
              <a:t>, Newton, placené archivy vydavatelů). </a:t>
            </a:r>
          </a:p>
          <a:p>
            <a:pPr lvl="1"/>
            <a:r>
              <a:rPr lang="cs-CZ" sz="2000" dirty="0"/>
              <a:t>Dílo obsažené v jednotlivém vydání periodického tisku se v tomto případě považuje za zařazené do rejstříku jen jako součást takového vydání</a:t>
            </a:r>
            <a:r>
              <a:rPr lang="cs-CZ" sz="2000" dirty="0" smtClean="0"/>
              <a:t>.</a:t>
            </a:r>
            <a:endParaRPr lang="cs-CZ" sz="2400" dirty="0" smtClean="0"/>
          </a:p>
          <a:p>
            <a:r>
              <a:rPr lang="cs-CZ" sz="2400" dirty="0"/>
              <a:t>Údaje o díle jsou </a:t>
            </a:r>
            <a:r>
              <a:rPr lang="cs-CZ" sz="2400" dirty="0">
                <a:solidFill>
                  <a:srgbClr val="FF0000"/>
                </a:solidFill>
              </a:rPr>
              <a:t>součástí do Rejstříku </a:t>
            </a:r>
            <a:r>
              <a:rPr lang="cs-CZ" sz="2400" dirty="0"/>
              <a:t>děl na trhu nedostupných (RDNT</a:t>
            </a:r>
            <a:r>
              <a:rPr lang="cs-CZ" sz="2400" dirty="0" smtClean="0"/>
              <a:t>)</a:t>
            </a:r>
          </a:p>
          <a:p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6ACE7D-EB6A-49CE-B12C-8F09C5C7B17A}" type="slidenum">
              <a:rPr lang="cs-CZ" smtClean="0"/>
              <a:pPr>
                <a:defRPr/>
              </a:pPr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775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/>
              <a:t>Rejstřík děl na trhu nedostupných(RDNT)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400" dirty="0" smtClean="0"/>
              <a:t>Rejstřík provozuje Národní knihovna - zpřístupňuje ho veřejnosti formou dálkového přístupu.</a:t>
            </a:r>
          </a:p>
          <a:p>
            <a:r>
              <a:rPr lang="cs-CZ" sz="2400" dirty="0" smtClean="0"/>
              <a:t>Rejstřík obsahuje výhradně díla slovesná, včetně děl do nich vložených (např. ilustrace, fotografie).</a:t>
            </a:r>
          </a:p>
          <a:p>
            <a:r>
              <a:rPr lang="cs-CZ" sz="2400" dirty="0"/>
              <a:t>Návrh na zařazení do RDNT podává:</a:t>
            </a:r>
          </a:p>
          <a:p>
            <a:pPr lvl="1"/>
            <a:r>
              <a:rPr lang="cs-CZ" sz="2000" dirty="0"/>
              <a:t>Nositel práv (např. autor, nakladatel, distributor)</a:t>
            </a:r>
          </a:p>
          <a:p>
            <a:pPr lvl="1"/>
            <a:r>
              <a:rPr lang="cs-CZ" sz="2000" dirty="0"/>
              <a:t>Evidovaná knihovna</a:t>
            </a:r>
          </a:p>
          <a:p>
            <a:pPr lvl="1"/>
            <a:r>
              <a:rPr lang="cs-CZ" sz="2000" dirty="0"/>
              <a:t>Kolektivní správce (</a:t>
            </a:r>
            <a:r>
              <a:rPr lang="cs-CZ" sz="2000" dirty="0" err="1"/>
              <a:t>Dilia</a:t>
            </a:r>
            <a:r>
              <a:rPr lang="cs-CZ" sz="2000" dirty="0"/>
              <a:t>)</a:t>
            </a:r>
          </a:p>
          <a:p>
            <a:r>
              <a:rPr lang="cs-CZ" sz="2400" dirty="0" smtClean="0"/>
              <a:t>NK </a:t>
            </a:r>
            <a:r>
              <a:rPr lang="cs-CZ" sz="2400" dirty="0"/>
              <a:t>ČR návrh zveřejní bez zbytečného odkladu</a:t>
            </a:r>
          </a:p>
          <a:p>
            <a:r>
              <a:rPr lang="cs-CZ" sz="2400" dirty="0" smtClean="0"/>
              <a:t>NK </a:t>
            </a:r>
            <a:r>
              <a:rPr lang="cs-CZ" sz="2400" dirty="0"/>
              <a:t>ČR zařadí dílo do rejstříku po prověření, že není dostupné na </a:t>
            </a:r>
            <a:r>
              <a:rPr lang="cs-CZ" sz="2400" dirty="0" smtClean="0"/>
              <a:t>trhu</a:t>
            </a:r>
          </a:p>
          <a:p>
            <a:r>
              <a:rPr lang="cs-CZ" sz="2400" dirty="0"/>
              <a:t>Nositel práv je oprávněn Národní knihovnu písemně vyzvat k vyřazení svého díla z rejstříku.</a:t>
            </a:r>
          </a:p>
          <a:p>
            <a:endParaRPr lang="cs-CZ" sz="2400" dirty="0"/>
          </a:p>
          <a:p>
            <a:endParaRPr lang="cs-CZ" sz="2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6ACE7D-EB6A-49CE-B12C-8F09C5C7B17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152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Nadpis 1"/>
          <p:cNvSpPr>
            <a:spLocks noGrp="1"/>
          </p:cNvSpPr>
          <p:nvPr>
            <p:ph type="title"/>
          </p:nvPr>
        </p:nvSpPr>
        <p:spPr>
          <a:xfrm>
            <a:off x="457200" y="116633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Rejstřík děl na trhu nedostupných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6323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A195D8-2384-4AD6-A223-F9DF09389B1D}" type="slidenum">
              <a:rPr lang="cs-CZ" smtClean="0"/>
              <a:pPr/>
              <a:t>14</a:t>
            </a:fld>
            <a:endParaRPr lang="cs-CZ" smtClean="0"/>
          </a:p>
        </p:txBody>
      </p:sp>
      <p:sp>
        <p:nvSpPr>
          <p:cNvPr id="35" name="Obdélník 34"/>
          <p:cNvSpPr/>
          <p:nvPr/>
        </p:nvSpPr>
        <p:spPr>
          <a:xfrm>
            <a:off x="143232" y="822872"/>
            <a:ext cx="2376487" cy="190826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sz="2000" b="1" dirty="0" smtClean="0">
                <a:solidFill>
                  <a:srgbClr val="000000"/>
                </a:solidFill>
              </a:rPr>
              <a:t>Návrhy na </a:t>
            </a:r>
            <a:r>
              <a:rPr lang="cs-CZ" sz="2000" b="1" dirty="0" smtClean="0">
                <a:solidFill>
                  <a:srgbClr val="FF0000"/>
                </a:solidFill>
              </a:rPr>
              <a:t>zařazení</a:t>
            </a:r>
            <a:r>
              <a:rPr lang="cs-CZ" sz="2000" b="1" dirty="0" smtClean="0">
                <a:solidFill>
                  <a:srgbClr val="000000"/>
                </a:solidFill>
              </a:rPr>
              <a:t>:</a:t>
            </a:r>
            <a:endParaRPr lang="cs-CZ" sz="2000" b="1" dirty="0">
              <a:solidFill>
                <a:srgbClr val="000000"/>
              </a:solidFill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cs-CZ" sz="2000" b="1" dirty="0" smtClean="0">
                <a:solidFill>
                  <a:srgbClr val="000000"/>
                </a:solidFill>
              </a:rPr>
              <a:t>Knihovny</a:t>
            </a:r>
            <a:endParaRPr lang="cs-CZ" sz="2000" b="1" dirty="0">
              <a:solidFill>
                <a:srgbClr val="000000"/>
              </a:solidFill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cs-CZ" sz="2000" b="1" dirty="0" smtClean="0">
                <a:solidFill>
                  <a:srgbClr val="000000"/>
                </a:solidFill>
              </a:rPr>
              <a:t>Autoři, vydavatelé</a:t>
            </a:r>
            <a:endParaRPr lang="cs-CZ" sz="2000" b="1" dirty="0">
              <a:solidFill>
                <a:srgbClr val="000000"/>
              </a:solidFill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cs-CZ" sz="2000" b="1" dirty="0">
                <a:solidFill>
                  <a:srgbClr val="000000"/>
                </a:solidFill>
              </a:rPr>
              <a:t>Kolektivní </a:t>
            </a:r>
            <a:r>
              <a:rPr lang="cs-CZ" sz="2000" b="1" dirty="0" smtClean="0">
                <a:solidFill>
                  <a:srgbClr val="000000"/>
                </a:solidFill>
              </a:rPr>
              <a:t>správce</a:t>
            </a:r>
            <a:endParaRPr lang="cs-CZ" sz="2000" b="1" dirty="0">
              <a:solidFill>
                <a:srgbClr val="000000"/>
              </a:solidFill>
            </a:endParaRPr>
          </a:p>
        </p:txBody>
      </p:sp>
      <p:sp>
        <p:nvSpPr>
          <p:cNvPr id="56328" name="TextovéPole 35"/>
          <p:cNvSpPr txBox="1">
            <a:spLocks noChangeArrowheads="1"/>
          </p:cNvSpPr>
          <p:nvPr/>
        </p:nvSpPr>
        <p:spPr bwMode="auto">
          <a:xfrm>
            <a:off x="323850" y="6256338"/>
            <a:ext cx="27162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/>
              <a:t>Provozuje NK ČR</a:t>
            </a:r>
          </a:p>
        </p:txBody>
      </p:sp>
      <p:sp>
        <p:nvSpPr>
          <p:cNvPr id="11" name="Ovál 10"/>
          <p:cNvSpPr/>
          <p:nvPr/>
        </p:nvSpPr>
        <p:spPr>
          <a:xfrm>
            <a:off x="7380312" y="5028654"/>
            <a:ext cx="1697236" cy="169723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Ovál 4"/>
          <p:cNvSpPr/>
          <p:nvPr/>
        </p:nvSpPr>
        <p:spPr>
          <a:xfrm>
            <a:off x="7387133" y="5130180"/>
            <a:ext cx="1625228" cy="149418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99136" tIns="199136" rIns="199136" bIns="199136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s-CZ" sz="1600" b="1" kern="1200" dirty="0" smtClean="0"/>
              <a:t>Knihy, periodika na trhu = </a:t>
            </a:r>
          </a:p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cs-CZ" sz="1600" b="1" dirty="0" smtClean="0"/>
              <a:t>Databáze knihkupců a nakladatelů</a:t>
            </a:r>
            <a:endParaRPr lang="cs-CZ" sz="1600" b="1" kern="1200" dirty="0"/>
          </a:p>
        </p:txBody>
      </p:sp>
      <p:sp>
        <p:nvSpPr>
          <p:cNvPr id="2" name="Obousměrná vodorovná šipka 1"/>
          <p:cNvSpPr/>
          <p:nvPr/>
        </p:nvSpPr>
        <p:spPr>
          <a:xfrm rot="1912259">
            <a:off x="6584099" y="4828246"/>
            <a:ext cx="1057412" cy="484632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6615449" y="756664"/>
            <a:ext cx="2376487" cy="174002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sz="2000" b="1" dirty="0" smtClean="0">
                <a:solidFill>
                  <a:srgbClr val="000000"/>
                </a:solidFill>
              </a:rPr>
              <a:t>Návrhy na </a:t>
            </a:r>
            <a:r>
              <a:rPr lang="cs-CZ" sz="2000" b="1" dirty="0" smtClean="0">
                <a:solidFill>
                  <a:srgbClr val="FF0000"/>
                </a:solidFill>
              </a:rPr>
              <a:t>vyřazení</a:t>
            </a:r>
            <a:r>
              <a:rPr lang="cs-CZ" sz="2000" b="1" dirty="0" smtClean="0">
                <a:solidFill>
                  <a:srgbClr val="000000"/>
                </a:solidFill>
              </a:rPr>
              <a:t>:</a:t>
            </a:r>
            <a:endParaRPr lang="cs-CZ" sz="2000" b="1" dirty="0">
              <a:solidFill>
                <a:srgbClr val="000000"/>
              </a:solidFill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cs-CZ" sz="2000" b="1" dirty="0" smtClean="0">
                <a:solidFill>
                  <a:srgbClr val="000000"/>
                </a:solidFill>
              </a:rPr>
              <a:t>Knihovny</a:t>
            </a:r>
            <a:endParaRPr lang="cs-CZ" sz="2000" b="1" dirty="0">
              <a:solidFill>
                <a:srgbClr val="000000"/>
              </a:solidFill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cs-CZ" sz="2000" b="1" dirty="0" smtClean="0">
                <a:solidFill>
                  <a:srgbClr val="000000"/>
                </a:solidFill>
              </a:rPr>
              <a:t>Autoři, vydavatelé</a:t>
            </a:r>
            <a:endParaRPr lang="cs-CZ" sz="2000" b="1" dirty="0">
              <a:solidFill>
                <a:srgbClr val="000000"/>
              </a:solidFill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cs-CZ" sz="2000" b="1" dirty="0">
                <a:solidFill>
                  <a:srgbClr val="000000"/>
                </a:solidFill>
              </a:rPr>
              <a:t>Kolektivní </a:t>
            </a:r>
            <a:r>
              <a:rPr lang="cs-CZ" sz="2000" b="1" dirty="0" smtClean="0">
                <a:solidFill>
                  <a:srgbClr val="000000"/>
                </a:solidFill>
              </a:rPr>
              <a:t>správce</a:t>
            </a:r>
            <a:endParaRPr lang="cs-CZ" sz="2000" b="1" dirty="0">
              <a:solidFill>
                <a:srgbClr val="000000"/>
              </a:solidFill>
            </a:endParaRPr>
          </a:p>
        </p:txBody>
      </p:sp>
      <p:sp>
        <p:nvSpPr>
          <p:cNvPr id="14" name="Obousměrná vodorovná šipka 13"/>
          <p:cNvSpPr/>
          <p:nvPr/>
        </p:nvSpPr>
        <p:spPr>
          <a:xfrm rot="1020308">
            <a:off x="2314673" y="2386719"/>
            <a:ext cx="1038029" cy="196932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ousměrná vodorovná šipka 14"/>
          <p:cNvSpPr/>
          <p:nvPr/>
        </p:nvSpPr>
        <p:spPr>
          <a:xfrm rot="19291000">
            <a:off x="5672666" y="2540507"/>
            <a:ext cx="1038029" cy="196932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8878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K čemu je Rejstřík užitečný?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/>
          <a:lstStyle/>
          <a:p>
            <a:endParaRPr lang="cs-CZ" sz="2400" dirty="0" smtClean="0"/>
          </a:p>
          <a:p>
            <a:r>
              <a:rPr lang="cs-CZ" sz="2400" dirty="0" smtClean="0"/>
              <a:t>Cíl</a:t>
            </a:r>
            <a:r>
              <a:rPr lang="cs-CZ" sz="2400" dirty="0"/>
              <a:t>: registrovat díla, na která je možno uzavřít hromadné licenční </a:t>
            </a:r>
            <a:r>
              <a:rPr lang="cs-CZ" sz="2400" dirty="0" smtClean="0"/>
              <a:t>smlouvy na zpřístupnění</a:t>
            </a:r>
          </a:p>
          <a:p>
            <a:endParaRPr lang="cs-CZ" sz="2400" dirty="0" smtClean="0"/>
          </a:p>
          <a:p>
            <a:r>
              <a:rPr lang="cs-CZ" sz="2400" dirty="0" smtClean="0"/>
              <a:t>Smlouvy uzavírá NK ČR za všechny knihovny evidované dle knihovního zákona s kolektivním správcem (</a:t>
            </a:r>
            <a:r>
              <a:rPr lang="cs-CZ" sz="2400" dirty="0" err="1" smtClean="0"/>
              <a:t>Dilia</a:t>
            </a:r>
            <a:r>
              <a:rPr lang="cs-CZ" sz="2400" dirty="0" smtClean="0"/>
              <a:t> OOA-S)</a:t>
            </a:r>
          </a:p>
          <a:p>
            <a:endParaRPr lang="cs-CZ" sz="2400" dirty="0"/>
          </a:p>
          <a:p>
            <a:r>
              <a:rPr lang="cs-CZ" sz="2400" dirty="0" smtClean="0"/>
              <a:t>Platnost smluv max. 5 let s možností prodloužení</a:t>
            </a:r>
          </a:p>
          <a:p>
            <a:endParaRPr lang="cs-CZ" sz="2400" dirty="0" smtClean="0"/>
          </a:p>
          <a:p>
            <a:r>
              <a:rPr lang="cs-CZ" sz="2400" dirty="0" smtClean="0"/>
              <a:t>Služby budou poskytovány prostřednictvím Národní digitální knihovny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6ACE7D-EB6A-49CE-B12C-8F09C5C7B17A}" type="slidenum">
              <a:rPr lang="cs-CZ" smtClean="0"/>
              <a:pPr>
                <a:defRPr/>
              </a:pPr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43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Nadpis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863600"/>
          </a:xfrm>
        </p:spPr>
        <p:txBody>
          <a:bodyPr/>
          <a:lstStyle/>
          <a:p>
            <a:r>
              <a:rPr lang="cs-CZ" dirty="0" smtClean="0"/>
              <a:t>Národní digitální knihovna </a:t>
            </a:r>
            <a:r>
              <a:rPr lang="cs-CZ" sz="3600" b="0" dirty="0" smtClean="0"/>
              <a:t>(koncept)</a:t>
            </a:r>
            <a:endParaRPr lang="cs-CZ" dirty="0" smtClean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507323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9395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D242B4-3B41-4A40-BD26-EED091C1889E}" type="slidenum">
              <a:rPr lang="cs-CZ" smtClean="0"/>
              <a:pPr/>
              <a:t>16</a:t>
            </a:fld>
            <a:endParaRPr lang="cs-CZ" smtClean="0"/>
          </a:p>
        </p:txBody>
      </p:sp>
      <p:sp>
        <p:nvSpPr>
          <p:cNvPr id="6" name="Obdélník 5"/>
          <p:cNvSpPr/>
          <p:nvPr/>
        </p:nvSpPr>
        <p:spPr>
          <a:xfrm>
            <a:off x="107950" y="1274763"/>
            <a:ext cx="3384550" cy="230346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sz="2200" b="1" dirty="0">
                <a:solidFill>
                  <a:schemeClr val="tx1"/>
                </a:solidFill>
              </a:rPr>
              <a:t>Hromadné </a:t>
            </a:r>
            <a:r>
              <a:rPr lang="cs-CZ" sz="2200" b="1" dirty="0" smtClean="0">
                <a:solidFill>
                  <a:schemeClr val="tx1"/>
                </a:solidFill>
              </a:rPr>
              <a:t>licence:</a:t>
            </a:r>
            <a:endParaRPr lang="cs-CZ" sz="2200" b="1" dirty="0">
              <a:solidFill>
                <a:schemeClr val="tx1"/>
              </a:solidFill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cs-CZ" sz="2200" b="1" dirty="0">
                <a:solidFill>
                  <a:schemeClr val="tx1"/>
                </a:solidFill>
              </a:rPr>
              <a:t>Sdílení mezi knihovnami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cs-CZ" sz="2200" b="1" dirty="0">
                <a:solidFill>
                  <a:schemeClr val="tx1"/>
                </a:solidFill>
              </a:rPr>
              <a:t>Služby: na místě samém, vzdálený přístup, výpůjčka, tištěné kopie…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cs-CZ" sz="2200" b="1" dirty="0">
                <a:solidFill>
                  <a:schemeClr val="tx1"/>
                </a:solidFill>
              </a:rPr>
              <a:t>Zabezpečení </a:t>
            </a:r>
            <a:endParaRPr lang="cs-CZ" sz="2200" dirty="0">
              <a:solidFill>
                <a:schemeClr val="tx1"/>
              </a:solidFill>
            </a:endParaRPr>
          </a:p>
        </p:txBody>
      </p:sp>
      <p:sp>
        <p:nvSpPr>
          <p:cNvPr id="59398" name="TextovéPole 2"/>
          <p:cNvSpPr txBox="1">
            <a:spLocks noChangeArrowheads="1"/>
          </p:cNvSpPr>
          <p:nvPr/>
        </p:nvSpPr>
        <p:spPr bwMode="auto">
          <a:xfrm>
            <a:off x="323850" y="6256338"/>
            <a:ext cx="27162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/>
              <a:t>Provozuje NK ČR</a:t>
            </a:r>
          </a:p>
        </p:txBody>
      </p:sp>
      <p:sp>
        <p:nvSpPr>
          <p:cNvPr id="59399" name="TextovéPole 7"/>
          <p:cNvSpPr txBox="1">
            <a:spLocks noChangeArrowheads="1"/>
          </p:cNvSpPr>
          <p:nvPr/>
        </p:nvSpPr>
        <p:spPr bwMode="auto">
          <a:xfrm>
            <a:off x="4884738" y="6276975"/>
            <a:ext cx="39957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/>
              <a:t>Přístup všechny knihovny</a:t>
            </a:r>
          </a:p>
        </p:txBody>
      </p:sp>
      <p:sp>
        <p:nvSpPr>
          <p:cNvPr id="9" name="Obdélník 8"/>
          <p:cNvSpPr/>
          <p:nvPr/>
        </p:nvSpPr>
        <p:spPr>
          <a:xfrm>
            <a:off x="5130800" y="1052513"/>
            <a:ext cx="3384550" cy="78916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sz="2200" b="1" dirty="0" smtClean="0">
                <a:solidFill>
                  <a:schemeClr val="bg1"/>
                </a:solidFill>
              </a:rPr>
              <a:t>Individuální licence: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200" b="1" dirty="0" smtClean="0">
                <a:solidFill>
                  <a:schemeClr val="bg1"/>
                </a:solidFill>
              </a:rPr>
              <a:t>E-</a:t>
            </a:r>
            <a:r>
              <a:rPr lang="cs-CZ" sz="2200" b="1" dirty="0" err="1" smtClean="0">
                <a:solidFill>
                  <a:schemeClr val="bg1"/>
                </a:solidFill>
              </a:rPr>
              <a:t>výpůčky</a:t>
            </a:r>
            <a:endParaRPr lang="cs-CZ" sz="2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106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Nadpis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435975" cy="863600"/>
          </a:xfrm>
        </p:spPr>
        <p:txBody>
          <a:bodyPr/>
          <a:lstStyle/>
          <a:p>
            <a:r>
              <a:rPr lang="cs-CZ" dirty="0" smtClean="0"/>
              <a:t>Rejstřík a Národní digitální knihovna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7043826"/>
              </p:ext>
            </p:extLst>
          </p:nvPr>
        </p:nvGraphicFramePr>
        <p:xfrm>
          <a:off x="3345753" y="2174129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0419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D647AA-0D48-4AE1-92E2-C6105E0304DE}" type="slidenum">
              <a:rPr lang="cs-CZ" smtClean="0"/>
              <a:pPr/>
              <a:t>17</a:t>
            </a:fld>
            <a:endParaRPr lang="cs-CZ" smtClean="0"/>
          </a:p>
        </p:txBody>
      </p:sp>
      <p:sp>
        <p:nvSpPr>
          <p:cNvPr id="9" name="Ovál 8"/>
          <p:cNvSpPr/>
          <p:nvPr/>
        </p:nvSpPr>
        <p:spPr>
          <a:xfrm>
            <a:off x="35632" y="1557189"/>
            <a:ext cx="3712120" cy="331157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200" b="1" dirty="0">
                <a:solidFill>
                  <a:srgbClr val="000000"/>
                </a:solidFill>
              </a:rPr>
              <a:t>Registr děl nedostupných na trhu</a:t>
            </a:r>
          </a:p>
        </p:txBody>
      </p:sp>
      <p:sp>
        <p:nvSpPr>
          <p:cNvPr id="10" name="Ovál 9"/>
          <p:cNvSpPr/>
          <p:nvPr/>
        </p:nvSpPr>
        <p:spPr>
          <a:xfrm>
            <a:off x="0" y="5091497"/>
            <a:ext cx="1800076" cy="172819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000" b="1" dirty="0" smtClean="0">
                <a:solidFill>
                  <a:srgbClr val="000000"/>
                </a:solidFill>
              </a:rPr>
              <a:t>EU registr osiřelých </a:t>
            </a:r>
            <a:r>
              <a:rPr lang="cs-CZ" sz="2000" b="1" dirty="0" err="1" smtClean="0">
                <a:solidFill>
                  <a:srgbClr val="000000"/>
                </a:solidFill>
              </a:rPr>
              <a:t>ěl</a:t>
            </a:r>
            <a:endParaRPr lang="cs-CZ" sz="2000" b="1" dirty="0">
              <a:solidFill>
                <a:srgbClr val="000000"/>
              </a:solidFill>
            </a:endParaRPr>
          </a:p>
        </p:txBody>
      </p:sp>
      <p:sp>
        <p:nvSpPr>
          <p:cNvPr id="11" name="Obousměrná vodorovná šipka 10"/>
          <p:cNvSpPr/>
          <p:nvPr/>
        </p:nvSpPr>
        <p:spPr>
          <a:xfrm rot="20604067">
            <a:off x="1786338" y="5485443"/>
            <a:ext cx="2823042" cy="150114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ousměrná vodorovná šipka 12"/>
          <p:cNvSpPr/>
          <p:nvPr/>
        </p:nvSpPr>
        <p:spPr>
          <a:xfrm rot="1020308">
            <a:off x="3631053" y="3531268"/>
            <a:ext cx="1038029" cy="196932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ál 16"/>
          <p:cNvSpPr/>
          <p:nvPr/>
        </p:nvSpPr>
        <p:spPr>
          <a:xfrm>
            <a:off x="5010446" y="1049946"/>
            <a:ext cx="1191607" cy="11267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000" b="1" dirty="0" smtClean="0">
                <a:solidFill>
                  <a:srgbClr val="000000"/>
                </a:solidFill>
              </a:rPr>
              <a:t>SK ČR</a:t>
            </a:r>
            <a:endParaRPr lang="cs-CZ" sz="2000" b="1" dirty="0">
              <a:solidFill>
                <a:srgbClr val="000000"/>
              </a:solidFill>
            </a:endParaRPr>
          </a:p>
        </p:txBody>
      </p:sp>
      <p:sp>
        <p:nvSpPr>
          <p:cNvPr id="19" name="Obousměrná vodorovná šipka 18"/>
          <p:cNvSpPr/>
          <p:nvPr/>
        </p:nvSpPr>
        <p:spPr>
          <a:xfrm rot="1020308">
            <a:off x="5984607" y="1966765"/>
            <a:ext cx="632008" cy="277050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86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Dva hlavní cíle služeb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Zpřístupnit ve všech knihovnách </a:t>
            </a:r>
            <a:r>
              <a:rPr lang="cs-CZ" dirty="0" smtClean="0">
                <a:solidFill>
                  <a:srgbClr val="FF0000"/>
                </a:solidFill>
              </a:rPr>
              <a:t>na místě samém (prezenčně)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>
                <a:solidFill>
                  <a:srgbClr val="000000"/>
                </a:solidFill>
              </a:rPr>
              <a:t>Vše co bylo zdigitalizováno a není dostupné na trhu</a:t>
            </a:r>
          </a:p>
          <a:p>
            <a:pPr lvl="1"/>
            <a:endParaRPr lang="cs-CZ" dirty="0" smtClean="0"/>
          </a:p>
          <a:p>
            <a:pPr lvl="1"/>
            <a:endParaRPr lang="cs-CZ" dirty="0" smtClean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Diferencovaně poskytovat další služby v digitálním prostředí</a:t>
            </a:r>
          </a:p>
          <a:p>
            <a:pPr lvl="1"/>
            <a:r>
              <a:rPr lang="cs-CZ" dirty="0" smtClean="0"/>
              <a:t>Vzdálený přístup, </a:t>
            </a:r>
            <a:r>
              <a:rPr lang="cs-CZ" dirty="0" err="1" smtClean="0"/>
              <a:t>eVýpůjčka</a:t>
            </a:r>
            <a:r>
              <a:rPr lang="cs-CZ" dirty="0" smtClean="0"/>
              <a:t>, EDD, tisk…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0984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Nadpis 1"/>
          <p:cNvSpPr>
            <a:spLocks noGrp="1"/>
          </p:cNvSpPr>
          <p:nvPr>
            <p:ph type="title"/>
          </p:nvPr>
        </p:nvSpPr>
        <p:spPr>
          <a:xfrm>
            <a:off x="244699" y="159687"/>
            <a:ext cx="8650155" cy="1025161"/>
          </a:xfrm>
        </p:spPr>
        <p:txBody>
          <a:bodyPr>
            <a:normAutofit/>
          </a:bodyPr>
          <a:lstStyle/>
          <a:p>
            <a:r>
              <a:rPr lang="cs-CZ" sz="3600" dirty="0" smtClean="0"/>
              <a:t>Druhy knihovních služeb v digitálním prostředí</a:t>
            </a:r>
          </a:p>
        </p:txBody>
      </p:sp>
      <p:sp>
        <p:nvSpPr>
          <p:cNvPr id="47107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18538" y="6288280"/>
            <a:ext cx="2133600" cy="476250"/>
          </a:xfrm>
          <a:noFill/>
        </p:spPr>
        <p:txBody>
          <a:bodyPr/>
          <a:lstStyle/>
          <a:p>
            <a:fld id="{054F815A-83C5-4D84-9AE1-012EA8570B20}" type="slidenum">
              <a:rPr lang="cs-CZ" smtClean="0"/>
              <a:pPr/>
              <a:t>19</a:t>
            </a:fld>
            <a:endParaRPr lang="cs-CZ" smtClean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3382" y="4761913"/>
            <a:ext cx="1472848" cy="196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247884"/>
            <a:ext cx="1499235" cy="2034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341481"/>
            <a:ext cx="1802575" cy="2453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7845" y="4553838"/>
            <a:ext cx="1126271" cy="2214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6112" y="4699729"/>
            <a:ext cx="1797184" cy="2006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Vývojový diagram: ukončení 4"/>
          <p:cNvSpPr/>
          <p:nvPr/>
        </p:nvSpPr>
        <p:spPr>
          <a:xfrm>
            <a:off x="1307516" y="3703448"/>
            <a:ext cx="5976664" cy="557083"/>
          </a:xfrm>
          <a:prstGeom prst="flowChartTerminator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/>
              <a:t>Národní digitální knihovna</a:t>
            </a:r>
            <a:endParaRPr lang="cs-CZ" sz="2400" b="1" dirty="0"/>
          </a:p>
        </p:txBody>
      </p: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7258" y="1101064"/>
            <a:ext cx="1371600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USB flash paměť neboli USB flash disk (hovorově flashka či fleška) představuje paměťové zařízení, které se používá zejména jako náhrada diskety. Většinou má podobu klíčenky a je vybaveno pamětí typu flash, která umožňuje uchování dat i při odpojení napájení.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3778" y="2775897"/>
            <a:ext cx="729125" cy="549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Zahnutá šipka doprava 16"/>
          <p:cNvSpPr/>
          <p:nvPr/>
        </p:nvSpPr>
        <p:spPr>
          <a:xfrm rot="20748535" flipH="1">
            <a:off x="5553640" y="2032098"/>
            <a:ext cx="374683" cy="824100"/>
          </a:xfrm>
          <a:prstGeom prst="curved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582" y="4761913"/>
            <a:ext cx="1519868" cy="183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vál 1"/>
          <p:cNvSpPr/>
          <p:nvPr/>
        </p:nvSpPr>
        <p:spPr>
          <a:xfrm>
            <a:off x="547582" y="1101064"/>
            <a:ext cx="2575800" cy="2505021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682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167425"/>
            <a:ext cx="7886700" cy="953038"/>
          </a:xfrm>
        </p:spPr>
        <p:txBody>
          <a:bodyPr/>
          <a:lstStyle/>
          <a:p>
            <a:pPr algn="ctr"/>
            <a:r>
              <a:rPr lang="cs-CZ" dirty="0" smtClean="0"/>
              <a:t>Obsah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120463"/>
            <a:ext cx="7886700" cy="5056500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Příprava Koncepce rozvoje knihoven na léta 2016 – 2020</a:t>
            </a:r>
          </a:p>
          <a:p>
            <a:pPr lvl="1"/>
            <a:r>
              <a:rPr lang="cs-CZ" dirty="0" smtClean="0"/>
              <a:t>Jednání ÚKR 22. a 23.2.2016 - Třešť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Rozvoj služeb v digitálním prostředí</a:t>
            </a:r>
          </a:p>
          <a:p>
            <a:pPr lvl="1"/>
            <a:r>
              <a:rPr lang="cs-CZ" dirty="0" smtClean="0"/>
              <a:t>Zpřístupnění děl nedostupných na trhu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687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Možné statusy díla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740747"/>
          </a:xfrm>
        </p:spPr>
        <p:txBody>
          <a:bodyPr/>
          <a:lstStyle/>
          <a:p>
            <a:r>
              <a:rPr lang="cs-CZ" sz="2400" dirty="0" smtClean="0"/>
              <a:t>Volné dílo – uplynulo 70 let od smrti autora</a:t>
            </a:r>
          </a:p>
          <a:p>
            <a:r>
              <a:rPr lang="cs-CZ" sz="2400" dirty="0" smtClean="0"/>
              <a:t>Autorsky chráněné dílo</a:t>
            </a:r>
          </a:p>
          <a:p>
            <a:pPr lvl="1"/>
            <a:r>
              <a:rPr lang="cs-CZ" sz="2000" dirty="0" smtClean="0"/>
              <a:t>Dílo na trhu</a:t>
            </a:r>
          </a:p>
          <a:p>
            <a:pPr lvl="1"/>
            <a:r>
              <a:rPr lang="cs-CZ" sz="2000" dirty="0" smtClean="0"/>
              <a:t>Dílo nedostupné na trhu</a:t>
            </a:r>
          </a:p>
          <a:p>
            <a:pPr lvl="1"/>
            <a:r>
              <a:rPr lang="cs-CZ" sz="2000" dirty="0" smtClean="0"/>
              <a:t>Návrh na dílo nedostupné na trhu</a:t>
            </a:r>
          </a:p>
          <a:p>
            <a:pPr lvl="1"/>
            <a:r>
              <a:rPr lang="cs-CZ" sz="2000" dirty="0" smtClean="0"/>
              <a:t>Dílo vyloučené z zpřístupňování knihovnami</a:t>
            </a:r>
          </a:p>
          <a:p>
            <a:pPr lvl="1"/>
            <a:r>
              <a:rPr lang="cs-CZ" sz="2000" dirty="0" smtClean="0"/>
              <a:t>Dílo (je – není) ve fondu knihovny</a:t>
            </a:r>
          </a:p>
          <a:p>
            <a:pPr lvl="1"/>
            <a:r>
              <a:rPr lang="cs-CZ" sz="2000" dirty="0" smtClean="0"/>
              <a:t>Dílo pod licencí </a:t>
            </a:r>
            <a:r>
              <a:rPr lang="cs-CZ" sz="2000" dirty="0" err="1" smtClean="0"/>
              <a:t>Creative</a:t>
            </a:r>
            <a:r>
              <a:rPr lang="cs-CZ" sz="2000" dirty="0" smtClean="0"/>
              <a:t> </a:t>
            </a:r>
            <a:r>
              <a:rPr lang="cs-CZ" sz="2000" dirty="0" err="1" smtClean="0"/>
              <a:t>Commons</a:t>
            </a:r>
            <a:endParaRPr lang="cs-CZ" sz="2000" dirty="0" smtClean="0"/>
          </a:p>
          <a:p>
            <a:pPr lvl="1"/>
            <a:r>
              <a:rPr lang="cs-CZ" sz="2000" dirty="0" smtClean="0"/>
              <a:t>Individuální licence od autora</a:t>
            </a:r>
          </a:p>
          <a:p>
            <a:pPr lvl="1"/>
            <a:r>
              <a:rPr lang="cs-CZ" sz="2000" dirty="0" smtClean="0"/>
              <a:t>Osiřelé dílo</a:t>
            </a:r>
          </a:p>
          <a:p>
            <a:pPr lvl="1"/>
            <a:r>
              <a:rPr lang="cs-CZ" sz="2000" dirty="0" smtClean="0"/>
              <a:t>Zvláštní status pro tisk – cena, limit počtu stran</a:t>
            </a:r>
          </a:p>
          <a:p>
            <a:pPr lvl="1"/>
            <a:r>
              <a:rPr lang="cs-CZ" sz="2000" dirty="0" smtClean="0"/>
              <a:t>Zvláštní status pro digitální kopii </a:t>
            </a:r>
            <a:r>
              <a:rPr lang="cs-CZ" sz="2000" dirty="0"/>
              <a:t>– cena, limit počtu </a:t>
            </a:r>
            <a:r>
              <a:rPr lang="cs-CZ" sz="2000" dirty="0" smtClean="0"/>
              <a:t>stran</a:t>
            </a:r>
          </a:p>
          <a:p>
            <a:pPr lvl="1"/>
            <a:r>
              <a:rPr lang="cs-CZ" sz="2000" dirty="0" smtClean="0"/>
              <a:t>6 měsíců od zveřejnění návrhu</a:t>
            </a:r>
          </a:p>
          <a:p>
            <a:pPr lvl="1"/>
            <a:r>
              <a:rPr lang="cs-CZ" sz="2000" dirty="0" smtClean="0"/>
              <a:t>Periodikum – 10 let od vydání</a:t>
            </a:r>
          </a:p>
          <a:p>
            <a:pPr lvl="1"/>
            <a:r>
              <a:rPr lang="cs-CZ" sz="2000" dirty="0" smtClean="0"/>
              <a:t>E-výpůjčka</a:t>
            </a:r>
          </a:p>
          <a:p>
            <a:pPr marL="457200" lvl="1" indent="0">
              <a:buNone/>
            </a:pP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6ACE7D-EB6A-49CE-B12C-8F09C5C7B17A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150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Nadpis 1"/>
          <p:cNvSpPr>
            <a:spLocks noGrp="1"/>
          </p:cNvSpPr>
          <p:nvPr>
            <p:ph type="title"/>
          </p:nvPr>
        </p:nvSpPr>
        <p:spPr>
          <a:xfrm>
            <a:off x="179512" y="188913"/>
            <a:ext cx="8823771" cy="863600"/>
          </a:xfrm>
        </p:spPr>
        <p:txBody>
          <a:bodyPr/>
          <a:lstStyle/>
          <a:p>
            <a:r>
              <a:rPr lang="cs-CZ" sz="3200" dirty="0" smtClean="0"/>
              <a:t>Jednotná digitální knihovna – poskytování služeb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169924"/>
              </p:ext>
            </p:extLst>
          </p:nvPr>
        </p:nvGraphicFramePr>
        <p:xfrm>
          <a:off x="3911578" y="3234357"/>
          <a:ext cx="5091705" cy="34871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0419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D647AA-0D48-4AE1-92E2-C6105E0304DE}" type="slidenum">
              <a:rPr lang="cs-CZ" smtClean="0"/>
              <a:pPr/>
              <a:t>21</a:t>
            </a:fld>
            <a:endParaRPr lang="cs-CZ" smtClean="0"/>
          </a:p>
        </p:txBody>
      </p:sp>
      <p:sp>
        <p:nvSpPr>
          <p:cNvPr id="11" name="Obousměrná vodorovná šipka 10"/>
          <p:cNvSpPr/>
          <p:nvPr/>
        </p:nvSpPr>
        <p:spPr>
          <a:xfrm rot="20604067">
            <a:off x="1713101" y="5613772"/>
            <a:ext cx="2670597" cy="238469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ousměrná vodorovná šipka 12"/>
          <p:cNvSpPr/>
          <p:nvPr/>
        </p:nvSpPr>
        <p:spPr>
          <a:xfrm rot="1020308">
            <a:off x="3016439" y="3716445"/>
            <a:ext cx="1546717" cy="215294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bousměrná vodorovná šipka 17"/>
          <p:cNvSpPr/>
          <p:nvPr/>
        </p:nvSpPr>
        <p:spPr>
          <a:xfrm rot="2463854">
            <a:off x="2829830" y="3000840"/>
            <a:ext cx="2207443" cy="233065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vál 16"/>
          <p:cNvSpPr/>
          <p:nvPr/>
        </p:nvSpPr>
        <p:spPr>
          <a:xfrm>
            <a:off x="1874731" y="2967838"/>
            <a:ext cx="1191607" cy="11267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000" b="1" dirty="0" smtClean="0">
                <a:solidFill>
                  <a:srgbClr val="000000"/>
                </a:solidFill>
              </a:rPr>
              <a:t>SK ČR</a:t>
            </a:r>
            <a:endParaRPr lang="cs-CZ" sz="2000" b="1" dirty="0">
              <a:solidFill>
                <a:srgbClr val="000000"/>
              </a:solidFill>
            </a:endParaRPr>
          </a:p>
        </p:txBody>
      </p:sp>
      <p:sp>
        <p:nvSpPr>
          <p:cNvPr id="19" name="Obousměrná vodorovná šipka 18"/>
          <p:cNvSpPr/>
          <p:nvPr/>
        </p:nvSpPr>
        <p:spPr>
          <a:xfrm rot="5400000">
            <a:off x="2228589" y="1602155"/>
            <a:ext cx="546165" cy="261569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Obdélník 1"/>
          <p:cNvSpPr/>
          <p:nvPr/>
        </p:nvSpPr>
        <p:spPr>
          <a:xfrm>
            <a:off x="1834386" y="1044678"/>
            <a:ext cx="1274440" cy="415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Uživatel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1864451" y="2014329"/>
            <a:ext cx="1274440" cy="41590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Knihovna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20" name="Obousměrná vodorovná šipka 19"/>
          <p:cNvSpPr/>
          <p:nvPr/>
        </p:nvSpPr>
        <p:spPr>
          <a:xfrm rot="5400000">
            <a:off x="2222061" y="2586641"/>
            <a:ext cx="546165" cy="248513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bousměrná vodorovná šipka 20"/>
          <p:cNvSpPr/>
          <p:nvPr/>
        </p:nvSpPr>
        <p:spPr>
          <a:xfrm rot="5400000">
            <a:off x="4039530" y="1601430"/>
            <a:ext cx="546165" cy="261569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bdélník 21"/>
          <p:cNvSpPr/>
          <p:nvPr/>
        </p:nvSpPr>
        <p:spPr>
          <a:xfrm>
            <a:off x="3645327" y="1043953"/>
            <a:ext cx="1274440" cy="415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Uživatel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23" name="Obdélník 22"/>
          <p:cNvSpPr/>
          <p:nvPr/>
        </p:nvSpPr>
        <p:spPr>
          <a:xfrm>
            <a:off x="3675392" y="2013604"/>
            <a:ext cx="1274440" cy="41590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Knihovna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24" name="Obousměrná vodorovná šipka 23"/>
          <p:cNvSpPr/>
          <p:nvPr/>
        </p:nvSpPr>
        <p:spPr>
          <a:xfrm rot="5400000">
            <a:off x="5749355" y="1609990"/>
            <a:ext cx="546165" cy="261569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bdélník 24"/>
          <p:cNvSpPr/>
          <p:nvPr/>
        </p:nvSpPr>
        <p:spPr>
          <a:xfrm>
            <a:off x="5355152" y="1052513"/>
            <a:ext cx="1274440" cy="415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Uživatel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26" name="Obdélník 25"/>
          <p:cNvSpPr/>
          <p:nvPr/>
        </p:nvSpPr>
        <p:spPr>
          <a:xfrm>
            <a:off x="5385217" y="2022164"/>
            <a:ext cx="1274440" cy="415904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Knihovna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27" name="Obdélník 26"/>
          <p:cNvSpPr/>
          <p:nvPr/>
        </p:nvSpPr>
        <p:spPr>
          <a:xfrm>
            <a:off x="435861" y="4437112"/>
            <a:ext cx="1274440" cy="415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Uživatel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28" name="Obdélník 27"/>
          <p:cNvSpPr/>
          <p:nvPr/>
        </p:nvSpPr>
        <p:spPr>
          <a:xfrm>
            <a:off x="435861" y="5074276"/>
            <a:ext cx="1274440" cy="4696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Uživatel</a:t>
            </a:r>
            <a:endParaRPr lang="cs-CZ" b="1" dirty="0">
              <a:solidFill>
                <a:schemeClr val="tx1"/>
              </a:solidFill>
            </a:endParaRPr>
          </a:p>
        </p:txBody>
      </p:sp>
      <p:sp>
        <p:nvSpPr>
          <p:cNvPr id="29" name="Obdélník 28"/>
          <p:cNvSpPr/>
          <p:nvPr/>
        </p:nvSpPr>
        <p:spPr>
          <a:xfrm>
            <a:off x="435861" y="5733006"/>
            <a:ext cx="1274440" cy="54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Uživatel</a:t>
            </a:r>
            <a:endParaRPr lang="cs-CZ" b="1" dirty="0">
              <a:solidFill>
                <a:schemeClr val="tx1"/>
              </a:solidFill>
            </a:endParaRP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4005" y="1117980"/>
            <a:ext cx="865887" cy="1174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2123728" y="4853016"/>
            <a:ext cx="1479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latin typeface="+mn-lt"/>
              </a:rPr>
              <a:t>Ostatní služby</a:t>
            </a:r>
            <a:endParaRPr lang="cs-CZ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4956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7" grpId="0" animBg="1"/>
      <p:bldP spid="28" grpId="0" animBg="1"/>
      <p:bldP spid="29" grpId="0" animBg="1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cs-CZ" dirty="0"/>
              <a:t>Kolik to bude stát, kdo to zaplatí?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600200"/>
            <a:ext cx="3886200" cy="4997151"/>
          </a:xfrm>
        </p:spPr>
        <p:txBody>
          <a:bodyPr>
            <a:normAutofit fontScale="77500" lnSpcReduction="20000"/>
          </a:bodyPr>
          <a:lstStyle/>
          <a:p>
            <a:r>
              <a:rPr lang="cs-CZ" sz="3200" dirty="0"/>
              <a:t>Kdy to bude?</a:t>
            </a:r>
          </a:p>
          <a:p>
            <a:pPr lvl="1"/>
            <a:r>
              <a:rPr lang="cs-CZ" sz="2800" dirty="0"/>
              <a:t>Novela autorského zákona</a:t>
            </a:r>
          </a:p>
          <a:p>
            <a:endParaRPr lang="cs-CZ" sz="3200" dirty="0"/>
          </a:p>
          <a:p>
            <a:r>
              <a:rPr lang="cs-CZ" sz="3200" dirty="0"/>
              <a:t>Kdo to udělá?</a:t>
            </a:r>
          </a:p>
          <a:p>
            <a:pPr marL="457200" lvl="1" indent="0">
              <a:buNone/>
            </a:pPr>
            <a:r>
              <a:rPr lang="cs-CZ" sz="2800" dirty="0" smtClean="0"/>
              <a:t>Vybudování: </a:t>
            </a:r>
          </a:p>
          <a:p>
            <a:pPr lvl="1"/>
            <a:r>
              <a:rPr lang="cs-CZ" sz="2800" dirty="0" smtClean="0"/>
              <a:t>Rejstříku děl nedostupných na trhu</a:t>
            </a:r>
          </a:p>
          <a:p>
            <a:pPr lvl="1"/>
            <a:r>
              <a:rPr lang="cs-CZ" sz="2800" dirty="0" smtClean="0"/>
              <a:t>Národní </a:t>
            </a:r>
            <a:r>
              <a:rPr lang="cs-CZ" sz="2800" dirty="0"/>
              <a:t>digitální </a:t>
            </a:r>
            <a:r>
              <a:rPr lang="cs-CZ" sz="2800" dirty="0" smtClean="0"/>
              <a:t>knihovny</a:t>
            </a:r>
          </a:p>
          <a:p>
            <a:pPr lvl="1"/>
            <a:endParaRPr lang="cs-CZ" sz="2800" dirty="0"/>
          </a:p>
          <a:p>
            <a:r>
              <a:rPr lang="cs-CZ" sz="3200" dirty="0" smtClean="0"/>
              <a:t>Kdo </a:t>
            </a:r>
            <a:r>
              <a:rPr lang="cs-CZ" sz="3200" dirty="0"/>
              <a:t>bude platit?</a:t>
            </a:r>
          </a:p>
          <a:p>
            <a:pPr lvl="1"/>
            <a:r>
              <a:rPr lang="cs-CZ" sz="2800" dirty="0"/>
              <a:t>Státní rozpočet</a:t>
            </a:r>
          </a:p>
          <a:p>
            <a:pPr lvl="1"/>
            <a:r>
              <a:rPr lang="cs-CZ" sz="2800" dirty="0"/>
              <a:t>Knihovna</a:t>
            </a:r>
          </a:p>
          <a:p>
            <a:pPr lvl="1"/>
            <a:r>
              <a:rPr lang="cs-CZ" sz="2800" dirty="0"/>
              <a:t>Uživatel</a:t>
            </a:r>
          </a:p>
          <a:p>
            <a:pPr lvl="1"/>
            <a:r>
              <a:rPr lang="cs-CZ" sz="2800" dirty="0"/>
              <a:t>Dotované ceny</a:t>
            </a:r>
          </a:p>
          <a:p>
            <a:endParaRPr lang="cs-CZ" sz="2400" dirty="0" smtClean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244280" cy="4997152"/>
          </a:xfr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Návrh 2 základní licence</a:t>
            </a:r>
          </a:p>
          <a:p>
            <a:pPr marL="457200" indent="-457200">
              <a:buFont typeface="+mj-lt"/>
              <a:buAutoNum type="arabicPeriod"/>
            </a:pPr>
            <a:endParaRPr lang="cs-CZ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cs-CZ" sz="2400" dirty="0" smtClean="0"/>
              <a:t>Bezplatný přístup prostřednictvím všech knihoven – na místě samém</a:t>
            </a:r>
          </a:p>
          <a:p>
            <a:pPr marL="0" indent="0">
              <a:buNone/>
            </a:pPr>
            <a:r>
              <a:rPr lang="cs-CZ" sz="2400" dirty="0" smtClean="0"/>
              <a:t>       </a:t>
            </a:r>
            <a:r>
              <a:rPr lang="cs-CZ" sz="2400" u="sng" dirty="0" smtClean="0"/>
              <a:t>Hrazeno ze státního rozpočtu</a:t>
            </a:r>
          </a:p>
          <a:p>
            <a:pPr marL="457200" indent="-457200">
              <a:buFont typeface="+mj-lt"/>
              <a:buAutoNum type="arabicPeriod"/>
            </a:pPr>
            <a:endParaRPr lang="cs-CZ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cs-CZ" sz="2400" dirty="0" smtClean="0"/>
              <a:t>Placené speciální služby</a:t>
            </a:r>
          </a:p>
          <a:p>
            <a:pPr lvl="1"/>
            <a:r>
              <a:rPr lang="cs-CZ" sz="2000" dirty="0" smtClean="0"/>
              <a:t>Vzdálený </a:t>
            </a:r>
            <a:r>
              <a:rPr lang="cs-CZ" sz="2000" dirty="0"/>
              <a:t>přístup z domova, ze zaměstnání</a:t>
            </a:r>
          </a:p>
          <a:p>
            <a:pPr lvl="1"/>
            <a:r>
              <a:rPr lang="cs-CZ" sz="2000" dirty="0"/>
              <a:t>Digitální kopie</a:t>
            </a:r>
          </a:p>
          <a:p>
            <a:pPr lvl="1"/>
            <a:r>
              <a:rPr lang="cs-CZ" sz="2000" dirty="0" smtClean="0"/>
              <a:t>Tisk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       </a:t>
            </a:r>
            <a:r>
              <a:rPr lang="cs-CZ" sz="2400" u="sng" dirty="0" smtClean="0"/>
              <a:t>Platí uživatel</a:t>
            </a:r>
          </a:p>
        </p:txBody>
      </p:sp>
    </p:spTree>
    <p:extLst>
      <p:ext uri="{BB962C8B-B14F-4D97-AF65-F5344CB8AC3E}">
        <p14:creationId xmlns:p14="http://schemas.microsoft.com/office/powerpoint/2010/main" val="338598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dirty="0" smtClean="0"/>
              <a:t>Slovenský 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52850"/>
            <a:ext cx="8229600" cy="4857403"/>
          </a:xfrm>
        </p:spPr>
        <p:txBody>
          <a:bodyPr/>
          <a:lstStyle/>
          <a:p>
            <a:r>
              <a:rPr lang="cs-CZ" sz="2400" dirty="0" smtClean="0"/>
              <a:t>Zpřístupnění prostřednictvím portálu </a:t>
            </a:r>
            <a:r>
              <a:rPr lang="cs-CZ" sz="2400" dirty="0" err="1" smtClean="0"/>
              <a:t>Slovakiana</a:t>
            </a:r>
            <a:endParaRPr lang="cs-CZ" sz="2400" dirty="0" smtClean="0"/>
          </a:p>
          <a:p>
            <a:r>
              <a:rPr lang="cs-CZ" sz="2400" dirty="0"/>
              <a:t>Registrovaný uživatel  </a:t>
            </a:r>
          </a:p>
          <a:p>
            <a:pPr lvl="1"/>
            <a:r>
              <a:rPr lang="cs-CZ" sz="2000" dirty="0"/>
              <a:t>Neomezený </a:t>
            </a:r>
            <a:r>
              <a:rPr lang="cs-CZ" sz="2000" dirty="0" err="1"/>
              <a:t>streaming</a:t>
            </a:r>
            <a:endParaRPr lang="cs-CZ" sz="2000" dirty="0"/>
          </a:p>
          <a:p>
            <a:pPr lvl="2"/>
            <a:r>
              <a:rPr lang="cs-CZ" sz="1800" dirty="0"/>
              <a:t>Žádné úpravy, nemožnost stáhnout a uložit</a:t>
            </a:r>
          </a:p>
          <a:p>
            <a:pPr lvl="2"/>
            <a:r>
              <a:rPr lang="cs-CZ" sz="1800" dirty="0"/>
              <a:t>Zabezpečení každé rozmnoženiny, vodoznak</a:t>
            </a:r>
          </a:p>
          <a:p>
            <a:pPr lvl="2"/>
            <a:r>
              <a:rPr lang="cs-CZ" sz="1800" dirty="0"/>
              <a:t>Cena 3,50 EUR měsíčně</a:t>
            </a:r>
          </a:p>
          <a:p>
            <a:pPr lvl="1"/>
            <a:r>
              <a:rPr lang="cs-CZ" sz="2000" dirty="0"/>
              <a:t>Prodej digitálních rozmnoženin</a:t>
            </a:r>
          </a:p>
          <a:p>
            <a:pPr lvl="2"/>
            <a:r>
              <a:rPr lang="cs-CZ" sz="1800" dirty="0"/>
              <a:t>Možnost volby formátu</a:t>
            </a:r>
          </a:p>
          <a:p>
            <a:pPr lvl="2"/>
            <a:r>
              <a:rPr lang="cs-CZ" sz="1800" dirty="0"/>
              <a:t>Zabezpečení – stáhnutí, omezení rozsahu použití – např. maximálně ze 4 zařízení (počítač, tablet, </a:t>
            </a:r>
            <a:r>
              <a:rPr lang="cs-CZ" sz="1800" dirty="0" err="1"/>
              <a:t>smartfon</a:t>
            </a:r>
            <a:r>
              <a:rPr lang="cs-CZ" sz="1800" dirty="0"/>
              <a:t> + 1 další)</a:t>
            </a:r>
          </a:p>
          <a:p>
            <a:pPr lvl="2"/>
            <a:r>
              <a:rPr lang="cs-CZ" sz="1800" dirty="0"/>
              <a:t>Cena – kategorizace podle typu literatury odborná 5 EUR, ostatní 4 EUR za stáhnutí monografie</a:t>
            </a:r>
            <a:endParaRPr lang="cs-CZ" sz="2000" dirty="0"/>
          </a:p>
          <a:p>
            <a:pPr lvl="1"/>
            <a:r>
              <a:rPr lang="cs-CZ" sz="2000" dirty="0"/>
              <a:t>Přístup nebude teritoriálně blokovaný</a:t>
            </a:r>
          </a:p>
          <a:p>
            <a:r>
              <a:rPr lang="cs-CZ" sz="2400" dirty="0" smtClean="0"/>
              <a:t>Knihovny na tomto modelu neparticipují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6ACE7D-EB6A-49CE-B12C-8F09C5C7B17A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583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400" dirty="0" smtClean="0"/>
              <a:t>Děkuji za pozornost</a:t>
            </a:r>
            <a:endParaRPr lang="cs-CZ" sz="4400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455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Příprava Koncepce </a:t>
            </a:r>
            <a:r>
              <a:rPr lang="cs-CZ" sz="4000" dirty="0"/>
              <a:t>rozvoje knihoven na léta 2016 - </a:t>
            </a:r>
            <a:r>
              <a:rPr lang="cs-CZ" sz="4000" dirty="0" smtClean="0"/>
              <a:t>2020</a:t>
            </a:r>
            <a:endParaRPr lang="cs-CZ" sz="4000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1143000" y="4580832"/>
            <a:ext cx="6858000" cy="202602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cs-CZ" sz="2000" dirty="0" smtClean="0"/>
          </a:p>
          <a:p>
            <a:r>
              <a:rPr lang="cs-CZ" sz="2000" dirty="0"/>
              <a:t>Seminář účastníků SK ČR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/>
              <a:t>7.3.2016</a:t>
            </a:r>
            <a:endParaRPr lang="cs-CZ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/>
              <a:t>Vít Richter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/>
              <a:t>Národní knihovna ČR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771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244699"/>
            <a:ext cx="7886700" cy="734096"/>
          </a:xfrm>
        </p:spPr>
        <p:txBody>
          <a:bodyPr>
            <a:normAutofit/>
          </a:bodyPr>
          <a:lstStyle/>
          <a:p>
            <a:r>
              <a:rPr lang="cs-CZ" dirty="0" smtClean="0"/>
              <a:t>Obsah Koncepce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236372"/>
            <a:ext cx="7886700" cy="5331853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cs-CZ" dirty="0"/>
              <a:t>Stručné hodnocení současného stavu a Koncepce rozvoje knihoven ČR na léta 2011 až 2015, odkaz na přílohu z podrobným hodnocením priorit</a:t>
            </a:r>
            <a:endParaRPr lang="cs-CZ" sz="2400" dirty="0"/>
          </a:p>
          <a:p>
            <a:pPr lvl="0"/>
            <a:r>
              <a:rPr lang="cs-CZ" dirty="0"/>
              <a:t>SWOT analýza</a:t>
            </a:r>
            <a:endParaRPr lang="cs-CZ" sz="2400" dirty="0"/>
          </a:p>
          <a:p>
            <a:pPr lvl="0"/>
            <a:r>
              <a:rPr lang="cs-CZ" dirty="0"/>
              <a:t>Vize + komentář k hlavním směrům a prioritám</a:t>
            </a:r>
            <a:endParaRPr lang="cs-CZ" sz="2400" dirty="0"/>
          </a:p>
          <a:p>
            <a:pPr lvl="0"/>
            <a:r>
              <a:rPr lang="cs-CZ" dirty="0" smtClean="0"/>
              <a:t>Hlavní oblasti rozvoje</a:t>
            </a:r>
            <a:endParaRPr lang="cs-CZ" sz="2400" dirty="0"/>
          </a:p>
          <a:p>
            <a:pPr marL="914400" lvl="1" indent="-457200">
              <a:buFont typeface="+mj-lt"/>
              <a:buAutoNum type="arabicPeriod"/>
            </a:pPr>
            <a:r>
              <a:rPr lang="cs-CZ" dirty="0"/>
              <a:t>Knihovny ve virtuálním prostředí </a:t>
            </a:r>
            <a:endParaRPr lang="cs-CZ" sz="2000" dirty="0"/>
          </a:p>
          <a:p>
            <a:pPr marL="914400" lvl="1" indent="-457200">
              <a:buFont typeface="+mj-lt"/>
              <a:buAutoNum type="arabicPeriod"/>
            </a:pPr>
            <a:r>
              <a:rPr lang="cs-CZ" dirty="0"/>
              <a:t>Knihovny jako otevřená vzdělávací, kulturní, komunitní a kreativní centra </a:t>
            </a:r>
            <a:endParaRPr lang="cs-CZ" sz="2000" dirty="0"/>
          </a:p>
          <a:p>
            <a:pPr marL="914400" lvl="1" indent="-457200">
              <a:buFont typeface="+mj-lt"/>
              <a:buAutoNum type="arabicPeriod"/>
            </a:pPr>
            <a:r>
              <a:rPr lang="cs-CZ" dirty="0"/>
              <a:t>Doplňování knihovních fondů a informačních zdrojů</a:t>
            </a:r>
            <a:endParaRPr lang="cs-CZ" sz="2000" dirty="0"/>
          </a:p>
          <a:p>
            <a:pPr marL="914400" lvl="1" indent="-457200">
              <a:buFont typeface="+mj-lt"/>
              <a:buAutoNum type="arabicPeriod"/>
            </a:pPr>
            <a:r>
              <a:rPr lang="cs-CZ" dirty="0"/>
              <a:t>Efektivní metody trvalého uchování tradičních knihovních dokumentů </a:t>
            </a:r>
            <a:endParaRPr lang="cs-CZ" sz="2000" i="1" dirty="0"/>
          </a:p>
          <a:p>
            <a:pPr marL="914400" lvl="1" indent="-457200">
              <a:buFont typeface="+mj-lt"/>
              <a:buAutoNum type="arabicPeriod"/>
            </a:pPr>
            <a:r>
              <a:rPr lang="cs-CZ" dirty="0"/>
              <a:t>Výstavba knihoven, podpora infrastruktury ICT v knihovnách</a:t>
            </a:r>
            <a:endParaRPr lang="cs-CZ" sz="2000" dirty="0"/>
          </a:p>
          <a:p>
            <a:pPr marL="914400" lvl="1" indent="-457200">
              <a:buFont typeface="+mj-lt"/>
              <a:buAutoNum type="arabicPeriod"/>
            </a:pPr>
            <a:r>
              <a:rPr lang="cs-CZ" dirty="0"/>
              <a:t>Systém hodnocení a marketing veřejných knihovnických a informačních služeb </a:t>
            </a:r>
            <a:endParaRPr lang="cs-CZ" sz="2000" i="1" dirty="0"/>
          </a:p>
          <a:p>
            <a:pPr marL="914400" lvl="1" indent="-457200">
              <a:buFont typeface="+mj-lt"/>
              <a:buAutoNum type="arabicPeriod"/>
            </a:pPr>
            <a:r>
              <a:rPr lang="cs-CZ" dirty="0"/>
              <a:t>Vzdělávání pracovníků knihoven</a:t>
            </a:r>
            <a:endParaRPr lang="cs-CZ" sz="2000" dirty="0"/>
          </a:p>
          <a:p>
            <a:pPr lvl="0"/>
            <a:r>
              <a:rPr lang="cs-CZ" dirty="0" smtClean="0"/>
              <a:t>Použité </a:t>
            </a:r>
            <a:r>
              <a:rPr lang="cs-CZ" dirty="0"/>
              <a:t>zkratky</a:t>
            </a:r>
            <a:endParaRPr lang="cs-CZ" sz="2400" dirty="0"/>
          </a:p>
          <a:p>
            <a:pPr lvl="0"/>
            <a:r>
              <a:rPr lang="cs-CZ" dirty="0"/>
              <a:t>Nároky na státní rozpočet</a:t>
            </a:r>
            <a:endParaRPr lang="cs-CZ" sz="2400" dirty="0"/>
          </a:p>
          <a:p>
            <a:pPr lvl="0"/>
            <a:r>
              <a:rPr lang="cs-CZ" dirty="0"/>
              <a:t>Příloha</a:t>
            </a:r>
            <a:endParaRPr lang="cs-CZ" sz="2400" dirty="0"/>
          </a:p>
          <a:p>
            <a:pPr lvl="1"/>
            <a:r>
              <a:rPr lang="cs-CZ" dirty="0"/>
              <a:t>Vyhodnocení Koncepce rozvoje knihoven ČR na léta 2011 – 2015 včetně </a:t>
            </a:r>
            <a:r>
              <a:rPr lang="cs-CZ" dirty="0" err="1"/>
              <a:t>internetizace</a:t>
            </a:r>
            <a:r>
              <a:rPr lang="cs-CZ" dirty="0"/>
              <a:t> knihoven</a:t>
            </a:r>
            <a:endParaRPr lang="cs-CZ" sz="2000" dirty="0"/>
          </a:p>
          <a:p>
            <a:pPr lvl="1"/>
            <a:r>
              <a:rPr lang="cs-CZ" dirty="0"/>
              <a:t>Implementace Koncepce rozvoje knihoven na léta 2016 - 2020 s výhledem do roku </a:t>
            </a:r>
            <a:r>
              <a:rPr lang="cs-CZ" dirty="0" smtClean="0"/>
              <a:t>2025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031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Harmonogram přípravy Koncepce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Konec března 2016 – návrh Koncepce</a:t>
            </a:r>
          </a:p>
          <a:p>
            <a:endParaRPr lang="cs-CZ" dirty="0" smtClean="0"/>
          </a:p>
          <a:p>
            <a:r>
              <a:rPr lang="cs-CZ" dirty="0" smtClean="0"/>
              <a:t>Březen 2016 – diskuze v rámci knihovnické komunity</a:t>
            </a:r>
          </a:p>
          <a:p>
            <a:endParaRPr lang="cs-CZ" dirty="0"/>
          </a:p>
          <a:p>
            <a:r>
              <a:rPr lang="cs-CZ" dirty="0" smtClean="0"/>
              <a:t>Duben 2016 – zpracování definitivního text</a:t>
            </a:r>
          </a:p>
          <a:p>
            <a:endParaRPr lang="cs-CZ" dirty="0"/>
          </a:p>
          <a:p>
            <a:r>
              <a:rPr lang="cs-CZ" dirty="0" smtClean="0"/>
              <a:t>Květen 2016 – mezirezortní připomínkové řízení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603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400" dirty="0" smtClean="0"/>
              <a:t>Zpřístupnění výsledků digitalizace </a:t>
            </a:r>
            <a:br>
              <a:rPr lang="cs-CZ" sz="4400" dirty="0" smtClean="0"/>
            </a:br>
            <a:r>
              <a:rPr lang="cs-CZ" sz="4400" dirty="0" smtClean="0"/>
              <a:t>(díla na trhu nedostupná)</a:t>
            </a:r>
            <a:endParaRPr lang="cs-CZ" sz="4400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535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Digitalizační projekty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Národní digitální knihovna (IOP)</a:t>
            </a:r>
          </a:p>
          <a:p>
            <a:pPr lvl="1"/>
            <a:r>
              <a:rPr lang="cs-CZ" sz="1800" dirty="0" smtClean="0"/>
              <a:t>115 </a:t>
            </a:r>
            <a:r>
              <a:rPr lang="cs-CZ" sz="1800" dirty="0"/>
              <a:t>000 </a:t>
            </a:r>
            <a:r>
              <a:rPr lang="cs-CZ" sz="1800" dirty="0" smtClean="0"/>
              <a:t>monografií, 1400 periodik / 40 </a:t>
            </a:r>
            <a:r>
              <a:rPr lang="cs-CZ" sz="1800" dirty="0"/>
              <a:t>000 000 </a:t>
            </a:r>
            <a:r>
              <a:rPr lang="cs-CZ" sz="1800" dirty="0" smtClean="0"/>
              <a:t>stran</a:t>
            </a:r>
          </a:p>
          <a:p>
            <a:r>
              <a:rPr lang="cs-CZ" sz="2000" dirty="0" smtClean="0"/>
              <a:t>Krajská </a:t>
            </a:r>
            <a:r>
              <a:rPr lang="cs-CZ" sz="2000" dirty="0"/>
              <a:t>digitalizace (IOP)</a:t>
            </a:r>
          </a:p>
          <a:p>
            <a:pPr lvl="1"/>
            <a:r>
              <a:rPr lang="cs-CZ" sz="1800" dirty="0"/>
              <a:t>60 000 svazků / 11 000 000 stran</a:t>
            </a:r>
          </a:p>
          <a:p>
            <a:r>
              <a:rPr lang="cs-CZ" sz="2000" dirty="0"/>
              <a:t>VISK 7 – novodobé dokumenty</a:t>
            </a:r>
          </a:p>
          <a:p>
            <a:pPr lvl="1"/>
            <a:r>
              <a:rPr lang="cs-CZ" sz="1800" dirty="0" smtClean="0"/>
              <a:t>Ročně přibývá: 1 </a:t>
            </a:r>
            <a:r>
              <a:rPr lang="cs-CZ" sz="1800" dirty="0"/>
              <a:t>500 svazků / 450 000 stran </a:t>
            </a:r>
            <a:r>
              <a:rPr lang="cs-CZ" sz="1800" dirty="0" smtClean="0"/>
              <a:t>ročně</a:t>
            </a:r>
            <a:endParaRPr lang="cs-CZ" sz="1800" dirty="0"/>
          </a:p>
          <a:p>
            <a:r>
              <a:rPr lang="cs-CZ" sz="2000" dirty="0"/>
              <a:t>VISK 6 </a:t>
            </a:r>
            <a:r>
              <a:rPr lang="cs-CZ" sz="2000" dirty="0" err="1"/>
              <a:t>Manuscriptorium</a:t>
            </a:r>
            <a:r>
              <a:rPr lang="cs-CZ" sz="2000" dirty="0"/>
              <a:t> – rukopisy a staré tisky</a:t>
            </a:r>
          </a:p>
          <a:p>
            <a:pPr lvl="1"/>
            <a:r>
              <a:rPr lang="cs-CZ" sz="1800" dirty="0"/>
              <a:t>13 750 000 stran</a:t>
            </a:r>
          </a:p>
          <a:p>
            <a:r>
              <a:rPr lang="cs-CZ" sz="2000" dirty="0"/>
              <a:t>Google </a:t>
            </a:r>
            <a:r>
              <a:rPr lang="cs-CZ" sz="2000" dirty="0" err="1"/>
              <a:t>books</a:t>
            </a:r>
            <a:r>
              <a:rPr lang="cs-CZ" sz="2000" dirty="0"/>
              <a:t> v NK ČR</a:t>
            </a:r>
          </a:p>
          <a:p>
            <a:pPr lvl="1"/>
            <a:r>
              <a:rPr lang="cs-CZ" sz="1800" dirty="0" smtClean="0"/>
              <a:t>100 </a:t>
            </a:r>
            <a:r>
              <a:rPr lang="cs-CZ" sz="1800" dirty="0"/>
              <a:t>000 svazků / 11 000 000 </a:t>
            </a:r>
            <a:r>
              <a:rPr lang="cs-CZ" sz="1800" dirty="0" smtClean="0"/>
              <a:t>stran, plán 200 000 svazků</a:t>
            </a:r>
            <a:endParaRPr lang="cs-CZ" sz="1800" dirty="0"/>
          </a:p>
          <a:p>
            <a:r>
              <a:rPr lang="cs-CZ" sz="2000" dirty="0"/>
              <a:t>+ další individuální projekty knihoven např. KNAV, MKP, NLK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728640" y="6308725"/>
            <a:ext cx="7686720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latin typeface="Arial Narrow" panose="020B0606020202030204" pitchFamily="34" charset="0"/>
              </a:rPr>
              <a:t>Dlouhodobý cíl: digitalizovat vše, co bylo vydáno na území ČR</a:t>
            </a:r>
            <a:endParaRPr lang="cs-CZ" sz="24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10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850106"/>
          </a:xfrm>
        </p:spPr>
        <p:txBody>
          <a:bodyPr/>
          <a:lstStyle/>
          <a:p>
            <a:r>
              <a:rPr lang="cs-CZ" dirty="0"/>
              <a:t>Celkem digitalizováno 100,3 mil. stran</a:t>
            </a:r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179512" y="1412776"/>
          <a:ext cx="431628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Zástupný symbol pro obsah 7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4648200" y="1124744"/>
          <a:ext cx="4316288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Obdélník 8"/>
          <p:cNvSpPr/>
          <p:nvPr/>
        </p:nvSpPr>
        <p:spPr>
          <a:xfrm>
            <a:off x="4572001" y="6186790"/>
            <a:ext cx="439248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6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cs-CZ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Arial Narrow" panose="020B0606020202030204" pitchFamily="34" charset="0"/>
              </a:rPr>
              <a:t> </a:t>
            </a:r>
            <a:r>
              <a:rPr lang="cs-CZ" sz="20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Arial Narrow" panose="020B0606020202030204" pitchFamily="34" charset="0"/>
              </a:rPr>
              <a:t>Výdaje na digitalizaci cca 753 mil. Kč</a:t>
            </a:r>
            <a:endParaRPr lang="cs-CZ" b="1" dirty="0">
              <a:solidFill>
                <a:prstClr val="black">
                  <a:lumMod val="65000"/>
                  <a:lumOff val="35000"/>
                </a:prst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712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Zpřístupnění výsledků digitalizace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2400" dirty="0" smtClean="0"/>
          </a:p>
          <a:p>
            <a:r>
              <a:rPr lang="cs-CZ" sz="2400" dirty="0" smtClean="0"/>
              <a:t>Novela autorského zákona</a:t>
            </a:r>
          </a:p>
          <a:p>
            <a:endParaRPr lang="cs-CZ" sz="2400" dirty="0" smtClean="0"/>
          </a:p>
          <a:p>
            <a:r>
              <a:rPr lang="cs-CZ" sz="2400" dirty="0" smtClean="0"/>
              <a:t>Princip rozšířené kolektivní správy</a:t>
            </a:r>
          </a:p>
          <a:p>
            <a:endParaRPr lang="cs-CZ" sz="2400" smtClean="0"/>
          </a:p>
          <a:p>
            <a:r>
              <a:rPr lang="cs-CZ" sz="2400" smtClean="0"/>
              <a:t>Zpřístupnění </a:t>
            </a:r>
            <a:r>
              <a:rPr lang="cs-CZ" sz="2400" dirty="0" smtClean="0"/>
              <a:t>knih a časopisů nedostupných na trhu </a:t>
            </a:r>
          </a:p>
          <a:p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123562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Nadpis 1"/>
          <p:cNvSpPr>
            <a:spLocks noGrp="1"/>
          </p:cNvSpPr>
          <p:nvPr>
            <p:ph type="title"/>
          </p:nvPr>
        </p:nvSpPr>
        <p:spPr>
          <a:xfrm>
            <a:off x="179388" y="764704"/>
            <a:ext cx="8713787" cy="864096"/>
          </a:xfrm>
        </p:spPr>
        <p:txBody>
          <a:bodyPr>
            <a:normAutofit fontScale="90000"/>
          </a:bodyPr>
          <a:lstStyle/>
          <a:p>
            <a:r>
              <a:rPr lang="cs-CZ" sz="4000" dirty="0" smtClean="0"/>
              <a:t>Rozšířená kolektivní správa</a:t>
            </a:r>
            <a:r>
              <a:rPr lang="cs-CZ" sz="4000" dirty="0"/>
              <a:t/>
            </a:r>
            <a:br>
              <a:rPr lang="cs-CZ" sz="4000" dirty="0"/>
            </a:br>
            <a:endParaRPr lang="cs-CZ" sz="4000" u="sng" dirty="0" smtClean="0"/>
          </a:p>
        </p:txBody>
      </p:sp>
      <p:sp>
        <p:nvSpPr>
          <p:cNvPr id="48130" name="Zástupný symbol pro obsah 2"/>
          <p:cNvSpPr>
            <a:spLocks noGrp="1"/>
          </p:cNvSpPr>
          <p:nvPr>
            <p:ph idx="1"/>
          </p:nvPr>
        </p:nvSpPr>
        <p:spPr>
          <a:xfrm>
            <a:off x="251520" y="1412875"/>
            <a:ext cx="8435280" cy="5040313"/>
          </a:xfrm>
        </p:spPr>
        <p:txBody>
          <a:bodyPr/>
          <a:lstStyle/>
          <a:p>
            <a:endParaRPr lang="cs-CZ" sz="2400" dirty="0" smtClean="0"/>
          </a:p>
          <a:p>
            <a:r>
              <a:rPr lang="cs-CZ" sz="2400" dirty="0" smtClean="0"/>
              <a:t>Možnost </a:t>
            </a:r>
            <a:r>
              <a:rPr lang="cs-CZ" sz="2400" dirty="0"/>
              <a:t>uzavírání hromadných licenčních smluv pro knihovny</a:t>
            </a:r>
          </a:p>
          <a:p>
            <a:pPr lvl="1"/>
            <a:r>
              <a:rPr lang="cs-CZ" sz="2000" dirty="0"/>
              <a:t>Půjčování zvukových dok., veřejné čtení, EDD</a:t>
            </a:r>
          </a:p>
          <a:p>
            <a:pPr lvl="1"/>
            <a:r>
              <a:rPr lang="cs-CZ" sz="2000" dirty="0" smtClean="0"/>
              <a:t>Slovesná díla + ilustrace</a:t>
            </a:r>
            <a:endParaRPr lang="cs-CZ" sz="2000" dirty="0"/>
          </a:p>
          <a:p>
            <a:r>
              <a:rPr lang="cs-CZ" sz="2400" dirty="0"/>
              <a:t>Hlavní partneři: Národní knihovna, </a:t>
            </a:r>
            <a:r>
              <a:rPr lang="cs-CZ" sz="2400" dirty="0" err="1"/>
              <a:t>Dilia</a:t>
            </a:r>
            <a:r>
              <a:rPr lang="cs-CZ" sz="2400" dirty="0"/>
              <a:t>, OOA-S</a:t>
            </a:r>
          </a:p>
          <a:p>
            <a:r>
              <a:rPr lang="cs-CZ" sz="2400" dirty="0"/>
              <a:t>Smlouvy </a:t>
            </a:r>
            <a:r>
              <a:rPr lang="cs-CZ" sz="2400" dirty="0" smtClean="0"/>
              <a:t>budou platit </a:t>
            </a:r>
            <a:r>
              <a:rPr lang="cs-CZ" sz="2400" dirty="0"/>
              <a:t>pouze pro knihovny dle zákona 257/2001 Sb.</a:t>
            </a:r>
          </a:p>
          <a:p>
            <a:r>
              <a:rPr lang="cs-CZ" sz="2400" dirty="0"/>
              <a:t>Smlouvy se vztahují na všechny autory </a:t>
            </a:r>
          </a:p>
          <a:p>
            <a:pPr lvl="1"/>
            <a:r>
              <a:rPr lang="cs-CZ" sz="2000" dirty="0"/>
              <a:t>včetně těch, které DILIA nezastupuje</a:t>
            </a:r>
          </a:p>
          <a:p>
            <a:r>
              <a:rPr lang="cs-CZ" sz="2400" dirty="0"/>
              <a:t>Každý autor má právo od smlouvy odstoupit</a:t>
            </a:r>
          </a:p>
          <a:p>
            <a:r>
              <a:rPr lang="cs-CZ" sz="2400" dirty="0"/>
              <a:t>Úhrada za užití autorských děl</a:t>
            </a:r>
          </a:p>
          <a:p>
            <a:r>
              <a:rPr lang="cs-CZ" sz="2400" dirty="0"/>
              <a:t>Vznik registru děl nedostupných a trhu a jednotné digitální knihovny</a:t>
            </a:r>
            <a:endParaRPr lang="cs-CZ" dirty="0"/>
          </a:p>
          <a:p>
            <a:endParaRPr lang="cs-CZ" sz="2400" dirty="0" smtClean="0"/>
          </a:p>
        </p:txBody>
      </p:sp>
      <p:sp>
        <p:nvSpPr>
          <p:cNvPr id="48131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D0B8B9-7C7A-4967-8C44-D3FA95BA1968}" type="slidenum">
              <a:rPr lang="cs-CZ" smtClean="0"/>
              <a:pPr/>
              <a:t>9</a:t>
            </a:fld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48281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3092</TotalTime>
  <Words>1053</Words>
  <Application>Microsoft Office PowerPoint</Application>
  <PresentationFormat>Předvádění na obrazovce (4:3)</PresentationFormat>
  <Paragraphs>260</Paragraphs>
  <Slides>25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29" baseType="lpstr">
      <vt:lpstr>Arial</vt:lpstr>
      <vt:lpstr>Arial Narrow</vt:lpstr>
      <vt:lpstr>Calibri</vt:lpstr>
      <vt:lpstr>Motiv Office</vt:lpstr>
      <vt:lpstr>Příprava Koncepce rozvoje knihoven na léta 2016 - 2020</vt:lpstr>
      <vt:lpstr>Obsah</vt:lpstr>
      <vt:lpstr>Obsah Koncepce</vt:lpstr>
      <vt:lpstr>Harmonogram přípravy Koncepce</vt:lpstr>
      <vt:lpstr>Zpřístupnění výsledků digitalizace  (díla na trhu nedostupná)</vt:lpstr>
      <vt:lpstr>Digitalizační projekty</vt:lpstr>
      <vt:lpstr>Celkem digitalizováno 100,3 mil. stran</vt:lpstr>
      <vt:lpstr>Zpřístupnění výsledků digitalizace</vt:lpstr>
      <vt:lpstr>Rozšířená kolektivní správa </vt:lpstr>
      <vt:lpstr>Rozdělení vydavatelská produkce pro účely AZ</vt:lpstr>
      <vt:lpstr>Rozdělení vydavatelské produkce pro účely AZ</vt:lpstr>
      <vt:lpstr>Co je to dílo nedostupné na trhu?</vt:lpstr>
      <vt:lpstr>Rejstřík děl na trhu nedostupných(RDNT)</vt:lpstr>
      <vt:lpstr>Rejstřík děl na trhu nedostupných</vt:lpstr>
      <vt:lpstr>K čemu je Rejstřík užitečný?</vt:lpstr>
      <vt:lpstr>Národní digitální knihovna (koncept)</vt:lpstr>
      <vt:lpstr>Rejstřík a Národní digitální knihovna</vt:lpstr>
      <vt:lpstr>Dva hlavní cíle služeb</vt:lpstr>
      <vt:lpstr>Druhy knihovních služeb v digitálním prostředí</vt:lpstr>
      <vt:lpstr>Možné statusy díla</vt:lpstr>
      <vt:lpstr>Jednotná digitální knihovna – poskytování služeb</vt:lpstr>
      <vt:lpstr>Kolik to bude stát, kdo to zaplatí?</vt:lpstr>
      <vt:lpstr>Slovenský model</vt:lpstr>
      <vt:lpstr>Děkuji za pozornost</vt:lpstr>
      <vt:lpstr>Příprava Koncepce rozvoje knihoven na léta 2016 - 2020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Vytvoření Centrálního adresáře knihoven</dc:title>
  <dc:creator>Richter Vít</dc:creator>
  <cp:lastModifiedBy>RIS katalog</cp:lastModifiedBy>
  <cp:revision>137</cp:revision>
  <dcterms:created xsi:type="dcterms:W3CDTF">2014-12-07T13:14:13Z</dcterms:created>
  <dcterms:modified xsi:type="dcterms:W3CDTF">2016-03-07T11:53:09Z</dcterms:modified>
</cp:coreProperties>
</file>