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4561" r:id="rId2"/>
    <p:sldMasterId id="2147483692" r:id="rId3"/>
  </p:sldMasterIdLst>
  <p:notesMasterIdLst>
    <p:notesMasterId r:id="rId27"/>
  </p:notesMasterIdLst>
  <p:handoutMasterIdLst>
    <p:handoutMasterId r:id="rId28"/>
  </p:handoutMasterIdLst>
  <p:sldIdLst>
    <p:sldId id="655" r:id="rId4"/>
    <p:sldId id="736" r:id="rId5"/>
    <p:sldId id="737" r:id="rId6"/>
    <p:sldId id="699" r:id="rId7"/>
    <p:sldId id="706" r:id="rId8"/>
    <p:sldId id="702" r:id="rId9"/>
    <p:sldId id="703" r:id="rId10"/>
    <p:sldId id="704" r:id="rId11"/>
    <p:sldId id="705" r:id="rId12"/>
    <p:sldId id="707" r:id="rId13"/>
    <p:sldId id="733" r:id="rId14"/>
    <p:sldId id="734" r:id="rId15"/>
    <p:sldId id="708" r:id="rId16"/>
    <p:sldId id="709" r:id="rId17"/>
    <p:sldId id="710" r:id="rId18"/>
    <p:sldId id="711" r:id="rId19"/>
    <p:sldId id="721" r:id="rId20"/>
    <p:sldId id="722" r:id="rId21"/>
    <p:sldId id="723" r:id="rId22"/>
    <p:sldId id="725" r:id="rId23"/>
    <p:sldId id="728" r:id="rId24"/>
    <p:sldId id="735" r:id="rId25"/>
    <p:sldId id="700" r:id="rId26"/>
  </p:sldIdLst>
  <p:sldSz cx="9144000" cy="6858000" type="screen4x3"/>
  <p:notesSz cx="6794500" cy="9921875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5">
          <p15:clr>
            <a:srgbClr val="A4A3A4"/>
          </p15:clr>
        </p15:guide>
        <p15:guide id="2" pos="214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824" autoAdjust="0"/>
    <p:restoredTop sz="94660" autoAdjust="0"/>
  </p:normalViewPr>
  <p:slideViewPr>
    <p:cSldViewPr>
      <p:cViewPr varScale="1">
        <p:scale>
          <a:sx n="74" d="100"/>
          <a:sy n="74" d="100"/>
        </p:scale>
        <p:origin x="125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2" d="100"/>
          <a:sy n="52" d="100"/>
        </p:scale>
        <p:origin x="-2970" y="-108"/>
      </p:cViewPr>
      <p:guideLst>
        <p:guide orient="horz" pos="3125"/>
        <p:guide pos="214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789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>
              <a:defRPr sz="1200"/>
            </a:lvl1pPr>
          </a:lstStyle>
          <a:p>
            <a:pPr>
              <a:defRPr/>
            </a:pPr>
            <a:fld id="{B5BAA5AD-2530-457C-93C6-C5D406C926AD}" type="datetimeFigureOut">
              <a:rPr lang="cs-CZ"/>
              <a:pPr>
                <a:defRPr/>
              </a:pPr>
              <a:t>28.11.2016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789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>
              <a:defRPr sz="1200"/>
            </a:lvl1pPr>
          </a:lstStyle>
          <a:p>
            <a:pPr>
              <a:defRPr/>
            </a:pPr>
            <a:fld id="{BFB99860-121A-4D9C-B35E-CA3AA5C3B9D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84471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7890" y="0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183FC80-F79B-405D-9A25-442623E234EF}" type="datetimeFigureOut">
              <a:rPr lang="cs-CZ"/>
              <a:pPr>
                <a:defRPr/>
              </a:pPr>
              <a:t>28.11.2016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59350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85" tIns="45693" rIns="91385" bIns="45693" rtlCol="0" anchor="ctr"/>
          <a:lstStyle/>
          <a:p>
            <a:pPr lvl="0"/>
            <a:endParaRPr lang="cs-CZ" noProof="0" smtClean="0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133" y="4713447"/>
            <a:ext cx="5436235" cy="4464368"/>
          </a:xfrm>
          <a:prstGeom prst="rect">
            <a:avLst/>
          </a:prstGeom>
        </p:spPr>
        <p:txBody>
          <a:bodyPr vert="horz" lIns="91385" tIns="45693" rIns="91385" bIns="45693" rtlCol="0">
            <a:normAutofit/>
          </a:bodyPr>
          <a:lstStyle/>
          <a:p>
            <a:pPr lvl="0"/>
            <a:r>
              <a:rPr lang="cs-CZ" noProof="0" smtClean="0"/>
              <a:t>Klepnutím lze upravit styly předlohy textu.</a:t>
            </a:r>
          </a:p>
          <a:p>
            <a:pPr lvl="1"/>
            <a:r>
              <a:rPr lang="cs-CZ" noProof="0" smtClean="0"/>
              <a:t>Druhá úroveň</a:t>
            </a:r>
          </a:p>
          <a:p>
            <a:pPr lvl="2"/>
            <a:r>
              <a:rPr lang="cs-CZ" noProof="0" smtClean="0"/>
              <a:t>Třetí úroveň</a:t>
            </a:r>
          </a:p>
          <a:p>
            <a:pPr lvl="3"/>
            <a:r>
              <a:rPr lang="cs-CZ" noProof="0" smtClean="0"/>
              <a:t>Čtvrtá úroveň</a:t>
            </a:r>
          </a:p>
          <a:p>
            <a:pPr lvl="4"/>
            <a:r>
              <a:rPr lang="cs-CZ" noProof="0" smtClean="0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7890" y="9423719"/>
            <a:ext cx="2945024" cy="496570"/>
          </a:xfrm>
          <a:prstGeom prst="rect">
            <a:avLst/>
          </a:prstGeom>
        </p:spPr>
        <p:txBody>
          <a:bodyPr vert="horz" lIns="91385" tIns="45693" rIns="91385" bIns="45693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443ACFC-02A4-4A3E-8F21-08F1E6C76F1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8720380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A1B418-0C24-4167-8C68-096A6F340D5E}" type="slidenum">
              <a:rPr lang="cs-CZ" smtClean="0"/>
              <a:pPr>
                <a:defRPr/>
              </a:pPr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4535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Zástupný symbol pro obrázek snímku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5539" name="Zástupný symbol pro poznámky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cs-CZ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5A1B418-0C24-4167-8C68-096A6F340D5E}" type="slidenum">
              <a:rPr lang="cs-CZ" smtClean="0"/>
              <a:pPr>
                <a:defRPr/>
              </a:pPr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1783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 b="1">
                <a:latin typeface="Arial Narrow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>
                <a:solidFill>
                  <a:srgbClr val="0070C0"/>
                </a:solidFill>
                <a:latin typeface="Arial Narrow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8893A0-9A9C-46EF-B4E8-FA7D3BDACA4F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A5EA54-5876-47E2-B462-6E8B848164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55008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8F783F-D262-4A8C-843B-D61E3AE7C741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325319-EE8F-409A-A966-3F660C07413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558591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45770F-E023-497C-B135-00BEF3566DCB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63A416-74FF-423E-ADEF-8E31B53DD8DD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59469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8D6E27-22CE-4B1F-8532-EE6E1B01980D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1900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  <a:lvl2pPr>
              <a:defRPr b="1">
                <a:solidFill>
                  <a:srgbClr val="FF0000"/>
                </a:solidFill>
                <a:latin typeface="Arial Narrow" panose="020B0606020202030204" pitchFamily="34" charset="0"/>
              </a:defRPr>
            </a:lvl2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9242C-EB08-46B9-9366-29576841469B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315315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BD284-EC21-4A45-A8E3-97AE75934527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99408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382D80-B057-4FC9-9C73-3B70A680D073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7514097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AB9BAB-8361-4D10-B48B-46D3F321562A}" type="datetime1">
              <a:rPr lang="cs-CZ" smtClean="0"/>
              <a:t>28.11.2016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502473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64529-7642-440E-94B7-8246F7D8EFFD}" type="datetime1">
              <a:rPr lang="cs-CZ" smtClean="0"/>
              <a:t>28.11.2016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67249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F563B8-35F4-404A-8C1D-3B8FB3514A49}" type="datetime1">
              <a:rPr lang="cs-CZ" smtClean="0"/>
              <a:t>28.11.2016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1083807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56F51-4325-449F-8DD9-3402EF7BCBC2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69930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 Narrow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FF0000"/>
              </a:buClr>
              <a:buFont typeface="Wingdings" pitchFamily="2" charset="2"/>
              <a:buChar char="q"/>
              <a:defRPr b="1">
                <a:solidFill>
                  <a:schemeClr val="tx1"/>
                </a:solidFill>
                <a:latin typeface="Arial Narrow" pitchFamily="34" charset="0"/>
              </a:defRPr>
            </a:lvl1pPr>
            <a:lvl2pPr>
              <a:buClr>
                <a:srgbClr val="0070C0"/>
              </a:buClr>
              <a:buFont typeface="Wingdings" pitchFamily="2" charset="2"/>
              <a:buChar char="Ø"/>
              <a:defRPr b="1">
                <a:solidFill>
                  <a:srgbClr val="FF0000"/>
                </a:solidFill>
                <a:latin typeface="Arial Narrow" pitchFamily="34" charset="0"/>
              </a:defRPr>
            </a:lvl2pPr>
            <a:lvl3pPr>
              <a:defRPr b="1"/>
            </a:lvl3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22D47-6E83-44C6-9AD0-EEF26953C3C6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006E75-B1B9-47C7-B954-DF8F77C01C2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3664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BA6A10-ED04-422C-A0AE-00C14DDC3104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877829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5599F-7196-4224-B9C6-78711FDE1E22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751942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B30E32-B7B0-407A-9554-2E1AD5798715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4567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F74938-4370-4A44-8283-A614D12E810F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5756A8-1331-4922-BFBA-A6204033AF3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41153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2C86C-F9C4-4197-91BE-835065275874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FEC11B-EADF-4479-AF7D-CB8648576B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909771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07BB3-9E73-4360-B584-A0A9FD09E28E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C33774-FFB5-4579-B263-ABF35CAAEF6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142879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2BB80-1984-4CAF-B2D6-0FC5D1A66E47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374AE3-5DEE-46CC-8F52-6AB34A20CE3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43837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29DF3D-9D32-46D8-8A14-0308B66CCCA1}" type="datetime1">
              <a:rPr lang="cs-CZ" smtClean="0"/>
              <a:t>28.11.2016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FBDDFF-5C0A-4584-9483-7DAA2EF5F8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608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4CD235-ECD5-4536-A956-55CC0A3E220F}" type="datetime1">
              <a:rPr lang="cs-CZ" smtClean="0"/>
              <a:t>28.11.2016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3ED24-C250-4D37-B13A-61A2FC855A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566526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F9287C-E5E8-4AF4-9A79-A87C2BA47F37}" type="datetime1">
              <a:rPr lang="cs-CZ" smtClean="0"/>
              <a:t>28.11.2016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AEFC5-E949-4F44-840F-C00CD0CD55C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9858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42D4A-7DDC-4542-B34F-F4F648DB7364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8458D-B833-4965-B7AE-E6B3D04AF18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7342048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98076-2F4B-4893-A3B5-4B167ED84275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7B0074-4A31-4A50-AA23-AE8BA5C14DB7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97816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418BC-4D97-4353-A3CC-298B35EC0920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86C626-BDD2-4842-987F-F1EBA8952F7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578282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6598C-55D2-4F04-B00A-D32DFF381645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5F23E4-89F1-4AEC-8531-AE9F50AF269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46503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64052F-A190-4DA2-AFCF-72129EC2FF4C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52498-EB55-4815-9D28-B35774EC995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66188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 Narrow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buClr>
                <a:srgbClr val="FF0000"/>
              </a:buClr>
              <a:buFont typeface="Wingdings" pitchFamily="2" charset="2"/>
              <a:buChar char="q"/>
              <a:defRPr sz="2800" b="1">
                <a:solidFill>
                  <a:schemeClr val="tx1"/>
                </a:solidFill>
                <a:latin typeface="Arial Narrow" pitchFamily="34" charset="0"/>
              </a:defRPr>
            </a:lvl1pPr>
            <a:lvl2pPr>
              <a:buClr>
                <a:srgbClr val="0070C0"/>
              </a:buClr>
              <a:buFont typeface="Wingdings" pitchFamily="2" charset="2"/>
              <a:buChar char="Ø"/>
              <a:defRPr sz="2400" b="1">
                <a:solidFill>
                  <a:srgbClr val="FF0000"/>
                </a:solidFill>
                <a:latin typeface="Arial Narrow" pitchFamily="34" charset="0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buClr>
                <a:srgbClr val="FF0000"/>
              </a:buClr>
              <a:buFont typeface="Wingdings" pitchFamily="2" charset="2"/>
              <a:buChar char="q"/>
              <a:defRPr sz="2800" b="1">
                <a:solidFill>
                  <a:schemeClr val="tx1"/>
                </a:solidFill>
                <a:latin typeface="Arial Narrow" pitchFamily="34" charset="0"/>
              </a:defRPr>
            </a:lvl1pPr>
            <a:lvl2pPr>
              <a:buClr>
                <a:srgbClr val="0070C0"/>
              </a:buClr>
              <a:buFont typeface="Wingdings" pitchFamily="2" charset="2"/>
              <a:buChar char="Ø"/>
              <a:defRPr sz="2400" b="1">
                <a:solidFill>
                  <a:srgbClr val="FF0000"/>
                </a:solidFill>
                <a:latin typeface="Arial Narrow" pitchFamily="34" charset="0"/>
              </a:defRPr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3CFD70-CCA7-4F27-A263-11BF49D2B18C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A3A216-FC02-4039-A59C-9C68BDA6C01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4493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467073-0277-442E-869C-B4B2942472CF}" type="datetime1">
              <a:rPr lang="cs-CZ" smtClean="0"/>
              <a:t>28.11.2016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BC1BD2-EAAD-4354-8919-DE524DB385E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41539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512" y="0"/>
            <a:ext cx="8507288" cy="1143000"/>
          </a:xfrm>
        </p:spPr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44D205-3FC8-45CC-9BC4-C153B9A779F4}" type="datetime1">
              <a:rPr lang="cs-CZ" smtClean="0"/>
              <a:t>28.11.2016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690B35-3BAD-4F8B-9C96-9EAEEA38D30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47540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F31626-B079-4BD4-8741-F7C4E3BBA336}" type="datetime1">
              <a:rPr lang="cs-CZ" smtClean="0"/>
              <a:t>28.11.2016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66EF1B0-5893-4A60-80F8-64E9A19D0A10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4457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EF19C0-85B0-43EB-997E-779E1BB9CBEF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315D6E-C30C-4AB4-B0A3-1DB6C1ADEFD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181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3116D9-2C4D-481D-B081-0D052C8D95F5}" type="datetime1">
              <a:rPr lang="cs-CZ" smtClean="0"/>
              <a:t>28.11.2016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0B7D27-ED49-4F1E-9051-87219B80C62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68881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3F68315-1F3F-46A9-9AA2-BE7BFFA2E0C6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8589163-2556-4037-A1FE-DAC0AFCEAB0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38" r:id="rId1"/>
    <p:sldLayoutId id="2147484539" r:id="rId2"/>
    <p:sldLayoutId id="2147484540" r:id="rId3"/>
    <p:sldLayoutId id="2147484541" r:id="rId4"/>
    <p:sldLayoutId id="2147484542" r:id="rId5"/>
    <p:sldLayoutId id="2147484543" r:id="rId6"/>
    <p:sldLayoutId id="2147484544" r:id="rId7"/>
    <p:sldLayoutId id="2147484545" r:id="rId8"/>
    <p:sldLayoutId id="2147484546" r:id="rId9"/>
    <p:sldLayoutId id="2147484547" r:id="rId10"/>
    <p:sldLayoutId id="2147484548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2C458-95A7-4C2A-AD2F-5EBCB47DF88F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94B34D-1C43-49DA-BBDB-68400ED42D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80725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62" r:id="rId1"/>
    <p:sldLayoutId id="2147484563" r:id="rId2"/>
    <p:sldLayoutId id="2147484564" r:id="rId3"/>
    <p:sldLayoutId id="2147484565" r:id="rId4"/>
    <p:sldLayoutId id="2147484566" r:id="rId5"/>
    <p:sldLayoutId id="2147484567" r:id="rId6"/>
    <p:sldLayoutId id="2147484568" r:id="rId7"/>
    <p:sldLayoutId id="2147484569" r:id="rId8"/>
    <p:sldLayoutId id="2147484570" r:id="rId9"/>
    <p:sldLayoutId id="2147484571" r:id="rId10"/>
    <p:sldLayoutId id="2147484572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předlohy nadpisů.</a:t>
            </a:r>
          </a:p>
        </p:txBody>
      </p:sp>
      <p:sp>
        <p:nvSpPr>
          <p:cNvPr id="2051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6322C71-E3F9-4E1E-B331-38A569989E11}" type="datetime1">
              <a:rPr lang="cs-CZ" smtClean="0"/>
              <a:t>28.11.2016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6089CD2-A89A-4949-9001-AA6ED8D5B1A5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549" r:id="rId1"/>
    <p:sldLayoutId id="2147484550" r:id="rId2"/>
    <p:sldLayoutId id="2147484551" r:id="rId3"/>
    <p:sldLayoutId id="2147484552" r:id="rId4"/>
    <p:sldLayoutId id="2147484553" r:id="rId5"/>
    <p:sldLayoutId id="2147484554" r:id="rId6"/>
    <p:sldLayoutId id="2147484555" r:id="rId7"/>
    <p:sldLayoutId id="2147484556" r:id="rId8"/>
    <p:sldLayoutId id="2147484557" r:id="rId9"/>
    <p:sldLayoutId id="2147484558" r:id="rId10"/>
    <p:sldLayoutId id="21474845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eck-online.cz/bo/document-view.seam?documentId=onrf6mjzheyv6njwgm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/>
          <p:cNvSpPr>
            <a:spLocks noGrp="1"/>
          </p:cNvSpPr>
          <p:nvPr>
            <p:ph type="ctrTitle"/>
          </p:nvPr>
        </p:nvSpPr>
        <p:spPr>
          <a:xfrm>
            <a:off x="717550" y="1844824"/>
            <a:ext cx="7772400" cy="1440309"/>
          </a:xfrm>
        </p:spPr>
        <p:txBody>
          <a:bodyPr/>
          <a:lstStyle/>
          <a:p>
            <a:r>
              <a:rPr lang="cs-CZ" sz="3600" dirty="0" smtClean="0"/>
              <a:t>Příprava novely knihovního zákona</a:t>
            </a:r>
            <a:endParaRPr lang="cs-CZ" dirty="0" smtClean="0"/>
          </a:p>
        </p:txBody>
      </p:sp>
      <p:sp>
        <p:nvSpPr>
          <p:cNvPr id="2051" name="Podnadpis 4"/>
          <p:cNvSpPr>
            <a:spLocks noGrp="1"/>
          </p:cNvSpPr>
          <p:nvPr>
            <p:ph type="subTitle" idx="1"/>
          </p:nvPr>
        </p:nvSpPr>
        <p:spPr>
          <a:xfrm>
            <a:off x="1403350" y="5013176"/>
            <a:ext cx="6400800" cy="1368152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sz="1800" i="1" dirty="0">
                <a:solidFill>
                  <a:schemeClr val="tx1"/>
                </a:solidFill>
              </a:rPr>
              <a:t>Seminář účastníků SK ČR</a:t>
            </a:r>
          </a:p>
          <a:p>
            <a:pPr eaLnBrk="1" hangingPunct="1">
              <a:defRPr/>
            </a:pPr>
            <a:r>
              <a:rPr lang="cs-CZ" sz="1800" i="1" dirty="0" smtClean="0">
                <a:solidFill>
                  <a:schemeClr val="tx1"/>
                </a:solidFill>
              </a:rPr>
              <a:t>28.11.2016</a:t>
            </a:r>
          </a:p>
          <a:p>
            <a:pPr eaLnBrk="1" hangingPunct="1">
              <a:defRPr/>
            </a:pPr>
            <a:r>
              <a:rPr lang="cs-CZ" sz="1800" i="1" dirty="0" smtClean="0">
                <a:solidFill>
                  <a:schemeClr val="tx1"/>
                </a:solidFill>
              </a:rPr>
              <a:t>Vít </a:t>
            </a:r>
            <a:r>
              <a:rPr lang="cs-CZ" sz="1800" i="1" dirty="0">
                <a:solidFill>
                  <a:schemeClr val="tx1"/>
                </a:solidFill>
              </a:rPr>
              <a:t>Richter</a:t>
            </a:r>
          </a:p>
          <a:p>
            <a:pPr eaLnBrk="1" hangingPunct="1">
              <a:defRPr/>
            </a:pPr>
            <a:r>
              <a:rPr lang="cs-CZ" sz="1800" i="1" dirty="0">
                <a:solidFill>
                  <a:schemeClr val="tx1"/>
                </a:solidFill>
              </a:rPr>
              <a:t>Národní knihovna ČR</a:t>
            </a:r>
          </a:p>
          <a:p>
            <a:pPr eaLnBrk="1" hangingPunct="1">
              <a:defRPr/>
            </a:pPr>
            <a:endParaRPr lang="cs-CZ" sz="1800" i="1" dirty="0" smtClean="0"/>
          </a:p>
        </p:txBody>
      </p:sp>
    </p:spTree>
    <p:extLst>
      <p:ext uri="{BB962C8B-B14F-4D97-AF65-F5344CB8AC3E}">
        <p14:creationId xmlns:p14="http://schemas.microsoft.com/office/powerpoint/2010/main" val="268316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Systém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(1) Systém knihoven tvoří</a:t>
            </a:r>
          </a:p>
          <a:p>
            <a:pPr marL="0" indent="0">
              <a:buNone/>
            </a:pPr>
            <a:r>
              <a:rPr lang="cs-CZ" sz="2000" dirty="0"/>
              <a:t>a)  Národní knihovna České republiky (dále jen "Národní knihovna"), Knihovna a tiskárna pro nevidomé K. E. </a:t>
            </a:r>
            <a:r>
              <a:rPr lang="cs-CZ" sz="2000" dirty="0" err="1"/>
              <a:t>Macana</a:t>
            </a:r>
            <a:r>
              <a:rPr lang="cs-CZ" sz="2000" dirty="0"/>
              <a:t>, Moravská zemská knihovna v Brně</a:t>
            </a:r>
          </a:p>
          <a:p>
            <a:pPr marL="0" indent="0">
              <a:buNone/>
            </a:pPr>
            <a:r>
              <a:rPr lang="cs-CZ" sz="2000" dirty="0"/>
              <a:t>b)  krajské knihovny, 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c)  veřejné knihovny, </a:t>
            </a:r>
            <a:endParaRPr lang="cs-CZ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d</a:t>
            </a:r>
            <a:r>
              <a:rPr lang="cs-CZ" sz="2000" dirty="0">
                <a:solidFill>
                  <a:srgbClr val="FF0000"/>
                </a:solidFill>
              </a:rPr>
              <a:t>)  vědecké, muzejní a jiné specializované knihovny,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e)  vysokoškolské knihovny,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f)  školní </a:t>
            </a:r>
            <a:r>
              <a:rPr lang="cs-CZ" sz="2000" dirty="0" smtClean="0">
                <a:solidFill>
                  <a:srgbClr val="FF0000"/>
                </a:solidFill>
              </a:rPr>
              <a:t>knihovny.</a:t>
            </a:r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/>
              <a:t>(2)  Knihovna může v systému knihoven plnit více funkcí.</a:t>
            </a:r>
          </a:p>
          <a:p>
            <a:r>
              <a:rPr lang="cs-CZ" sz="2000" dirty="0"/>
              <a:t>(3) Podle zaměření a specializace knihovna buduje univerzální nebo specializovaný knihovní fond.</a:t>
            </a:r>
          </a:p>
          <a:p>
            <a:r>
              <a:rPr lang="cs-CZ" sz="2000" dirty="0"/>
              <a:t>(4) Knihovny v systému knihoven spolupracují na plnění svých úkolů.</a:t>
            </a:r>
          </a:p>
          <a:p>
            <a:pPr marL="0" indent="0">
              <a:buNone/>
            </a:pPr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0738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cs-CZ" sz="4000" b="1" dirty="0" smtClean="0">
                <a:latin typeface="Arial Narrow" panose="020B0606020202030204" pitchFamily="34" charset="0"/>
              </a:rPr>
              <a:t>Systém knihoven</a:t>
            </a:r>
            <a:endParaRPr lang="cs-CZ" sz="4000" b="1" dirty="0">
              <a:latin typeface="Arial Narrow" panose="020B0606020202030204" pitchFamily="34" charset="0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61293" y="946048"/>
            <a:ext cx="4040188" cy="639762"/>
          </a:xfrm>
        </p:spPr>
        <p:txBody>
          <a:bodyPr/>
          <a:lstStyle/>
          <a:p>
            <a:pPr algn="ctr"/>
            <a:r>
              <a:rPr lang="cs-CZ" dirty="0" smtClean="0"/>
              <a:t>Současné znění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48375" y="1767154"/>
            <a:ext cx="4040188" cy="3951288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>
                <a:latin typeface="Arial Narrow" panose="020B0606020202030204" pitchFamily="34" charset="0"/>
              </a:rPr>
              <a:t>(1) Systém knihoven </a:t>
            </a:r>
            <a:r>
              <a:rPr lang="cs-CZ" sz="2000" b="1" dirty="0" smtClean="0">
                <a:latin typeface="Arial Narrow" panose="020B0606020202030204" pitchFamily="34" charset="0"/>
              </a:rPr>
              <a:t>tvoří</a:t>
            </a:r>
          </a:p>
          <a:p>
            <a:endParaRPr lang="cs-CZ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Arial Narrow" panose="020B0606020202030204" pitchFamily="34" charset="0"/>
              </a:rPr>
              <a:t>a)  </a:t>
            </a:r>
            <a:r>
              <a:rPr lang="cs-CZ" sz="2000" b="1" dirty="0" smtClean="0">
                <a:latin typeface="Arial Narrow" panose="020B0606020202030204" pitchFamily="34" charset="0"/>
              </a:rPr>
              <a:t>NK ČR, MZK, Knihovna </a:t>
            </a:r>
            <a:r>
              <a:rPr lang="cs-CZ" sz="2000" b="1" dirty="0" err="1" smtClean="0">
                <a:latin typeface="Arial Narrow" panose="020B0606020202030204" pitchFamily="34" charset="0"/>
              </a:rPr>
              <a:t>K.E.Macana</a:t>
            </a:r>
            <a:endParaRPr lang="cs-CZ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b</a:t>
            </a:r>
            <a:r>
              <a:rPr lang="cs-CZ" sz="2000" b="1" dirty="0">
                <a:latin typeface="Arial Narrow" panose="020B0606020202030204" pitchFamily="34" charset="0"/>
              </a:rPr>
              <a:t>)  </a:t>
            </a:r>
            <a:r>
              <a:rPr lang="cs-CZ" sz="2000" b="1" dirty="0" smtClean="0">
                <a:latin typeface="Arial Narrow" panose="020B0606020202030204" pitchFamily="34" charset="0"/>
              </a:rPr>
              <a:t>Krajské </a:t>
            </a:r>
            <a:r>
              <a:rPr lang="cs-CZ" sz="2000" b="1" dirty="0">
                <a:latin typeface="Arial Narrow" panose="020B0606020202030204" pitchFamily="34" charset="0"/>
              </a:rPr>
              <a:t>knihovny, </a:t>
            </a: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c</a:t>
            </a:r>
            <a:r>
              <a:rPr lang="cs-CZ" sz="2000" b="1" dirty="0">
                <a:latin typeface="Arial Narrow" panose="020B0606020202030204" pitchFamily="34" charset="0"/>
              </a:rPr>
              <a:t>)  </a:t>
            </a:r>
            <a:r>
              <a:rPr lang="cs-CZ" sz="2000" b="1" dirty="0" smtClean="0">
                <a:latin typeface="Arial Narrow" panose="020B0606020202030204" pitchFamily="34" charset="0"/>
              </a:rPr>
              <a:t>Základní knihovna s univerzálním a specializovaným fondem </a:t>
            </a: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d</a:t>
            </a:r>
            <a:r>
              <a:rPr lang="cs-CZ" sz="2000" b="1" dirty="0">
                <a:latin typeface="Arial Narrow" panose="020B0606020202030204" pitchFamily="34" charset="0"/>
              </a:rPr>
              <a:t>)  </a:t>
            </a:r>
            <a:r>
              <a:rPr lang="cs-CZ" sz="2000" b="1" dirty="0" smtClean="0">
                <a:latin typeface="Arial Narrow" panose="020B0606020202030204" pitchFamily="34" charset="0"/>
              </a:rPr>
              <a:t>Specializovaná knihovna</a:t>
            </a:r>
            <a:endParaRPr lang="cs-CZ" sz="2000" b="1" dirty="0">
              <a:latin typeface="Arial Narrow" panose="020B0606020202030204" pitchFamily="34" charset="0"/>
            </a:endParaRP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11180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764704"/>
          </a:xfrm>
        </p:spPr>
        <p:txBody>
          <a:bodyPr/>
          <a:lstStyle/>
          <a:p>
            <a:r>
              <a:rPr lang="cs-CZ" sz="4000" b="1" dirty="0" smtClean="0">
                <a:latin typeface="Arial Narrow" panose="020B0606020202030204" pitchFamily="34" charset="0"/>
              </a:rPr>
              <a:t>Systém knihoven</a:t>
            </a:r>
            <a:endParaRPr lang="cs-CZ" sz="4000" b="1" dirty="0">
              <a:latin typeface="Arial Narrow" panose="020B0606020202030204" pitchFamily="34" charset="0"/>
            </a:endParaRPr>
          </a:p>
        </p:txBody>
      </p:sp>
      <p:sp>
        <p:nvSpPr>
          <p:cNvPr id="6" name="Zástupný symbol pro text 5"/>
          <p:cNvSpPr>
            <a:spLocks noGrp="1"/>
          </p:cNvSpPr>
          <p:nvPr>
            <p:ph type="body" idx="1"/>
          </p:nvPr>
        </p:nvSpPr>
        <p:spPr>
          <a:xfrm>
            <a:off x="461293" y="946048"/>
            <a:ext cx="4040188" cy="639762"/>
          </a:xfrm>
        </p:spPr>
        <p:txBody>
          <a:bodyPr/>
          <a:lstStyle/>
          <a:p>
            <a:pPr algn="ctr"/>
            <a:r>
              <a:rPr lang="cs-CZ" dirty="0" smtClean="0"/>
              <a:t>Současné znění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48375" y="1767154"/>
            <a:ext cx="4040188" cy="3951288"/>
          </a:xfrm>
        </p:spPr>
        <p:txBody>
          <a:bodyPr/>
          <a:lstStyle/>
          <a:p>
            <a:pPr marL="0" indent="0">
              <a:buNone/>
            </a:pPr>
            <a:r>
              <a:rPr lang="cs-CZ" sz="2000" b="1" dirty="0">
                <a:latin typeface="Arial Narrow" panose="020B0606020202030204" pitchFamily="34" charset="0"/>
              </a:rPr>
              <a:t>(1) Systém knihoven </a:t>
            </a:r>
            <a:r>
              <a:rPr lang="cs-CZ" sz="2000" b="1" dirty="0" smtClean="0">
                <a:latin typeface="Arial Narrow" panose="020B0606020202030204" pitchFamily="34" charset="0"/>
              </a:rPr>
              <a:t>tvoří</a:t>
            </a:r>
          </a:p>
          <a:p>
            <a:endParaRPr lang="cs-CZ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>
                <a:latin typeface="Arial Narrow" panose="020B0606020202030204" pitchFamily="34" charset="0"/>
              </a:rPr>
              <a:t>a)  </a:t>
            </a:r>
            <a:r>
              <a:rPr lang="cs-CZ" sz="2000" b="1" dirty="0" smtClean="0">
                <a:latin typeface="Arial Narrow" panose="020B0606020202030204" pitchFamily="34" charset="0"/>
              </a:rPr>
              <a:t>NK ČR, MZK, Knihovna </a:t>
            </a:r>
            <a:r>
              <a:rPr lang="cs-CZ" sz="2000" b="1" dirty="0" err="1" smtClean="0">
                <a:latin typeface="Arial Narrow" panose="020B0606020202030204" pitchFamily="34" charset="0"/>
              </a:rPr>
              <a:t>K.E.Macana</a:t>
            </a:r>
            <a:endParaRPr lang="cs-CZ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b</a:t>
            </a:r>
            <a:r>
              <a:rPr lang="cs-CZ" sz="2000" b="1" dirty="0">
                <a:latin typeface="Arial Narrow" panose="020B0606020202030204" pitchFamily="34" charset="0"/>
              </a:rPr>
              <a:t>)  </a:t>
            </a:r>
            <a:r>
              <a:rPr lang="cs-CZ" sz="2000" b="1" dirty="0" smtClean="0">
                <a:latin typeface="Arial Narrow" panose="020B0606020202030204" pitchFamily="34" charset="0"/>
              </a:rPr>
              <a:t>Krajské </a:t>
            </a:r>
            <a:r>
              <a:rPr lang="cs-CZ" sz="2000" b="1" dirty="0">
                <a:latin typeface="Arial Narrow" panose="020B0606020202030204" pitchFamily="34" charset="0"/>
              </a:rPr>
              <a:t>knihovny, </a:t>
            </a: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c</a:t>
            </a:r>
            <a:r>
              <a:rPr lang="cs-CZ" sz="2000" b="1" dirty="0">
                <a:latin typeface="Arial Narrow" panose="020B0606020202030204" pitchFamily="34" charset="0"/>
              </a:rPr>
              <a:t>)  </a:t>
            </a:r>
            <a:r>
              <a:rPr lang="cs-CZ" sz="2000" b="1" dirty="0" smtClean="0">
                <a:latin typeface="Arial Narrow" panose="020B0606020202030204" pitchFamily="34" charset="0"/>
              </a:rPr>
              <a:t>Základní knihovna s univerzálním a specializovaným fondem </a:t>
            </a: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d</a:t>
            </a:r>
            <a:r>
              <a:rPr lang="cs-CZ" sz="2000" b="1" dirty="0">
                <a:latin typeface="Arial Narrow" panose="020B0606020202030204" pitchFamily="34" charset="0"/>
              </a:rPr>
              <a:t>)  </a:t>
            </a:r>
            <a:r>
              <a:rPr lang="cs-CZ" sz="2000" b="1" dirty="0" smtClean="0">
                <a:latin typeface="Arial Narrow" panose="020B0606020202030204" pitchFamily="34" charset="0"/>
              </a:rPr>
              <a:t>Specializovaná knihovna</a:t>
            </a:r>
            <a:endParaRPr lang="cs-CZ" sz="2000" b="1" dirty="0">
              <a:latin typeface="Arial Narrow" panose="020B0606020202030204" pitchFamily="34" charset="0"/>
            </a:endParaRPr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3"/>
          </p:nvPr>
        </p:nvSpPr>
        <p:spPr>
          <a:xfrm>
            <a:off x="4631727" y="939059"/>
            <a:ext cx="4041775" cy="639762"/>
          </a:xfrm>
          <a:solidFill>
            <a:srgbClr val="FFFF00"/>
          </a:solidFill>
        </p:spPr>
        <p:txBody>
          <a:bodyPr/>
          <a:lstStyle/>
          <a:p>
            <a:pPr algn="ctr"/>
            <a:r>
              <a:rPr lang="cs-CZ" dirty="0" smtClean="0"/>
              <a:t>Návrh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4"/>
          </p:nvPr>
        </p:nvSpPr>
        <p:spPr>
          <a:xfrm>
            <a:off x="4645025" y="1600802"/>
            <a:ext cx="4041775" cy="4902206"/>
          </a:xfrm>
          <a:solidFill>
            <a:srgbClr val="FFFF00"/>
          </a:solidFill>
        </p:spPr>
        <p:txBody>
          <a:bodyPr/>
          <a:lstStyle/>
          <a:p>
            <a:pPr marL="0" indent="0">
              <a:buNone/>
            </a:pPr>
            <a:r>
              <a:rPr lang="cs-CZ" sz="2000" b="1" dirty="0">
                <a:latin typeface="Arial Narrow" panose="020B0606020202030204" pitchFamily="34" charset="0"/>
              </a:rPr>
              <a:t>(1) Systém knihoven tvoří</a:t>
            </a:r>
          </a:p>
          <a:p>
            <a:pPr marL="0" indent="0">
              <a:buNone/>
            </a:pPr>
            <a:r>
              <a:rPr lang="cs-CZ" sz="2000" b="1" dirty="0">
                <a:latin typeface="Arial Narrow" panose="020B0606020202030204" pitchFamily="34" charset="0"/>
              </a:rPr>
              <a:t>a)  NK ČR, MZK, Knihovna </a:t>
            </a:r>
            <a:r>
              <a:rPr lang="cs-CZ" sz="2000" b="1" dirty="0" err="1">
                <a:latin typeface="Arial Narrow" panose="020B0606020202030204" pitchFamily="34" charset="0"/>
              </a:rPr>
              <a:t>K.E.Macana</a:t>
            </a:r>
            <a:endParaRPr lang="cs-CZ" sz="2000" b="1" dirty="0"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cs-CZ" sz="2000" b="1" dirty="0" smtClean="0"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latin typeface="Arial Narrow" panose="020B0606020202030204" pitchFamily="34" charset="0"/>
              </a:rPr>
              <a:t>b</a:t>
            </a:r>
            <a:r>
              <a:rPr lang="cs-CZ" sz="2000" b="1" dirty="0">
                <a:latin typeface="Arial Narrow" panose="020B0606020202030204" pitchFamily="34" charset="0"/>
              </a:rPr>
              <a:t>)  krajské knihovny, </a:t>
            </a:r>
          </a:p>
          <a:p>
            <a:pPr marL="0" indent="0">
              <a:buNone/>
            </a:pPr>
            <a:endParaRPr lang="cs-CZ" sz="20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</a:t>
            </a:r>
            <a:r>
              <a:rPr lang="cs-CZ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  veřejné knihovny, </a:t>
            </a:r>
          </a:p>
          <a:p>
            <a:pPr marL="0" indent="0">
              <a:buNone/>
            </a:pPr>
            <a:endParaRPr lang="cs-CZ" sz="20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d</a:t>
            </a:r>
            <a:r>
              <a:rPr lang="cs-CZ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  vědecké, muzejní a jiné specializované knihovny,</a:t>
            </a:r>
          </a:p>
          <a:p>
            <a:pPr marL="0" indent="0">
              <a:buNone/>
            </a:pPr>
            <a:endParaRPr lang="cs-CZ" sz="2000" b="1" dirty="0" smtClean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e</a:t>
            </a:r>
            <a:r>
              <a:rPr lang="cs-CZ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  vysokoškolské </a:t>
            </a:r>
            <a:r>
              <a:rPr lang="cs-CZ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knihovny</a:t>
            </a:r>
            <a:endParaRPr lang="cs-CZ" sz="2000" b="1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pPr marL="0" indent="0">
              <a:buNone/>
            </a:pPr>
            <a:endParaRPr lang="cs-CZ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f</a:t>
            </a:r>
            <a:r>
              <a:rPr lang="cs-CZ" sz="2000" b="1" dirty="0">
                <a:solidFill>
                  <a:srgbClr val="FF0000"/>
                </a:solidFill>
                <a:latin typeface="Arial Narrow" panose="020B0606020202030204" pitchFamily="34" charset="0"/>
              </a:rPr>
              <a:t>)  školní knihovny.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690419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dirty="0" smtClean="0"/>
              <a:t>Základní – povinné, bezplatné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/>
          <a:lstStyle/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a</a:t>
            </a:r>
            <a:r>
              <a:rPr lang="cs-CZ" sz="2000" dirty="0"/>
              <a:t>)  ve zpřístupňování knihovních dokumentů z knihovního fondu knihovny nebo prostřednictvím meziknihovních služeb z knihovního fondu jiné knihovny,</a:t>
            </a:r>
          </a:p>
          <a:p>
            <a:pPr marL="0" indent="0">
              <a:buNone/>
            </a:pPr>
            <a:r>
              <a:rPr lang="cs-CZ" sz="2000" dirty="0" err="1">
                <a:solidFill>
                  <a:srgbClr val="FF0000"/>
                </a:solidFill>
              </a:rPr>
              <a:t>aa</a:t>
            </a:r>
            <a:r>
              <a:rPr lang="cs-CZ" sz="2000" dirty="0">
                <a:solidFill>
                  <a:srgbClr val="FF0000"/>
                </a:solidFill>
              </a:rPr>
              <a:t>) v umožnění přístupu k dalším informačním pramenům v elektronické podobě na místě samém,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ab) v poskytování informací o knihovním fondu prostřednictvím internetu,</a:t>
            </a:r>
          </a:p>
          <a:p>
            <a:pPr marL="0" indent="0">
              <a:buNone/>
            </a:pPr>
            <a:r>
              <a:rPr lang="cs-CZ" sz="2000" dirty="0"/>
              <a:t>b)  v poskytování ústních bibliografických, referenčních a faktografických informací a rešerší,</a:t>
            </a:r>
          </a:p>
          <a:p>
            <a:pPr marL="0" indent="0">
              <a:buNone/>
            </a:pPr>
            <a:r>
              <a:rPr lang="cs-CZ" sz="2000" dirty="0"/>
              <a:t>c)  ve zprostředkování informací z vnějších informačních zdrojů, zejména informací ze státní správy a samosprávy,</a:t>
            </a:r>
          </a:p>
          <a:p>
            <a:pPr marL="0" indent="0">
              <a:buNone/>
            </a:pPr>
            <a:r>
              <a:rPr lang="cs-CZ" sz="2000" dirty="0"/>
              <a:t>d)  v umožnění přístupu k informacím na internetu, ke kterým má knihovna bezplatný přístup.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69206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dirty="0" smtClean="0"/>
              <a:t>Další placené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980728"/>
            <a:ext cx="8784976" cy="5145435"/>
          </a:xfrm>
        </p:spPr>
        <p:txBody>
          <a:bodyPr/>
          <a:lstStyle/>
          <a:p>
            <a:r>
              <a:rPr lang="cs-CZ" sz="2000" dirty="0"/>
              <a:t>(3) Provozovatel knihovny může poskytovat další služby spočívající zejména v</a:t>
            </a:r>
          </a:p>
          <a:p>
            <a:pPr marL="0" indent="0">
              <a:buNone/>
            </a:pPr>
            <a:r>
              <a:rPr lang="cs-CZ" sz="2000" dirty="0"/>
              <a:t>a)  v umožnění přístupu k placeným informacím na internetu,</a:t>
            </a:r>
          </a:p>
          <a:p>
            <a:pPr marL="0" indent="0">
              <a:buNone/>
            </a:pPr>
            <a:r>
              <a:rPr lang="cs-CZ" sz="2000" dirty="0"/>
              <a:t>b)  v kulturní, výchovné a vzdělávací činnosti,</a:t>
            </a:r>
          </a:p>
          <a:p>
            <a:pPr marL="0" indent="0">
              <a:buNone/>
            </a:pPr>
            <a:r>
              <a:rPr lang="cs-CZ" sz="2000" dirty="0"/>
              <a:t>c)  ve vydávání tematických publikací,</a:t>
            </a:r>
          </a:p>
          <a:p>
            <a:pPr marL="0" indent="0">
              <a:buNone/>
            </a:pPr>
            <a:r>
              <a:rPr lang="cs-CZ" sz="2000" dirty="0"/>
              <a:t>d)  v poskytování reprografických služeb,</a:t>
            </a:r>
          </a:p>
          <a:p>
            <a:pPr marL="0" indent="0">
              <a:buNone/>
            </a:pPr>
            <a:r>
              <a:rPr lang="cs-CZ" sz="2000" dirty="0"/>
              <a:t>e)  v poskytování písemných bibliografických, referenčních a faktografických informací a rešerší,</a:t>
            </a:r>
          </a:p>
          <a:p>
            <a:pPr marL="0" indent="0">
              <a:buNone/>
            </a:pPr>
            <a:r>
              <a:rPr lang="cs-CZ" sz="2000" dirty="0">
                <a:solidFill>
                  <a:srgbClr val="FF0000"/>
                </a:solidFill>
              </a:rPr>
              <a:t>f)  v poskytování přístupu ke knihovnímu fondu prostřednictvím internetu</a:t>
            </a:r>
          </a:p>
          <a:p>
            <a:pPr marL="0" indent="0">
              <a:buNone/>
            </a:pPr>
            <a:r>
              <a:rPr lang="cs-CZ" sz="2000" dirty="0" smtClean="0"/>
              <a:t>g) </a:t>
            </a:r>
            <a:r>
              <a:rPr lang="cs-CZ" sz="2000" dirty="0" smtClean="0">
                <a:solidFill>
                  <a:srgbClr val="FF0000"/>
                </a:solidFill>
              </a:rPr>
              <a:t>ve </a:t>
            </a:r>
            <a:r>
              <a:rPr lang="cs-CZ" sz="2000" dirty="0">
                <a:solidFill>
                  <a:srgbClr val="FF0000"/>
                </a:solidFill>
              </a:rPr>
              <a:t>službách spojených s pobytem v knihovně, relaxací a </a:t>
            </a:r>
            <a:r>
              <a:rPr lang="cs-CZ" sz="2000" dirty="0" smtClean="0">
                <a:solidFill>
                  <a:srgbClr val="FF0000"/>
                </a:solidFill>
              </a:rPr>
              <a:t>rekreací</a:t>
            </a:r>
          </a:p>
          <a:p>
            <a:pPr marL="0" indent="0">
              <a:buNone/>
            </a:pPr>
            <a:r>
              <a:rPr lang="cs-CZ" sz="2000" dirty="0"/>
              <a:t> (4) Provozovatel knihovny je oprávněn požadovat za poskytování knihovnických a informačních služeb, uvedených v odstavci 2 a dalších služeb úhradu </a:t>
            </a:r>
            <a:r>
              <a:rPr lang="cs-CZ" sz="2000" dirty="0">
                <a:solidFill>
                  <a:srgbClr val="FF0000"/>
                </a:solidFill>
              </a:rPr>
              <a:t>skutečně vynaložených nákladů</a:t>
            </a:r>
            <a:r>
              <a:rPr lang="cs-CZ" sz="2000" dirty="0"/>
              <a:t>.</a:t>
            </a:r>
          </a:p>
          <a:p>
            <a:pPr marL="0" indent="0">
              <a:buNone/>
            </a:pPr>
            <a:endParaRPr lang="cs-CZ" sz="2400" dirty="0"/>
          </a:p>
          <a:p>
            <a:r>
              <a:rPr lang="cs-CZ" sz="2400" u="sng" dirty="0" smtClean="0"/>
              <a:t>Vzdálený přístup?????</a:t>
            </a:r>
            <a:endParaRPr lang="cs-CZ" sz="2400" u="sng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50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dirty="0" smtClean="0"/>
              <a:t>Osobní údaje – rovný přístup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268760"/>
            <a:ext cx="8784976" cy="5452715"/>
          </a:xfrm>
        </p:spPr>
        <p:txBody>
          <a:bodyPr/>
          <a:lstStyle/>
          <a:p>
            <a:pPr marL="0" indent="0">
              <a:buNone/>
            </a:pPr>
            <a:r>
              <a:rPr lang="cs-CZ" sz="1800" dirty="0"/>
              <a:t>(1</a:t>
            </a:r>
            <a:r>
              <a:rPr lang="cs-CZ" sz="2000" dirty="0"/>
              <a:t>) Provozovatel knihovny je oprávněn požadovat úhradu nákladů vynaložených na administrativní úkony spojené s evidencí uživatelů knihovny.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(</a:t>
            </a:r>
            <a:r>
              <a:rPr lang="cs-CZ" sz="2000" dirty="0"/>
              <a:t>2) Provozovatel knihovny je za účelem evidence registrovaných uživatelů </a:t>
            </a:r>
            <a:r>
              <a:rPr lang="cs-CZ" sz="2000" dirty="0">
                <a:solidFill>
                  <a:srgbClr val="FF0000"/>
                </a:solidFill>
              </a:rPr>
              <a:t>oprávněn zpracovávat osobní údaje </a:t>
            </a:r>
            <a:r>
              <a:rPr lang="cs-CZ" sz="2000" dirty="0"/>
              <a:t>včetně </a:t>
            </a:r>
            <a:r>
              <a:rPr lang="cs-CZ" sz="2000" u="sng" dirty="0">
                <a:solidFill>
                  <a:srgbClr val="FF0000"/>
                </a:solidFill>
              </a:rPr>
              <a:t>rodných čísel</a:t>
            </a:r>
            <a:r>
              <a:rPr lang="cs-CZ" sz="2000" dirty="0"/>
              <a:t>; toto zpracování se považuje za zpracování nezbytné pro dodržení právní povinnosti správce podle zvláštního zákona. </a:t>
            </a:r>
          </a:p>
          <a:p>
            <a:pPr marL="0" indent="0">
              <a:buNone/>
            </a:pPr>
            <a:endParaRPr lang="cs-CZ" sz="2000" dirty="0" smtClean="0"/>
          </a:p>
          <a:p>
            <a:pPr marL="0" indent="0">
              <a:buNone/>
            </a:pPr>
            <a:r>
              <a:rPr lang="cs-CZ" sz="2000" dirty="0" smtClean="0"/>
              <a:t>(</a:t>
            </a:r>
            <a:r>
              <a:rPr lang="cs-CZ" sz="2000" dirty="0"/>
              <a:t>3) Provozovatel </a:t>
            </a:r>
            <a:r>
              <a:rPr lang="cs-CZ" sz="2000" dirty="0">
                <a:solidFill>
                  <a:srgbClr val="FF0000"/>
                </a:solidFill>
              </a:rPr>
              <a:t>knihovny je povinen poskytovat veřejné knihovnické a informační služby v souladu se svým zaměřením a specializací a v rámci své působnosti zabezpečit rovný přístup </a:t>
            </a:r>
            <a:r>
              <a:rPr lang="cs-CZ" sz="2000" dirty="0"/>
              <a:t>k veřejným knihovnickým a informačním službám.</a:t>
            </a:r>
          </a:p>
          <a:p>
            <a:pPr marL="0" indent="0">
              <a:buNone/>
            </a:pPr>
            <a:endParaRPr lang="cs-CZ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(</a:t>
            </a:r>
            <a:r>
              <a:rPr lang="cs-CZ" sz="2000" dirty="0">
                <a:solidFill>
                  <a:srgbClr val="FF0000"/>
                </a:solidFill>
              </a:rPr>
              <a:t>4) Ustanovení odstavce 3 neporušuje provozovatel knihovny, který vyloučí z využívání služeb knihovny osobu, jež zvláště závažným způsobem porušila nebo opakovaně porušuje knihovní řád knihovny, nebo obecný právní předpis ve vztahu ke knihovně.</a:t>
            </a:r>
          </a:p>
          <a:p>
            <a:endParaRPr lang="cs-CZ" sz="1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16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Odborný zaměstnanec knihovny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400" dirty="0"/>
              <a:t>(1) Odborné knihovnické činnosti knihovny zajišťuje odborný zaměstnanec knihovny s minimálně středoškolským vzděláním, který má zvláštní odbornou způsobilost.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(</a:t>
            </a:r>
            <a:r>
              <a:rPr lang="cs-CZ" sz="2400" dirty="0"/>
              <a:t>2) Zvláštní odbornou způsobilostí se pro účely tohoto zákona rozumí souhrn teoretických vědomostí, znalostí odborných standardů, procesů a všeobecně závazných právních předpisů upravujících činnost knihovny.</a:t>
            </a:r>
          </a:p>
          <a:p>
            <a:pPr marL="0" indent="0">
              <a:buNone/>
            </a:pP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(3</a:t>
            </a:r>
            <a:r>
              <a:rPr lang="cs-CZ" sz="2400" dirty="0"/>
              <a:t>) Provozovatel knihovny usiluje o soustavné zvyšování kvalifikace odborných zaměstnanců knihovny. </a:t>
            </a:r>
          </a:p>
          <a:p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12301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 smtClean="0"/>
              <a:t>Koncepce rozvoje knihoven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/>
              <a:t>(1) Koncepce rozvoje knihoven ČR (dále jen „koncepce“) je odborný a koncepční dokument, na jehož základě systém knihoven plní svou společenskou funkci a rozvíjí své služby. 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</a:t>
            </a:r>
            <a:r>
              <a:rPr lang="cs-CZ" sz="2800" dirty="0"/>
              <a:t>2) Zpracování koncepce zajišťuje ministerstvo a schvaluje ji Vláda ČR svým usnesením zpravidla na období 5 let.</a:t>
            </a:r>
          </a:p>
          <a:p>
            <a:pPr marL="0" indent="0">
              <a:buNone/>
            </a:pPr>
            <a:endParaRPr lang="cs-CZ" sz="2800" dirty="0" smtClean="0"/>
          </a:p>
          <a:p>
            <a:pPr marL="0" indent="0">
              <a:buNone/>
            </a:pPr>
            <a:r>
              <a:rPr lang="cs-CZ" sz="2800" dirty="0" smtClean="0"/>
              <a:t>(</a:t>
            </a:r>
            <a:r>
              <a:rPr lang="cs-CZ" sz="2800" dirty="0"/>
              <a:t>3) Ministerstvo podává vládě ČR každoročně zprávu o naplňování koncepce.</a:t>
            </a: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96295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/>
          <a:lstStyle/>
          <a:p>
            <a:r>
              <a:rPr lang="cs-CZ" dirty="0"/>
              <a:t>Správa knihovního fondu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229600" cy="5596731"/>
          </a:xfrm>
        </p:spPr>
        <p:txBody>
          <a:bodyPr/>
          <a:lstStyle/>
          <a:p>
            <a:pPr marL="0" indent="0">
              <a:buNone/>
            </a:pPr>
            <a:r>
              <a:rPr lang="cs-CZ" sz="2400" dirty="0" smtClean="0"/>
              <a:t>(</a:t>
            </a:r>
            <a:r>
              <a:rPr lang="cs-CZ" sz="2400" dirty="0"/>
              <a:t>6) Na nakládání s knihovním fondem se nevztahuje zvláštní právní předpis. </a:t>
            </a:r>
            <a:endParaRPr lang="cs-CZ" sz="2000" dirty="0" smtClean="0"/>
          </a:p>
          <a:p>
            <a:pPr lvl="1"/>
            <a:r>
              <a:rPr lang="cs-CZ" sz="1800" dirty="0"/>
              <a:t>Zákon č. </a:t>
            </a:r>
            <a:r>
              <a:rPr lang="cs-CZ" sz="1800" dirty="0">
                <a:hlinkClick r:id="rId2"/>
              </a:rPr>
              <a:t>563/1991 Sb.</a:t>
            </a:r>
            <a:r>
              <a:rPr lang="cs-CZ" sz="1800" dirty="0"/>
              <a:t>, o účetnictví, ve znění pozdějších předpisů.</a:t>
            </a:r>
          </a:p>
          <a:p>
            <a:pPr marL="0" indent="0">
              <a:buNone/>
            </a:pPr>
            <a:r>
              <a:rPr lang="cs-CZ" sz="2400" dirty="0" smtClean="0"/>
              <a:t>Na </a:t>
            </a:r>
            <a:r>
              <a:rPr lang="cs-CZ" sz="2400" dirty="0"/>
              <a:t>uveřejňování smluv o nakládání s knihovním fondem se nevztahuje zvláštní právní předpis. </a:t>
            </a:r>
            <a:endParaRPr lang="cs-CZ" sz="2400" dirty="0" smtClean="0"/>
          </a:p>
          <a:p>
            <a:pPr lvl="1"/>
            <a:r>
              <a:rPr lang="cs-CZ" sz="1800" dirty="0"/>
              <a:t>Zákon č. 340/2015 Sb., o zvláštních podmínkách účinnosti některých smluv, uveřejňování těchto smluv a o registru smluv (zákon o registru smluv), ve znění pozdějších předpisů.</a:t>
            </a:r>
          </a:p>
          <a:p>
            <a:pPr marL="0" indent="0">
              <a:buNone/>
            </a:pPr>
            <a:r>
              <a:rPr lang="cs-CZ" sz="2400" dirty="0" smtClean="0"/>
              <a:t>Pokud </a:t>
            </a:r>
            <a:r>
              <a:rPr lang="cs-CZ" sz="2400" dirty="0"/>
              <a:t>je knihovní fond nebo jeho část evidován jako sbírka podle zvláštního právního předpisu, použije se pro nakládání s ním tento právní předpis.</a:t>
            </a:r>
          </a:p>
          <a:p>
            <a:pPr lvl="1"/>
            <a:r>
              <a:rPr lang="cs-CZ" sz="1600" dirty="0" smtClean="0"/>
              <a:t>Zákon </a:t>
            </a:r>
            <a:r>
              <a:rPr lang="cs-CZ" sz="1600" dirty="0"/>
              <a:t>č. 122/2000 Sb., o ochraně sbírek muzejní povahy. </a:t>
            </a:r>
            <a:endParaRPr lang="cs-CZ" sz="1600" dirty="0" smtClean="0"/>
          </a:p>
          <a:p>
            <a:endParaRPr lang="cs-CZ" sz="2000" dirty="0"/>
          </a:p>
          <a:p>
            <a:r>
              <a:rPr lang="cs-CZ" sz="2400" dirty="0" smtClean="0">
                <a:solidFill>
                  <a:srgbClr val="FF0000"/>
                </a:solidFill>
              </a:rPr>
              <a:t>Evidence </a:t>
            </a:r>
            <a:r>
              <a:rPr lang="cs-CZ" sz="2400" dirty="0">
                <a:solidFill>
                  <a:srgbClr val="FF0000"/>
                </a:solidFill>
              </a:rPr>
              <a:t>online dokumentů (bez fyzického nosiče)</a:t>
            </a:r>
          </a:p>
          <a:p>
            <a:r>
              <a:rPr lang="cs-CZ" sz="2400" dirty="0" smtClean="0">
                <a:solidFill>
                  <a:srgbClr val="FF0000"/>
                </a:solidFill>
              </a:rPr>
              <a:t>Knihovní fondy v nehmotné podobě???</a:t>
            </a:r>
            <a:endParaRPr lang="cs-CZ" sz="2400" dirty="0">
              <a:solidFill>
                <a:srgbClr val="FF00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21013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Vyřazování knihovních dokumentů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sz="2000" dirty="0"/>
              <a:t>(2) Knihovní dokumenty z konzervačního fondu a z historického fondu lze vyřazovat pouze se souhlasem ministerstva. Knihovní dokument vyřazený podle tohoto odstavce nabídne provozovatel knihovny nejprve Národní knihovně.</a:t>
            </a:r>
          </a:p>
          <a:p>
            <a:pPr marL="0" indent="0">
              <a:buNone/>
            </a:pPr>
            <a:endParaRPr lang="cs-CZ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(</a:t>
            </a:r>
            <a:r>
              <a:rPr lang="cs-CZ" sz="2000" dirty="0">
                <a:solidFill>
                  <a:srgbClr val="FF0000"/>
                </a:solidFill>
              </a:rPr>
              <a:t>3) Provozovatel knihovny nabídne </a:t>
            </a:r>
            <a:r>
              <a:rPr lang="cs-CZ" sz="2000" u="sng" dirty="0">
                <a:solidFill>
                  <a:srgbClr val="FF0000"/>
                </a:solidFill>
              </a:rPr>
              <a:t>úplatně či bezúplatně </a:t>
            </a:r>
            <a:r>
              <a:rPr lang="cs-CZ" sz="2000" dirty="0">
                <a:solidFill>
                  <a:srgbClr val="FF0000"/>
                </a:solidFill>
              </a:rPr>
              <a:t>knihovní dokument, s výjimkou knihovního dokumentu vyřazeného podle odstavce 1 písm. c), provozovatelům jiných knihoven a nabídku </a:t>
            </a:r>
            <a:r>
              <a:rPr lang="cs-CZ" sz="2000" u="sng" dirty="0">
                <a:solidFill>
                  <a:srgbClr val="FF0000"/>
                </a:solidFill>
              </a:rPr>
              <a:t>zveřejní obvyklým </a:t>
            </a:r>
            <a:r>
              <a:rPr lang="cs-CZ" sz="2000" u="sng" dirty="0" smtClean="0">
                <a:solidFill>
                  <a:srgbClr val="FF0000"/>
                </a:solidFill>
              </a:rPr>
              <a:t>způsobem</a:t>
            </a:r>
            <a:r>
              <a:rPr lang="cs-CZ" sz="2000" dirty="0" smtClean="0">
                <a:solidFill>
                  <a:srgbClr val="FF0000"/>
                </a:solidFill>
              </a:rPr>
              <a:t>. </a:t>
            </a:r>
          </a:p>
          <a:p>
            <a:pPr marL="0" indent="0">
              <a:buNone/>
            </a:pPr>
            <a:endParaRPr lang="cs-CZ" sz="20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Pokud </a:t>
            </a:r>
            <a:r>
              <a:rPr lang="cs-CZ" sz="2000" dirty="0">
                <a:solidFill>
                  <a:srgbClr val="FF0000"/>
                </a:solidFill>
              </a:rPr>
              <a:t>není nabídka přijata, nabídne knihovní dokument </a:t>
            </a:r>
            <a:r>
              <a:rPr lang="cs-CZ" sz="2000" u="sng" dirty="0">
                <a:solidFill>
                  <a:srgbClr val="FF0000"/>
                </a:solidFill>
              </a:rPr>
              <a:t>veřejně</a:t>
            </a:r>
            <a:r>
              <a:rPr lang="cs-CZ" sz="2000" dirty="0">
                <a:solidFill>
                  <a:srgbClr val="FF0000"/>
                </a:solidFill>
              </a:rPr>
              <a:t> a za obdobných podmínek  </a:t>
            </a:r>
            <a:r>
              <a:rPr lang="cs-CZ" sz="2000" u="sng" dirty="0">
                <a:solidFill>
                  <a:srgbClr val="FF0000"/>
                </a:solidFill>
              </a:rPr>
              <a:t>jakémukoli zájemci.</a:t>
            </a:r>
            <a:r>
              <a:rPr lang="cs-CZ" sz="2000" dirty="0">
                <a:solidFill>
                  <a:srgbClr val="FF0000"/>
                </a:solidFill>
              </a:rPr>
              <a:t> Pokud nabídku nepřijme ani jiný zájemce, provozovatel knihovny knihovní dokument </a:t>
            </a:r>
            <a:r>
              <a:rPr lang="cs-CZ" sz="2000" u="sng" dirty="0">
                <a:solidFill>
                  <a:srgbClr val="FF0000"/>
                </a:solidFill>
              </a:rPr>
              <a:t>zlikviduje.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310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 smtClean="0"/>
              <a:t>Postup přípravy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Vytvoření pracovní skupiny</a:t>
            </a:r>
          </a:p>
          <a:p>
            <a:r>
              <a:rPr lang="cs-CZ" dirty="0" smtClean="0"/>
              <a:t>Shromáždění námětů</a:t>
            </a:r>
          </a:p>
          <a:p>
            <a:r>
              <a:rPr lang="cs-CZ" dirty="0" smtClean="0"/>
              <a:t>Zpracování prvního návrhu prosinec 2016 – právníci MKP</a:t>
            </a:r>
          </a:p>
          <a:p>
            <a:r>
              <a:rPr lang="cs-CZ" dirty="0" smtClean="0"/>
              <a:t>Diskuze k návrhu</a:t>
            </a:r>
          </a:p>
          <a:p>
            <a:r>
              <a:rPr lang="cs-CZ" dirty="0" smtClean="0"/>
              <a:t>Leden 2017 – předání MK ČR</a:t>
            </a:r>
          </a:p>
          <a:p>
            <a:r>
              <a:rPr lang="cs-CZ" dirty="0" smtClean="0"/>
              <a:t>Červen 2017 – vládní návrh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5828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Ochrana knihovního fondu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Provozovatel knihovny je povinen </a:t>
            </a:r>
            <a:r>
              <a:rPr lang="cs-CZ" dirty="0" smtClean="0"/>
              <a:t>zajistit:</a:t>
            </a:r>
            <a:endParaRPr lang="cs-CZ" dirty="0"/>
          </a:p>
          <a:p>
            <a:r>
              <a:rPr lang="cs-CZ" dirty="0" smtClean="0"/>
              <a:t>d</a:t>
            </a:r>
            <a:r>
              <a:rPr lang="cs-CZ" dirty="0"/>
              <a:t>) ochranu a zabezpečení informačních pramenů v elektronické podobě, které knihovna zdigitalizovala nebo které získala  v digitální formě. </a:t>
            </a:r>
            <a:endParaRPr lang="cs-CZ" dirty="0" smtClean="0"/>
          </a:p>
          <a:p>
            <a:endParaRPr lang="cs-CZ" dirty="0"/>
          </a:p>
          <a:p>
            <a:r>
              <a:rPr lang="cs-CZ" dirty="0" smtClean="0"/>
              <a:t>????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06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Meziknihovní výpůjční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000" dirty="0"/>
              <a:t>(2) Dožádaná knihovna je povinna žádající knihovně pro jejího uživatele knihovní dokument ze svého knihovního fondu zprostředkovat tak, že požadovaný knihovní dokument žádající knihovně zapůjčí nebo jí poskytne jeho tiskovou rozmnoženinu </a:t>
            </a:r>
            <a:r>
              <a:rPr lang="cs-CZ" sz="2000" dirty="0">
                <a:solidFill>
                  <a:srgbClr val="FF0000"/>
                </a:solidFill>
              </a:rPr>
              <a:t>či elektronickou rozmnoženinu, jejímž jediným účelem je umožnit přenos</a:t>
            </a:r>
            <a:r>
              <a:rPr lang="cs-CZ" sz="2000" dirty="0"/>
              <a:t>, popřípadě jí poskytne informace, kde se požadovaný knihovní dokument nalézá. </a:t>
            </a:r>
            <a:endParaRPr lang="cs-CZ" sz="2000" dirty="0" smtClean="0"/>
          </a:p>
          <a:p>
            <a:endParaRPr lang="cs-CZ" sz="2000" dirty="0">
              <a:solidFill>
                <a:srgbClr val="FF0000"/>
              </a:solidFill>
            </a:endParaRPr>
          </a:p>
          <a:p>
            <a:r>
              <a:rPr lang="cs-CZ" sz="2000" dirty="0" smtClean="0">
                <a:solidFill>
                  <a:srgbClr val="FF0000"/>
                </a:solidFill>
              </a:rPr>
              <a:t>Poskytne-li </a:t>
            </a:r>
            <a:r>
              <a:rPr lang="cs-CZ" sz="2000" dirty="0">
                <a:solidFill>
                  <a:srgbClr val="FF0000"/>
                </a:solidFill>
              </a:rPr>
              <a:t>dožádaná knihovna elektronickou rozmnoženinu, žádající knihovna zhotoví tiskovou rozmnoženinu pro svého uživatele a uhradí odměnu dle zvláštního právního předpisu. </a:t>
            </a:r>
          </a:p>
          <a:p>
            <a:pPr marL="0" indent="0">
              <a:buNone/>
            </a:pPr>
            <a:endParaRPr lang="cs-CZ" sz="1700" dirty="0" smtClean="0"/>
          </a:p>
          <a:p>
            <a:endParaRPr lang="cs-CZ" sz="14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935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cs-CZ" dirty="0" smtClean="0"/>
              <a:t>Meziknihovní výpůjční služby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87590"/>
          </a:xfrm>
        </p:spPr>
        <p:txBody>
          <a:bodyPr/>
          <a:lstStyle/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VARIANTA 1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(</a:t>
            </a:r>
            <a:r>
              <a:rPr lang="cs-CZ" sz="2000" dirty="0">
                <a:solidFill>
                  <a:srgbClr val="FF0000"/>
                </a:solidFill>
              </a:rPr>
              <a:t>4) </a:t>
            </a:r>
            <a:r>
              <a:rPr lang="cs-CZ" sz="2000" dirty="0"/>
              <a:t>Meziknihovní služby jsou </a:t>
            </a:r>
            <a:r>
              <a:rPr lang="cs-CZ" sz="2000" dirty="0">
                <a:solidFill>
                  <a:srgbClr val="FF0000"/>
                </a:solidFill>
              </a:rPr>
              <a:t>financovány ze státního rozpočtu</a:t>
            </a:r>
            <a:r>
              <a:rPr lang="cs-CZ" sz="2000" dirty="0"/>
              <a:t>, ze kterého se hradí veškeré náklady. Prováděcí právní předpis </a:t>
            </a:r>
            <a:r>
              <a:rPr lang="cs-CZ" sz="2000" dirty="0">
                <a:solidFill>
                  <a:srgbClr val="FF0000"/>
                </a:solidFill>
              </a:rPr>
              <a:t>stanoví výši poplatku za meziknihovní službu, který je příjmem státního rozpočtu.</a:t>
            </a:r>
          </a:p>
          <a:p>
            <a:pPr marL="0" indent="0">
              <a:buNone/>
            </a:pPr>
            <a:endParaRPr lang="cs-CZ" sz="2000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VARIANTA 2</a:t>
            </a:r>
          </a:p>
          <a:p>
            <a:pPr marL="0" indent="0">
              <a:buNone/>
            </a:pPr>
            <a:r>
              <a:rPr lang="cs-CZ" sz="2000" dirty="0" smtClean="0">
                <a:solidFill>
                  <a:srgbClr val="FF0000"/>
                </a:solidFill>
              </a:rPr>
              <a:t>(</a:t>
            </a:r>
            <a:r>
              <a:rPr lang="cs-CZ" sz="2000" dirty="0">
                <a:solidFill>
                  <a:srgbClr val="FF0000"/>
                </a:solidFill>
              </a:rPr>
              <a:t>4) </a:t>
            </a:r>
            <a:r>
              <a:rPr lang="cs-CZ" sz="2000" dirty="0"/>
              <a:t>Prováděcí právní předpis stanoví výši poplatků za jednotlivé způsoby vyřízení žádosti o meziknihovní službu a způsob jejich rozdělení mezi knihovny </a:t>
            </a:r>
          </a:p>
          <a:p>
            <a:r>
              <a:rPr lang="cs-CZ" sz="2000" dirty="0"/>
              <a:t> Návrh prováděcího předpisu: „Pokud je žádost o zprostředkování knihovního dokumentu vyřízena jeho zapůjčením, polovina tohoto poplatku náleží žádající knihovně a polovina dožádané knihovně. </a:t>
            </a:r>
            <a:endParaRPr lang="cs-CZ" sz="2000" dirty="0" smtClean="0"/>
          </a:p>
          <a:p>
            <a:r>
              <a:rPr lang="cs-CZ" sz="2000" dirty="0" smtClean="0"/>
              <a:t>Žádající </a:t>
            </a:r>
            <a:r>
              <a:rPr lang="cs-CZ" sz="2000" dirty="0"/>
              <a:t>knihovna </a:t>
            </a:r>
            <a:r>
              <a:rPr lang="cs-CZ" sz="2000" dirty="0">
                <a:solidFill>
                  <a:srgbClr val="FF0000"/>
                </a:solidFill>
              </a:rPr>
              <a:t>není povinna po svém uživateli poplatek požadovat</a:t>
            </a:r>
            <a:r>
              <a:rPr lang="cs-CZ" sz="2000" dirty="0"/>
              <a:t>, i v takovém případě je však povinna uhradit část náležející dožádané knihovně. Dožádaná knihovna se </a:t>
            </a:r>
            <a:r>
              <a:rPr lang="cs-CZ" sz="2000" dirty="0">
                <a:solidFill>
                  <a:srgbClr val="FF0000"/>
                </a:solidFill>
              </a:rPr>
              <a:t>může části poplatku</a:t>
            </a:r>
            <a:r>
              <a:rPr lang="cs-CZ" sz="2000" dirty="0"/>
              <a:t>, která jí náleží, </a:t>
            </a:r>
            <a:r>
              <a:rPr lang="cs-CZ" sz="2000" dirty="0">
                <a:solidFill>
                  <a:srgbClr val="FF0000"/>
                </a:solidFill>
              </a:rPr>
              <a:t>vzdát ve prospěch knihovny žádající</a:t>
            </a:r>
            <a:r>
              <a:rPr lang="cs-CZ" sz="2000" dirty="0" smtClean="0">
                <a:solidFill>
                  <a:srgbClr val="FF0000"/>
                </a:solidFill>
              </a:rPr>
              <a:t>.</a:t>
            </a:r>
            <a:endParaRPr lang="cs-CZ" sz="2000" dirty="0">
              <a:solidFill>
                <a:srgbClr val="FF0000"/>
              </a:solidFill>
            </a:endParaRP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6718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Nadpis 3"/>
          <p:cNvSpPr>
            <a:spLocks noGrp="1"/>
          </p:cNvSpPr>
          <p:nvPr>
            <p:ph type="ctrTitle"/>
          </p:nvPr>
        </p:nvSpPr>
        <p:spPr>
          <a:xfrm>
            <a:off x="611188" y="1844675"/>
            <a:ext cx="7772400" cy="2232397"/>
          </a:xfrm>
        </p:spPr>
        <p:txBody>
          <a:bodyPr/>
          <a:lstStyle/>
          <a:p>
            <a:r>
              <a:rPr lang="cs-CZ" sz="3600" dirty="0" smtClean="0"/>
              <a:t>Příprava novely knihovního zákona</a:t>
            </a:r>
            <a:endParaRPr lang="cs-CZ" dirty="0" smtClean="0"/>
          </a:p>
        </p:txBody>
      </p:sp>
      <p:sp>
        <p:nvSpPr>
          <p:cNvPr id="2051" name="Podnadpis 4"/>
          <p:cNvSpPr>
            <a:spLocks noGrp="1"/>
          </p:cNvSpPr>
          <p:nvPr>
            <p:ph type="subTitle" idx="1"/>
          </p:nvPr>
        </p:nvSpPr>
        <p:spPr>
          <a:xfrm>
            <a:off x="1403350" y="5013176"/>
            <a:ext cx="6400800" cy="1368152"/>
          </a:xfrm>
        </p:spPr>
        <p:txBody>
          <a:bodyPr>
            <a:normAutofit fontScale="40000" lnSpcReduction="20000"/>
          </a:bodyPr>
          <a:lstStyle/>
          <a:p>
            <a:pPr eaLnBrk="1" hangingPunct="1">
              <a:defRPr/>
            </a:pPr>
            <a:endParaRPr lang="cs-CZ" sz="5600" i="1" dirty="0" smtClean="0"/>
          </a:p>
          <a:p>
            <a:pPr eaLnBrk="1" hangingPunct="1">
              <a:defRPr/>
            </a:pPr>
            <a:r>
              <a:rPr lang="cs-CZ" sz="5600" i="1" dirty="0" smtClean="0">
                <a:solidFill>
                  <a:schemeClr val="tx1"/>
                </a:solidFill>
              </a:rPr>
              <a:t>24.10.2016</a:t>
            </a:r>
          </a:p>
          <a:p>
            <a:pPr eaLnBrk="1" hangingPunct="1">
              <a:defRPr/>
            </a:pPr>
            <a:r>
              <a:rPr lang="cs-CZ" sz="5600" i="1" dirty="0" smtClean="0">
                <a:solidFill>
                  <a:schemeClr val="tx1"/>
                </a:solidFill>
              </a:rPr>
              <a:t>Vít </a:t>
            </a:r>
            <a:r>
              <a:rPr lang="cs-CZ" sz="5600" i="1" dirty="0">
                <a:solidFill>
                  <a:schemeClr val="tx1"/>
                </a:solidFill>
              </a:rPr>
              <a:t>Richter</a:t>
            </a:r>
          </a:p>
          <a:p>
            <a:pPr eaLnBrk="1" hangingPunct="1">
              <a:defRPr/>
            </a:pPr>
            <a:r>
              <a:rPr lang="cs-CZ" sz="5600" i="1" dirty="0">
                <a:solidFill>
                  <a:schemeClr val="tx1"/>
                </a:solidFill>
              </a:rPr>
              <a:t>Národní knihovna ČR</a:t>
            </a:r>
          </a:p>
          <a:p>
            <a:pPr eaLnBrk="1" hangingPunct="1">
              <a:defRPr/>
            </a:pPr>
            <a:endParaRPr lang="cs-CZ" dirty="0" smtClean="0"/>
          </a:p>
        </p:txBody>
      </p:sp>
    </p:spTree>
    <p:extLst>
      <p:ext uri="{BB962C8B-B14F-4D97-AF65-F5344CB8AC3E}">
        <p14:creationId xmlns:p14="http://schemas.microsoft.com/office/powerpoint/2010/main" val="982593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cs-CZ" dirty="0" smtClean="0"/>
              <a:t>Pracovní skupina</a:t>
            </a:r>
            <a:endParaRPr lang="cs-CZ" dirty="0"/>
          </a:p>
        </p:txBody>
      </p:sp>
      <p:graphicFrame>
        <p:nvGraphicFramePr>
          <p:cNvPr id="5" name="Zástupný symbol pro obsah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87307665"/>
              </p:ext>
            </p:extLst>
          </p:nvPr>
        </p:nvGraphicFramePr>
        <p:xfrm>
          <a:off x="457200" y="1388110"/>
          <a:ext cx="8229600" cy="4968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6608"/>
                <a:gridCol w="1728192"/>
                <a:gridCol w="2592288"/>
                <a:gridCol w="1522512"/>
              </a:tblGrid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Běhalová, Štěpánka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Muzeum JH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Nivnická Libuše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KJM</a:t>
                      </a:r>
                    </a:p>
                  </a:txBody>
                  <a:tcPr marL="9525" marR="9525" marT="9525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Bouzková, Helena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NLK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Pavelková, Jindra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MZK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Danielisova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Tereza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MKP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Pillerová Vladana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Dilhofová Adéla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MZK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Richter Vít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Giebisch Roman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2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</a:rPr>
                        <a:t>Rösslerová Klára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FFUK AKVŠ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Hájková Zuzana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JVK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Řehák, Tomáš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MKP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Hemola Hanuš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Římanová, Radka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UISK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Jansová Linda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Sekera Martin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KNM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Kašpárková, Šárka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K Kroměřížska</a:t>
                      </a:r>
                      <a:endParaRPr lang="cs-CZ" sz="1600" b="1" i="0" u="none" strike="noStrike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Skučková Blanka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MK ČR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Kratochvílová Monika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MZK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Smetanová Vladana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Lachnit, Ondřej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MKP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Šedá Marie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MSVK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Lichtenbergová Edita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Šterbová</a:t>
                      </a: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, Jaroslava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MKP</a:t>
                      </a:r>
                    </a:p>
                  </a:txBody>
                  <a:tcPr marL="9525" marR="9525" marT="9525" marB="0" anchor="b"/>
                </a:tc>
              </a:tr>
              <a:tr h="370840">
                <a:tc>
                  <a:txBody>
                    <a:bodyPr/>
                    <a:lstStyle/>
                    <a:p>
                      <a:pPr algn="l" fontAlgn="b"/>
                      <a:r>
                        <a:rPr lang="cs-CZ" sz="1600" b="1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Matušík Zdeněk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cs-CZ" sz="1600" b="1" i="0" u="none" strike="noStrik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</a:rPr>
                        <a:t>NK ČR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endParaRPr lang="cs-CZ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sz="2800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76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576064"/>
          </a:xfrm>
        </p:spPr>
        <p:txBody>
          <a:bodyPr/>
          <a:lstStyle/>
          <a:p>
            <a:r>
              <a:rPr lang="cs-CZ" dirty="0" smtClean="0"/>
              <a:t>Hlavní témata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124744"/>
            <a:ext cx="8435280" cy="5472608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cs-CZ" sz="2300" dirty="0"/>
              <a:t>Poslání knihoven a veřejná prospěšnosti knihoven - § 1a a § 2 a</a:t>
            </a:r>
            <a:r>
              <a:rPr lang="cs-CZ" sz="2300" dirty="0" smtClean="0"/>
              <a:t>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Knihovní fond, informační pramen a knihovní dokument - § 2 b) a c)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Historický fond - § 2 e)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Systém knihoven - § 3 a § 12 až § 13b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Veřejné knihovnické a informační služby - § 4 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Osobní údaje a rodná čísla - § 4a 2)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Rovný přístup - § 4a 3) a 4)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Odborný zaměstnanec knihovny - § </a:t>
            </a:r>
            <a:r>
              <a:rPr lang="cs-CZ" sz="2300" dirty="0" smtClean="0"/>
              <a:t>4b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 smtClean="0"/>
              <a:t>Koncepce </a:t>
            </a:r>
            <a:r>
              <a:rPr lang="cs-CZ" sz="2300" dirty="0"/>
              <a:t>rozvoje knihoven - § </a:t>
            </a:r>
            <a:r>
              <a:rPr lang="cs-CZ" sz="2300" dirty="0" smtClean="0"/>
              <a:t>15a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Vyřazování knihovního dokumentu - § 17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/>
              <a:t>Ochrana digitálního knihovního fondu</a:t>
            </a:r>
          </a:p>
          <a:p>
            <a:pPr marL="457200" indent="-457200">
              <a:buFont typeface="+mj-lt"/>
              <a:buAutoNum type="arabicPeriod"/>
            </a:pPr>
            <a:r>
              <a:rPr lang="cs-CZ" sz="2300" dirty="0" smtClean="0"/>
              <a:t>Meziknihovní </a:t>
            </a:r>
            <a:r>
              <a:rPr lang="cs-CZ" sz="2300" dirty="0"/>
              <a:t>služby - § 14</a:t>
            </a:r>
          </a:p>
          <a:p>
            <a:pPr marL="0" indent="0">
              <a:buNone/>
            </a:pPr>
            <a:endParaRPr lang="cs-CZ" sz="2000" dirty="0"/>
          </a:p>
          <a:p>
            <a:endParaRPr lang="cs-CZ" sz="2000" dirty="0"/>
          </a:p>
          <a:p>
            <a:endParaRPr lang="cs-CZ" sz="2000" dirty="0"/>
          </a:p>
          <a:p>
            <a:endParaRPr lang="cs-CZ" sz="2000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7710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92304" y="332656"/>
            <a:ext cx="8229600" cy="720080"/>
          </a:xfrm>
        </p:spPr>
        <p:txBody>
          <a:bodyPr/>
          <a:lstStyle/>
          <a:p>
            <a:r>
              <a:rPr lang="cs-CZ" dirty="0"/>
              <a:t>Poslání knihoven 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196752"/>
            <a:ext cx="8784976" cy="5400600"/>
          </a:xfrm>
        </p:spPr>
        <p:txBody>
          <a:bodyPr/>
          <a:lstStyle/>
          <a:p>
            <a:endParaRPr lang="cs-CZ" sz="2000" dirty="0" smtClean="0"/>
          </a:p>
          <a:p>
            <a:r>
              <a:rPr lang="cs-CZ" sz="2000" dirty="0" smtClean="0"/>
              <a:t>Knihovny </a:t>
            </a:r>
            <a:r>
              <a:rPr lang="cs-CZ" sz="2000" dirty="0"/>
              <a:t>poskytují veřejné knihovnické a informační služby </a:t>
            </a:r>
            <a:r>
              <a:rPr lang="cs-CZ" sz="2000" dirty="0">
                <a:solidFill>
                  <a:srgbClr val="FF0000"/>
                </a:solidFill>
              </a:rPr>
              <a:t>ve veřejném zájmu</a:t>
            </a:r>
            <a:r>
              <a:rPr lang="cs-CZ" sz="2000" dirty="0"/>
              <a:t>. Garantují demokratický přístup k informacím, znalostem a kulturním hodnotám, a tím poskytují každému občanu podporu pro jeho </a:t>
            </a:r>
            <a:r>
              <a:rPr lang="cs-CZ" sz="2000" dirty="0">
                <a:solidFill>
                  <a:srgbClr val="FF0000"/>
                </a:solidFill>
              </a:rPr>
              <a:t>celoživotní vzdělávání</a:t>
            </a:r>
            <a:r>
              <a:rPr lang="cs-CZ" sz="2000" dirty="0"/>
              <a:t>, osobní rozvoj, kvalitu života i aktivní a informovanou účast na životě společnost. </a:t>
            </a:r>
            <a:endParaRPr lang="cs-CZ" sz="2000" dirty="0" smtClean="0"/>
          </a:p>
          <a:p>
            <a:endParaRPr lang="cs-CZ" sz="2000" dirty="0" smtClean="0"/>
          </a:p>
          <a:p>
            <a:pPr marL="0" indent="0">
              <a:buNone/>
            </a:pPr>
            <a:r>
              <a:rPr lang="cs-CZ" sz="2800" dirty="0" smtClean="0"/>
              <a:t>Definice</a:t>
            </a:r>
            <a:endParaRPr lang="cs-CZ" sz="2800" dirty="0"/>
          </a:p>
          <a:p>
            <a:r>
              <a:rPr lang="cs-CZ" sz="2000" dirty="0"/>
              <a:t>a)  knihovnou </a:t>
            </a:r>
            <a:r>
              <a:rPr lang="cs-CZ" sz="2000" dirty="0">
                <a:solidFill>
                  <a:srgbClr val="FF0000"/>
                </a:solidFill>
              </a:rPr>
              <a:t>veřejně prospěšné </a:t>
            </a:r>
            <a:r>
              <a:rPr lang="cs-CZ" sz="2000" dirty="0"/>
              <a:t>kulturní, informační a </a:t>
            </a:r>
            <a:r>
              <a:rPr lang="cs-CZ" sz="2000" dirty="0">
                <a:solidFill>
                  <a:srgbClr val="FF0000"/>
                </a:solidFill>
              </a:rPr>
              <a:t>vzdělávací zařízení</a:t>
            </a:r>
            <a:r>
              <a:rPr lang="cs-CZ" sz="2000" dirty="0"/>
              <a:t>, v němž jsou poskytovány veřejné knihovnické a informační služby vymezené tímto zákonem, a které je zapsáno v evidenci knihoven,</a:t>
            </a:r>
          </a:p>
          <a:p>
            <a:endParaRPr lang="cs-CZ" sz="20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995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648072"/>
          </a:xfrm>
        </p:spPr>
        <p:txBody>
          <a:bodyPr/>
          <a:lstStyle/>
          <a:p>
            <a:r>
              <a:rPr lang="cs-CZ" dirty="0" smtClean="0"/>
              <a:t>Knihovní fond a dokument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217443"/>
          </a:xfrm>
        </p:spPr>
        <p:txBody>
          <a:bodyPr/>
          <a:lstStyle/>
          <a:p>
            <a:r>
              <a:rPr lang="cs-CZ" sz="2800" dirty="0"/>
              <a:t>b)  knihovním fondem </a:t>
            </a:r>
            <a:r>
              <a:rPr lang="cs-CZ" sz="2800" dirty="0" smtClean="0"/>
              <a:t>organizovaný je, </a:t>
            </a:r>
            <a:r>
              <a:rPr lang="cs-CZ" sz="2800" dirty="0"/>
              <a:t>soustavně </a:t>
            </a:r>
            <a:r>
              <a:rPr lang="cs-CZ" sz="2800" u="sng" dirty="0"/>
              <a:t>doplňovaný</a:t>
            </a:r>
            <a:r>
              <a:rPr lang="cs-CZ" sz="2800" dirty="0"/>
              <a:t>, zpracovávaný, ochraňovaný a uchovávaný </a:t>
            </a:r>
            <a:r>
              <a:rPr lang="cs-CZ" sz="2800" dirty="0" smtClean="0"/>
              <a:t>a </a:t>
            </a:r>
            <a:r>
              <a:rPr lang="cs-CZ" sz="2800" u="sng" dirty="0" smtClean="0"/>
              <a:t>zpřístupňovaný</a:t>
            </a:r>
            <a:r>
              <a:rPr lang="cs-CZ" sz="2800" dirty="0" smtClean="0"/>
              <a:t> soubor </a:t>
            </a:r>
            <a:r>
              <a:rPr lang="cs-CZ" sz="2800" dirty="0"/>
              <a:t>informačních pramenů </a:t>
            </a:r>
            <a:r>
              <a:rPr lang="cs-CZ" sz="2800" dirty="0">
                <a:solidFill>
                  <a:srgbClr val="FF0000"/>
                </a:solidFill>
              </a:rPr>
              <a:t>bez ohledu na jejich obsah a formu</a:t>
            </a:r>
            <a:r>
              <a:rPr lang="cs-CZ" sz="2800" dirty="0"/>
              <a:t>, které knihovna oprávněně užívá</a:t>
            </a:r>
            <a:r>
              <a:rPr lang="cs-CZ" sz="2800" dirty="0" smtClean="0"/>
              <a:t>,</a:t>
            </a:r>
          </a:p>
          <a:p>
            <a:endParaRPr lang="cs-CZ" sz="2800" dirty="0"/>
          </a:p>
          <a:p>
            <a:r>
              <a:rPr lang="cs-CZ" sz="2800" dirty="0"/>
              <a:t>c) knihovním dokumentem </a:t>
            </a:r>
            <a:r>
              <a:rPr lang="cs-CZ" sz="2800" dirty="0" smtClean="0"/>
              <a:t>je informační </a:t>
            </a:r>
            <a:r>
              <a:rPr lang="cs-CZ" sz="2800" dirty="0"/>
              <a:t>pramen na </a:t>
            </a:r>
            <a:r>
              <a:rPr lang="cs-CZ" sz="2800" u="sng" dirty="0">
                <a:solidFill>
                  <a:srgbClr val="FF0000"/>
                </a:solidFill>
              </a:rPr>
              <a:t>hmotném nosiči </a:t>
            </a:r>
            <a:r>
              <a:rPr lang="cs-CZ" sz="2800" dirty="0"/>
              <a:t>evidovaný jako samostatná jednotka knihovního fondu </a:t>
            </a:r>
            <a:r>
              <a:rPr lang="cs-CZ" sz="2800" dirty="0" smtClean="0"/>
              <a:t>knihovny</a:t>
            </a:r>
            <a:endParaRPr lang="cs-CZ" sz="2800" dirty="0"/>
          </a:p>
          <a:p>
            <a:pPr marL="0" indent="0">
              <a:buNone/>
            </a:pPr>
            <a:r>
              <a:rPr lang="cs-CZ" dirty="0" smtClean="0">
                <a:solidFill>
                  <a:srgbClr val="FF0000"/>
                </a:solidFill>
              </a:rPr>
              <a:t>PROBLÉM:</a:t>
            </a:r>
          </a:p>
          <a:p>
            <a:r>
              <a:rPr lang="cs-CZ" sz="2800" dirty="0" smtClean="0"/>
              <a:t>Digitální dokumenty, EIZ – evidence a revize</a:t>
            </a:r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243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/>
          <a:lstStyle/>
          <a:p>
            <a:r>
              <a:rPr lang="cs-CZ" dirty="0" smtClean="0"/>
              <a:t>Historický fond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e) historickým fondem </a:t>
            </a:r>
            <a:r>
              <a:rPr lang="cs-CZ" dirty="0" smtClean="0"/>
              <a:t>je knihovní </a:t>
            </a:r>
            <a:r>
              <a:rPr lang="cs-CZ" dirty="0"/>
              <a:t>fond sestávající z knihovních dokumentů, které vznikly do roku </a:t>
            </a:r>
            <a:r>
              <a:rPr lang="cs-CZ" strike="sngStrike" dirty="0" smtClean="0"/>
              <a:t>1860</a:t>
            </a:r>
            <a:r>
              <a:rPr lang="cs-CZ" dirty="0" smtClean="0"/>
              <a:t> </a:t>
            </a:r>
            <a:r>
              <a:rPr lang="cs-CZ" dirty="0" smtClean="0">
                <a:solidFill>
                  <a:srgbClr val="FF0000"/>
                </a:solidFill>
              </a:rPr>
              <a:t>1900 </a:t>
            </a:r>
            <a:r>
              <a:rPr lang="cs-CZ" u="sng" dirty="0" smtClean="0">
                <a:solidFill>
                  <a:srgbClr val="FF0000"/>
                </a:solidFill>
              </a:rPr>
              <a:t>(1948??) </a:t>
            </a:r>
            <a:r>
              <a:rPr lang="cs-CZ" dirty="0" smtClean="0"/>
              <a:t>nebo </a:t>
            </a:r>
            <a:r>
              <a:rPr lang="cs-CZ" dirty="0"/>
              <a:t>o kterých tak pro jejich jedinečnou historickou hodnotu </a:t>
            </a:r>
            <a:r>
              <a:rPr lang="cs-CZ" dirty="0">
                <a:solidFill>
                  <a:srgbClr val="FF0000"/>
                </a:solidFill>
              </a:rPr>
              <a:t>rozhodl</a:t>
            </a:r>
            <a:r>
              <a:rPr lang="cs-CZ" dirty="0"/>
              <a:t> provozovatel příslušné knihovny nebo </a:t>
            </a:r>
            <a:r>
              <a:rPr lang="cs-CZ" dirty="0">
                <a:solidFill>
                  <a:srgbClr val="FF0000"/>
                </a:solidFill>
              </a:rPr>
              <a:t>Ministerstvo </a:t>
            </a:r>
            <a:r>
              <a:rPr lang="cs-CZ" dirty="0" smtClean="0">
                <a:solidFill>
                  <a:srgbClr val="FF0000"/>
                </a:solidFill>
              </a:rPr>
              <a:t>kultury,</a:t>
            </a:r>
            <a:r>
              <a:rPr lang="cs-CZ" dirty="0" smtClean="0"/>
              <a:t> </a:t>
            </a:r>
            <a:r>
              <a:rPr lang="cs-CZ" dirty="0"/>
              <a:t>a toto rozhodnutí </a:t>
            </a:r>
            <a:r>
              <a:rPr lang="cs-CZ" dirty="0" smtClean="0"/>
              <a:t>zveřejnilo</a:t>
            </a:r>
            <a:endParaRPr lang="cs-CZ" dirty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7243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r>
              <a:rPr lang="cs-CZ" dirty="0" smtClean="0"/>
              <a:t>Regionální funkce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/>
          <a:lstStyle/>
          <a:p>
            <a:pPr marL="0" indent="0">
              <a:buNone/>
            </a:pPr>
            <a:r>
              <a:rPr lang="cs-CZ" sz="2800" dirty="0"/>
              <a:t>h)  regionálními funkcemi funkce, v jejichž rámci krajská knihovna a další jí pověřené knihovny poskytují knihovnám v kraji především poradenské, vzdělávací</a:t>
            </a:r>
            <a:r>
              <a:rPr lang="cs-CZ" sz="2800" dirty="0" smtClean="0"/>
              <a:t>, koordinační</a:t>
            </a:r>
            <a:r>
              <a:rPr lang="cs-CZ" sz="2800" dirty="0"/>
              <a:t>, </a:t>
            </a:r>
            <a:r>
              <a:rPr lang="cs-CZ" sz="2800" dirty="0">
                <a:solidFill>
                  <a:srgbClr val="FF0000"/>
                </a:solidFill>
              </a:rPr>
              <a:t>výpočetní a datové služby</a:t>
            </a:r>
            <a:r>
              <a:rPr lang="cs-CZ" sz="2800" dirty="0"/>
              <a:t>; budují výměnné fondy a zapůjčují výměnné soubory knihovních dokumentů; </a:t>
            </a:r>
            <a:r>
              <a:rPr lang="cs-CZ" sz="2800" dirty="0">
                <a:solidFill>
                  <a:srgbClr val="FF0000"/>
                </a:solidFill>
              </a:rPr>
              <a:t>spolupracují s knihovnami při zavádění nových technologií </a:t>
            </a:r>
            <a:r>
              <a:rPr lang="cs-CZ" sz="2800" dirty="0"/>
              <a:t>a vykonávají další nezbytné činnosti napomáhající rozvoji knihoven a jejich veřejných knihovnických a informačních služeb</a:t>
            </a:r>
            <a:r>
              <a:rPr lang="cs-CZ" sz="2800" dirty="0" smtClean="0"/>
              <a:t>,</a:t>
            </a:r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 smtClean="0">
                <a:solidFill>
                  <a:srgbClr val="FF0000"/>
                </a:solidFill>
              </a:rPr>
              <a:t>Stabilizace financování???</a:t>
            </a:r>
            <a:endParaRPr lang="cs-CZ" sz="2800" dirty="0">
              <a:solidFill>
                <a:srgbClr val="FF0000"/>
              </a:solidFill>
            </a:endParaRPr>
          </a:p>
          <a:p>
            <a:endParaRPr lang="cs-CZ" sz="2800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2020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Nové definice SK ČR, CPK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j) </a:t>
            </a:r>
            <a:r>
              <a:rPr lang="cs-CZ" sz="2800" dirty="0"/>
              <a:t>souborným katalogem knihoven elektronická databáze bibliografických a lokalizačních záznamů o knihovních dokumentech, které se nacházejí v knihovních fondech knihoven, </a:t>
            </a:r>
            <a:endParaRPr lang="cs-CZ" sz="2800" dirty="0" smtClean="0"/>
          </a:p>
          <a:p>
            <a:pPr marL="0" indent="0">
              <a:buNone/>
            </a:pPr>
            <a:endParaRPr lang="cs-CZ" sz="2800" dirty="0"/>
          </a:p>
          <a:p>
            <a:pPr marL="0" indent="0">
              <a:buNone/>
            </a:pPr>
            <a:r>
              <a:rPr lang="cs-CZ" sz="2800" dirty="0"/>
              <a:t>k) centrálním portálem knihoven specializovaný informační systém, který umožňuje veřejnosti přístup k službám, knihovním fondům a dalším informačním zdrojům knihoven.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9006E75-B1B9-47C7-B954-DF8F77C01C20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212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9286</TotalTime>
  <Words>756</Words>
  <Application>Microsoft Office PowerPoint</Application>
  <PresentationFormat>Předvádění na obrazovce (4:3)</PresentationFormat>
  <Paragraphs>245</Paragraphs>
  <Slides>23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23</vt:i4>
      </vt:variant>
    </vt:vector>
  </HeadingPairs>
  <TitlesOfParts>
    <vt:vector size="31" baseType="lpstr">
      <vt:lpstr>Arial</vt:lpstr>
      <vt:lpstr>Arial Narrow</vt:lpstr>
      <vt:lpstr>Calibri</vt:lpstr>
      <vt:lpstr>Segoe UI</vt:lpstr>
      <vt:lpstr>Wingdings</vt:lpstr>
      <vt:lpstr>Motiv sady Office</vt:lpstr>
      <vt:lpstr>1_Vlastní návrh</vt:lpstr>
      <vt:lpstr>Vlastní návrh</vt:lpstr>
      <vt:lpstr>Příprava novely knihovního zákona</vt:lpstr>
      <vt:lpstr>Postup přípravy</vt:lpstr>
      <vt:lpstr>Pracovní skupina</vt:lpstr>
      <vt:lpstr>Hlavní témata</vt:lpstr>
      <vt:lpstr>Poslání knihoven </vt:lpstr>
      <vt:lpstr>Knihovní fond a dokument</vt:lpstr>
      <vt:lpstr>Historický fond</vt:lpstr>
      <vt:lpstr>Regionální funkce</vt:lpstr>
      <vt:lpstr>Nové definice SK ČR, CPK</vt:lpstr>
      <vt:lpstr>Systém knihoven</vt:lpstr>
      <vt:lpstr>Systém knihoven</vt:lpstr>
      <vt:lpstr>Systém knihoven</vt:lpstr>
      <vt:lpstr>Základní – povinné, bezplatné služby</vt:lpstr>
      <vt:lpstr>Další placené služby</vt:lpstr>
      <vt:lpstr>Osobní údaje – rovný přístup</vt:lpstr>
      <vt:lpstr>Odborný zaměstnanec knihovny</vt:lpstr>
      <vt:lpstr>Koncepce rozvoje knihoven</vt:lpstr>
      <vt:lpstr>Správa knihovního fondu</vt:lpstr>
      <vt:lpstr>Vyřazování knihovních dokumentů</vt:lpstr>
      <vt:lpstr>Ochrana knihovního fondu</vt:lpstr>
      <vt:lpstr>Meziknihovní výpůjční služby</vt:lpstr>
      <vt:lpstr>Meziknihovní výpůjční služby</vt:lpstr>
      <vt:lpstr>Příprava novely knihovního zákona</vt:lpstr>
    </vt:vector>
  </TitlesOfParts>
  <Company>Národní knihovna ČR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Měření výkonu a činnosti knihoven  Projekt „Benchmarking knihoven“</dc:title>
  <dc:creator>KI</dc:creator>
  <cp:lastModifiedBy>Richter Vít</cp:lastModifiedBy>
  <cp:revision>525</cp:revision>
  <cp:lastPrinted>2012-10-29T11:24:13Z</cp:lastPrinted>
  <dcterms:created xsi:type="dcterms:W3CDTF">2010-09-20T19:44:17Z</dcterms:created>
  <dcterms:modified xsi:type="dcterms:W3CDTF">2016-11-28T06:59:39Z</dcterms:modified>
</cp:coreProperties>
</file>