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4561" r:id="rId2"/>
    <p:sldMasterId id="2147483692" r:id="rId3"/>
  </p:sldMasterIdLst>
  <p:notesMasterIdLst>
    <p:notesMasterId r:id="rId27"/>
  </p:notesMasterIdLst>
  <p:handoutMasterIdLst>
    <p:handoutMasterId r:id="rId28"/>
  </p:handoutMasterIdLst>
  <p:sldIdLst>
    <p:sldId id="655" r:id="rId4"/>
    <p:sldId id="736" r:id="rId5"/>
    <p:sldId id="737" r:id="rId6"/>
    <p:sldId id="699" r:id="rId7"/>
    <p:sldId id="706" r:id="rId8"/>
    <p:sldId id="702" r:id="rId9"/>
    <p:sldId id="703" r:id="rId10"/>
    <p:sldId id="704" r:id="rId11"/>
    <p:sldId id="705" r:id="rId12"/>
    <p:sldId id="707" r:id="rId13"/>
    <p:sldId id="733" r:id="rId14"/>
    <p:sldId id="734" r:id="rId15"/>
    <p:sldId id="708" r:id="rId16"/>
    <p:sldId id="709" r:id="rId17"/>
    <p:sldId id="710" r:id="rId18"/>
    <p:sldId id="711" r:id="rId19"/>
    <p:sldId id="721" r:id="rId20"/>
    <p:sldId id="722" r:id="rId21"/>
    <p:sldId id="723" r:id="rId22"/>
    <p:sldId id="725" r:id="rId23"/>
    <p:sldId id="728" r:id="rId24"/>
    <p:sldId id="735" r:id="rId25"/>
    <p:sldId id="700" r:id="rId26"/>
  </p:sldIdLst>
  <p:sldSz cx="9144000" cy="6858000" type="screen4x3"/>
  <p:notesSz cx="6794500" cy="992187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5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28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24" autoAdjust="0"/>
    <p:restoredTop sz="94660" autoAdjust="0"/>
  </p:normalViewPr>
  <p:slideViewPr>
    <p:cSldViewPr>
      <p:cViewPr varScale="1">
        <p:scale>
          <a:sx n="74" d="100"/>
          <a:sy n="74" d="100"/>
        </p:scale>
        <p:origin x="125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970" y="-108"/>
      </p:cViewPr>
      <p:guideLst>
        <p:guide orient="horz" pos="3125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24" cy="496570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7890" y="0"/>
            <a:ext cx="2945024" cy="496570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pPr>
              <a:defRPr/>
            </a:pPr>
            <a:fld id="{B5BAA5AD-2530-457C-93C6-C5D406C926AD}" type="datetimeFigureOut">
              <a:rPr lang="cs-CZ"/>
              <a:pPr>
                <a:defRPr/>
              </a:pPr>
              <a:t>28.11.2016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3719"/>
            <a:ext cx="2945024" cy="496570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7890" y="9423719"/>
            <a:ext cx="2945024" cy="496570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pPr>
              <a:defRPr/>
            </a:pPr>
            <a:fld id="{BFB99860-121A-4D9C-B35E-CA3AA5C3B9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4471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24" cy="496570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7890" y="0"/>
            <a:ext cx="2945024" cy="496570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183FC80-F79B-405D-9A25-442623E234EF}" type="datetimeFigureOut">
              <a:rPr lang="cs-CZ"/>
              <a:pPr>
                <a:defRPr/>
              </a:pPr>
              <a:t>28.11.2016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3" rIns="91385" bIns="45693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133" y="4713447"/>
            <a:ext cx="5436235" cy="4464368"/>
          </a:xfrm>
          <a:prstGeom prst="rect">
            <a:avLst/>
          </a:prstGeom>
        </p:spPr>
        <p:txBody>
          <a:bodyPr vert="horz" lIns="91385" tIns="45693" rIns="91385" bIns="45693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3719"/>
            <a:ext cx="2945024" cy="496570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7890" y="9423719"/>
            <a:ext cx="2945024" cy="496570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43ACFC-02A4-4A3E-8F21-08F1E6C76F1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72038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A1B418-0C24-4167-8C68-096A6F340D5E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453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A1B418-0C24-4167-8C68-096A6F340D5E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178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latin typeface="Arial Narrow" pitchFamily="34" charset="0"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0070C0"/>
                </a:solidFill>
                <a:latin typeface="Arial Narrow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893A0-9A9C-46EF-B4E8-FA7D3BDACA4F}" type="datetime1">
              <a:rPr lang="cs-CZ" smtClean="0"/>
              <a:t>28.11.2016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5EA54-5876-47E2-B462-6E8B848164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008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F783F-D262-4A8C-843B-D61E3AE7C741}" type="datetime1">
              <a:rPr lang="cs-CZ" smtClean="0"/>
              <a:t>28.11.2016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25319-EE8F-409A-A966-3F660C0741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5859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5770F-E023-497C-B135-00BEF3566DCB}" type="datetime1">
              <a:rPr lang="cs-CZ" smtClean="0"/>
              <a:t>28.11.2016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3A416-74FF-423E-ADEF-8E31B53DD8D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5946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D6E27-22CE-4B1F-8532-EE6E1B01980D}" type="datetime1">
              <a:rPr lang="cs-CZ" smtClean="0"/>
              <a:t>28.11.2016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5190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  <a:lvl2pPr>
              <a:defRPr b="1">
                <a:solidFill>
                  <a:srgbClr val="FF0000"/>
                </a:solidFill>
                <a:latin typeface="Arial Narrow" panose="020B0606020202030204" pitchFamily="34" charset="0"/>
              </a:defRPr>
            </a:lvl2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9242C-EB08-46B9-9366-29576841469B}" type="datetime1">
              <a:rPr lang="cs-CZ" smtClean="0"/>
              <a:t>28.11.2016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15315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D284-EC21-4A45-A8E3-97AE75934527}" type="datetime1">
              <a:rPr lang="cs-CZ" smtClean="0"/>
              <a:t>28.11.2016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9940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2D80-B057-4FC9-9C73-3B70A680D073}" type="datetime1">
              <a:rPr lang="cs-CZ" smtClean="0"/>
              <a:t>28.11.2016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5140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9BAB-8361-4D10-B48B-46D3F321562A}" type="datetime1">
              <a:rPr lang="cs-CZ" smtClean="0"/>
              <a:t>28.11.2016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02473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64529-7642-440E-94B7-8246F7D8EFFD}" type="datetime1">
              <a:rPr lang="cs-CZ" smtClean="0"/>
              <a:t>28.11.2016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67249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63B8-35F4-404A-8C1D-3B8FB3514A49}" type="datetime1">
              <a:rPr lang="cs-CZ" smtClean="0"/>
              <a:t>28.11.2016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08380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56F51-4325-449F-8DD9-3402EF7BCBC2}" type="datetime1">
              <a:rPr lang="cs-CZ" smtClean="0"/>
              <a:t>28.11.2016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6993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2060"/>
                </a:solidFill>
                <a:latin typeface="Arial Narrow" pitchFamily="34" charset="0"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q"/>
              <a:defRPr b="1">
                <a:solidFill>
                  <a:schemeClr val="tx1"/>
                </a:solidFill>
                <a:latin typeface="Arial Narrow" pitchFamily="34" charset="0"/>
              </a:defRPr>
            </a:lvl1pPr>
            <a:lvl2pPr>
              <a:buClr>
                <a:srgbClr val="0070C0"/>
              </a:buClr>
              <a:buFont typeface="Wingdings" pitchFamily="2" charset="2"/>
              <a:buChar char="Ø"/>
              <a:defRPr b="1">
                <a:solidFill>
                  <a:srgbClr val="FF0000"/>
                </a:solidFill>
                <a:latin typeface="Arial Narrow" pitchFamily="34" charset="0"/>
              </a:defRPr>
            </a:lvl2pPr>
            <a:lvl3pPr>
              <a:defRPr b="1"/>
            </a:lvl3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22D47-6E83-44C6-9AD0-EEF26953C3C6}" type="datetime1">
              <a:rPr lang="cs-CZ" smtClean="0"/>
              <a:t>28.11.2016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06E75-B1B9-47C7-B954-DF8F77C01C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36649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6A10-ED04-422C-A0AE-00C14DDC3104}" type="datetime1">
              <a:rPr lang="cs-CZ" smtClean="0"/>
              <a:t>28.11.2016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77829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599F-7196-4224-B9C6-78711FDE1E22}" type="datetime1">
              <a:rPr lang="cs-CZ" smtClean="0"/>
              <a:t>28.11.2016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75194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0E32-B7B0-407A-9554-2E1AD5798715}" type="datetime1">
              <a:rPr lang="cs-CZ" smtClean="0"/>
              <a:t>28.11.2016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4567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74938-4370-4A44-8283-A614D12E810F}" type="datetime1">
              <a:rPr lang="cs-CZ" smtClean="0"/>
              <a:t>28.11.2016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756A8-1331-4922-BFBA-A6204033AF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94115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2C86C-F9C4-4197-91BE-835065275874}" type="datetime1">
              <a:rPr lang="cs-CZ" smtClean="0"/>
              <a:t>28.11.2016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EC11B-EADF-4479-AF7D-CB8648576B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90977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07BB3-9E73-4360-B584-A0A9FD09E28E}" type="datetime1">
              <a:rPr lang="cs-CZ" smtClean="0"/>
              <a:t>28.11.2016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33774-FFB5-4579-B263-ABF35CAAEF6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14287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2BB80-1984-4CAF-B2D6-0FC5D1A66E47}" type="datetime1">
              <a:rPr lang="cs-CZ" smtClean="0"/>
              <a:t>28.11.2016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74AE3-5DEE-46CC-8F52-6AB34A20CE3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14383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9DF3D-9D32-46D8-8A14-0308B66CCCA1}" type="datetime1">
              <a:rPr lang="cs-CZ" smtClean="0"/>
              <a:t>28.11.2016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BDDFF-5C0A-4584-9483-7DAA2EF5F8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6081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CD235-ECD5-4536-A956-55CC0A3E220F}" type="datetime1">
              <a:rPr lang="cs-CZ" smtClean="0"/>
              <a:t>28.11.2016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3ED24-C250-4D37-B13A-61A2FC855AD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56652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9287C-E5E8-4AF4-9A79-A87C2BA47F37}" type="datetime1">
              <a:rPr lang="cs-CZ" smtClean="0"/>
              <a:t>28.11.2016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AEFC5-E949-4F44-840F-C00CD0CD55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85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42D4A-7DDC-4542-B34F-F4F648DB7364}" type="datetime1">
              <a:rPr lang="cs-CZ" smtClean="0"/>
              <a:t>28.11.2016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8458D-B833-4965-B7AE-E6B3D04AF1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34204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98076-2F4B-4893-A3B5-4B167ED84275}" type="datetime1">
              <a:rPr lang="cs-CZ" smtClean="0"/>
              <a:t>28.11.2016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B0074-4A31-4A50-AA23-AE8BA5C14D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781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418BC-4D97-4353-A3CC-298B35EC0920}" type="datetime1">
              <a:rPr lang="cs-CZ" smtClean="0"/>
              <a:t>28.11.2016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6C626-BDD2-4842-987F-F1EBA8952F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57828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6598C-55D2-4F04-B00A-D32DFF381645}" type="datetime1">
              <a:rPr lang="cs-CZ" smtClean="0"/>
              <a:t>28.11.2016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F23E4-89F1-4AEC-8531-AE9F50AF269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46503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4052F-A190-4DA2-AFCF-72129EC2FF4C}" type="datetime1">
              <a:rPr lang="cs-CZ" smtClean="0"/>
              <a:t>28.11.2016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52498-EB55-4815-9D28-B35774EC99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6618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2060"/>
                </a:solidFill>
                <a:latin typeface="Arial Narrow" pitchFamily="34" charset="0"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q"/>
              <a:defRPr sz="2800" b="1">
                <a:solidFill>
                  <a:schemeClr val="tx1"/>
                </a:solidFill>
                <a:latin typeface="Arial Narrow" pitchFamily="34" charset="0"/>
              </a:defRPr>
            </a:lvl1pPr>
            <a:lvl2pPr>
              <a:buClr>
                <a:srgbClr val="0070C0"/>
              </a:buClr>
              <a:buFont typeface="Wingdings" pitchFamily="2" charset="2"/>
              <a:buChar char="Ø"/>
              <a:defRPr sz="2400" b="1">
                <a:solidFill>
                  <a:srgbClr val="FF0000"/>
                </a:solidFill>
                <a:latin typeface="Arial Narrow" pitchFamily="34" charset="0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q"/>
              <a:defRPr sz="2800" b="1">
                <a:solidFill>
                  <a:schemeClr val="tx1"/>
                </a:solidFill>
                <a:latin typeface="Arial Narrow" pitchFamily="34" charset="0"/>
              </a:defRPr>
            </a:lvl1pPr>
            <a:lvl2pPr>
              <a:buClr>
                <a:srgbClr val="0070C0"/>
              </a:buClr>
              <a:buFont typeface="Wingdings" pitchFamily="2" charset="2"/>
              <a:buChar char="Ø"/>
              <a:defRPr sz="2400" b="1">
                <a:solidFill>
                  <a:srgbClr val="FF0000"/>
                </a:solidFill>
                <a:latin typeface="Arial Narrow" pitchFamily="34" charset="0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CFD70-CCA7-4F27-A263-11BF49D2B18C}" type="datetime1">
              <a:rPr lang="cs-CZ" smtClean="0"/>
              <a:t>28.11.2016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3A216-FC02-4039-A59C-9C68BDA6C0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4493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67073-0277-442E-869C-B4B2942472CF}" type="datetime1">
              <a:rPr lang="cs-CZ" smtClean="0"/>
              <a:t>28.11.2016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1BD2-EAAD-4354-8919-DE524DB385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153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507288" cy="1143000"/>
          </a:xfrm>
        </p:spPr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4D205-3FC8-45CC-9BC4-C153B9A779F4}" type="datetime1">
              <a:rPr lang="cs-CZ" smtClean="0"/>
              <a:t>28.11.2016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90B35-3BAD-4F8B-9C96-9EAEEA38D3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75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31626-B079-4BD4-8741-F7C4E3BBA336}" type="datetime1">
              <a:rPr lang="cs-CZ" smtClean="0"/>
              <a:t>28.11.2016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EF1B0-5893-4A60-80F8-64E9A19D0A1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4457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F19C0-85B0-43EB-997E-779E1BB9CBEF}" type="datetime1">
              <a:rPr lang="cs-CZ" smtClean="0"/>
              <a:t>28.11.2016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15D6E-C30C-4AB4-B0A3-1DB6C1ADEFD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1817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116D9-2C4D-481D-B081-0D052C8D95F5}" type="datetime1">
              <a:rPr lang="cs-CZ" smtClean="0"/>
              <a:t>28.11.2016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B7D27-ED49-4F1E-9051-87219B80C62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6888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3F68315-1F3F-46A9-9AA2-BE7BFFA2E0C6}" type="datetime1">
              <a:rPr lang="cs-CZ" smtClean="0"/>
              <a:t>28.11.2016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8589163-2556-4037-A1FE-DAC0AFCEAB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38" r:id="rId1"/>
    <p:sldLayoutId id="2147484539" r:id="rId2"/>
    <p:sldLayoutId id="2147484540" r:id="rId3"/>
    <p:sldLayoutId id="2147484541" r:id="rId4"/>
    <p:sldLayoutId id="2147484542" r:id="rId5"/>
    <p:sldLayoutId id="2147484543" r:id="rId6"/>
    <p:sldLayoutId id="2147484544" r:id="rId7"/>
    <p:sldLayoutId id="2147484545" r:id="rId8"/>
    <p:sldLayoutId id="2147484546" r:id="rId9"/>
    <p:sldLayoutId id="2147484547" r:id="rId10"/>
    <p:sldLayoutId id="214748454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2C458-95A7-4C2A-AD2F-5EBCB47DF88F}" type="datetime1">
              <a:rPr lang="cs-CZ" smtClean="0"/>
              <a:t>28.11.2016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0725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62" r:id="rId1"/>
    <p:sldLayoutId id="2147484563" r:id="rId2"/>
    <p:sldLayoutId id="2147484564" r:id="rId3"/>
    <p:sldLayoutId id="2147484565" r:id="rId4"/>
    <p:sldLayoutId id="2147484566" r:id="rId5"/>
    <p:sldLayoutId id="2147484567" r:id="rId6"/>
    <p:sldLayoutId id="2147484568" r:id="rId7"/>
    <p:sldLayoutId id="2147484569" r:id="rId8"/>
    <p:sldLayoutId id="2147484570" r:id="rId9"/>
    <p:sldLayoutId id="2147484571" r:id="rId10"/>
    <p:sldLayoutId id="21474845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2051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6322C71-E3F9-4E1E-B331-38A569989E11}" type="datetime1">
              <a:rPr lang="cs-CZ" smtClean="0"/>
              <a:t>28.11.2016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089CD2-A89A-4949-9001-AA6ED8D5B1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9" r:id="rId1"/>
    <p:sldLayoutId id="2147484550" r:id="rId2"/>
    <p:sldLayoutId id="2147484551" r:id="rId3"/>
    <p:sldLayoutId id="2147484552" r:id="rId4"/>
    <p:sldLayoutId id="2147484553" r:id="rId5"/>
    <p:sldLayoutId id="2147484554" r:id="rId6"/>
    <p:sldLayoutId id="2147484555" r:id="rId7"/>
    <p:sldLayoutId id="2147484556" r:id="rId8"/>
    <p:sldLayoutId id="2147484557" r:id="rId9"/>
    <p:sldLayoutId id="2147484558" r:id="rId10"/>
    <p:sldLayoutId id="21474845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eck-online.cz/bo/document-view.seam?documentId=onrf6mjzheyv6njwgm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3"/>
          <p:cNvSpPr>
            <a:spLocks noGrp="1"/>
          </p:cNvSpPr>
          <p:nvPr>
            <p:ph type="ctrTitle"/>
          </p:nvPr>
        </p:nvSpPr>
        <p:spPr>
          <a:xfrm>
            <a:off x="717550" y="1844824"/>
            <a:ext cx="7772400" cy="1440309"/>
          </a:xfrm>
        </p:spPr>
        <p:txBody>
          <a:bodyPr/>
          <a:lstStyle/>
          <a:p>
            <a:r>
              <a:rPr lang="cs-CZ" sz="3600" dirty="0" smtClean="0"/>
              <a:t>Příprava novely knihovního zákona</a:t>
            </a:r>
            <a:endParaRPr lang="cs-CZ" dirty="0" smtClean="0"/>
          </a:p>
        </p:txBody>
      </p:sp>
      <p:sp>
        <p:nvSpPr>
          <p:cNvPr id="2051" name="Podnadpis 4"/>
          <p:cNvSpPr>
            <a:spLocks noGrp="1"/>
          </p:cNvSpPr>
          <p:nvPr>
            <p:ph type="subTitle" idx="1"/>
          </p:nvPr>
        </p:nvSpPr>
        <p:spPr>
          <a:xfrm>
            <a:off x="1403350" y="5013176"/>
            <a:ext cx="6400800" cy="136815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1800" i="1" dirty="0">
                <a:solidFill>
                  <a:schemeClr val="tx1"/>
                </a:solidFill>
              </a:rPr>
              <a:t>Seminář účastníků SK ČR</a:t>
            </a:r>
          </a:p>
          <a:p>
            <a:pPr eaLnBrk="1" hangingPunct="1">
              <a:defRPr/>
            </a:pPr>
            <a:r>
              <a:rPr lang="cs-CZ" sz="1800" i="1" dirty="0" smtClean="0">
                <a:solidFill>
                  <a:schemeClr val="tx1"/>
                </a:solidFill>
              </a:rPr>
              <a:t>28.11.2016</a:t>
            </a:r>
          </a:p>
          <a:p>
            <a:pPr eaLnBrk="1" hangingPunct="1">
              <a:defRPr/>
            </a:pPr>
            <a:r>
              <a:rPr lang="cs-CZ" sz="1800" i="1" dirty="0" smtClean="0">
                <a:solidFill>
                  <a:schemeClr val="tx1"/>
                </a:solidFill>
              </a:rPr>
              <a:t>Vít </a:t>
            </a:r>
            <a:r>
              <a:rPr lang="cs-CZ" sz="1800" i="1" dirty="0">
                <a:solidFill>
                  <a:schemeClr val="tx1"/>
                </a:solidFill>
              </a:rPr>
              <a:t>Richter</a:t>
            </a:r>
          </a:p>
          <a:p>
            <a:pPr eaLnBrk="1" hangingPunct="1">
              <a:defRPr/>
            </a:pPr>
            <a:r>
              <a:rPr lang="cs-CZ" sz="1800" i="1" dirty="0">
                <a:solidFill>
                  <a:schemeClr val="tx1"/>
                </a:solidFill>
              </a:rPr>
              <a:t>Národní knihovna ČR</a:t>
            </a:r>
          </a:p>
          <a:p>
            <a:pPr eaLnBrk="1" hangingPunct="1">
              <a:defRPr/>
            </a:pPr>
            <a:endParaRPr lang="cs-CZ" sz="1800" i="1" dirty="0" smtClean="0"/>
          </a:p>
        </p:txBody>
      </p:sp>
    </p:spTree>
    <p:extLst>
      <p:ext uri="{BB962C8B-B14F-4D97-AF65-F5344CB8AC3E}">
        <p14:creationId xmlns:p14="http://schemas.microsoft.com/office/powerpoint/2010/main" val="268316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Systém knihoven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(1) Systém knihoven tvoří</a:t>
            </a:r>
          </a:p>
          <a:p>
            <a:pPr marL="0" indent="0">
              <a:buNone/>
            </a:pPr>
            <a:r>
              <a:rPr lang="cs-CZ" sz="2000" dirty="0"/>
              <a:t>a)  Národní knihovna České republiky (dále jen "Národní knihovna"), Knihovna a tiskárna pro nevidomé K. E. </a:t>
            </a:r>
            <a:r>
              <a:rPr lang="cs-CZ" sz="2000" dirty="0" err="1"/>
              <a:t>Macana</a:t>
            </a:r>
            <a:r>
              <a:rPr lang="cs-CZ" sz="2000" dirty="0"/>
              <a:t>, Moravská zemská knihovna v Brně</a:t>
            </a:r>
          </a:p>
          <a:p>
            <a:pPr marL="0" indent="0">
              <a:buNone/>
            </a:pPr>
            <a:r>
              <a:rPr lang="cs-CZ" sz="2000" dirty="0"/>
              <a:t>b)  krajské knihovny, 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FF0000"/>
                </a:solidFill>
              </a:rPr>
              <a:t>c)  veřejné knihovny, </a:t>
            </a:r>
            <a:endParaRPr lang="cs-CZ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d</a:t>
            </a:r>
            <a:r>
              <a:rPr lang="cs-CZ" sz="2000" dirty="0">
                <a:solidFill>
                  <a:srgbClr val="FF0000"/>
                </a:solidFill>
              </a:rPr>
              <a:t>)  vědecké, muzejní a jiné specializované knihovny,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FF0000"/>
                </a:solidFill>
              </a:rPr>
              <a:t>e)  vysokoškolské knihovny,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FF0000"/>
                </a:solidFill>
              </a:rPr>
              <a:t>f)  školní </a:t>
            </a:r>
            <a:r>
              <a:rPr lang="cs-CZ" sz="2000" dirty="0" smtClean="0">
                <a:solidFill>
                  <a:srgbClr val="FF0000"/>
                </a:solidFill>
              </a:rPr>
              <a:t>knihovny.</a:t>
            </a:r>
            <a:endParaRPr lang="cs-CZ" sz="2000" dirty="0">
              <a:solidFill>
                <a:srgbClr val="FF0000"/>
              </a:solidFill>
            </a:endParaRPr>
          </a:p>
          <a:p>
            <a:r>
              <a:rPr lang="cs-CZ" sz="2000" dirty="0"/>
              <a:t>(2)  Knihovna může v systému knihoven plnit více funkcí.</a:t>
            </a:r>
          </a:p>
          <a:p>
            <a:r>
              <a:rPr lang="cs-CZ" sz="2000" dirty="0"/>
              <a:t>(3) Podle zaměření a specializace knihovna buduje univerzální nebo specializovaný knihovní fond.</a:t>
            </a:r>
          </a:p>
          <a:p>
            <a:r>
              <a:rPr lang="cs-CZ" sz="2000" dirty="0"/>
              <a:t>(4) Knihovny v systému knihoven spolupracují na plnění svých úkolů.</a:t>
            </a:r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738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r>
              <a:rPr lang="cs-CZ" sz="4000" b="1" dirty="0" smtClean="0">
                <a:latin typeface="Arial Narrow" panose="020B0606020202030204" pitchFamily="34" charset="0"/>
              </a:rPr>
              <a:t>Systém knihoven</a:t>
            </a:r>
            <a:endParaRPr lang="cs-CZ" sz="4000" b="1" dirty="0">
              <a:latin typeface="Arial Narrow" panose="020B0606020202030204" pitchFamily="34" charset="0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461293" y="946048"/>
            <a:ext cx="4040188" cy="639762"/>
          </a:xfrm>
        </p:spPr>
        <p:txBody>
          <a:bodyPr/>
          <a:lstStyle/>
          <a:p>
            <a:pPr algn="ctr"/>
            <a:r>
              <a:rPr lang="cs-CZ" dirty="0" smtClean="0"/>
              <a:t>Současné znění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448375" y="1767154"/>
            <a:ext cx="4040188" cy="3951288"/>
          </a:xfrm>
        </p:spPr>
        <p:txBody>
          <a:bodyPr/>
          <a:lstStyle/>
          <a:p>
            <a:pPr marL="0" indent="0">
              <a:buNone/>
            </a:pPr>
            <a:r>
              <a:rPr lang="cs-CZ" sz="2000" b="1" dirty="0">
                <a:latin typeface="Arial Narrow" panose="020B0606020202030204" pitchFamily="34" charset="0"/>
              </a:rPr>
              <a:t>(1) Systém knihoven </a:t>
            </a:r>
            <a:r>
              <a:rPr lang="cs-CZ" sz="2000" b="1" dirty="0" smtClean="0">
                <a:latin typeface="Arial Narrow" panose="020B0606020202030204" pitchFamily="34" charset="0"/>
              </a:rPr>
              <a:t>tvoří</a:t>
            </a:r>
          </a:p>
          <a:p>
            <a:endParaRPr lang="cs-CZ" sz="2000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cs-CZ" sz="2000" b="1" dirty="0">
                <a:latin typeface="Arial Narrow" panose="020B0606020202030204" pitchFamily="34" charset="0"/>
              </a:rPr>
              <a:t>a)  </a:t>
            </a:r>
            <a:r>
              <a:rPr lang="cs-CZ" sz="2000" b="1" dirty="0" smtClean="0">
                <a:latin typeface="Arial Narrow" panose="020B0606020202030204" pitchFamily="34" charset="0"/>
              </a:rPr>
              <a:t>NK ČR, MZK, Knihovna </a:t>
            </a:r>
            <a:r>
              <a:rPr lang="cs-CZ" sz="2000" b="1" dirty="0" err="1" smtClean="0">
                <a:latin typeface="Arial Narrow" panose="020B0606020202030204" pitchFamily="34" charset="0"/>
              </a:rPr>
              <a:t>K.E.Macana</a:t>
            </a:r>
            <a:endParaRPr lang="cs-CZ" sz="2000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cs-CZ" sz="2000" b="1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cs-CZ" sz="2000" b="1" dirty="0" smtClean="0">
                <a:latin typeface="Arial Narrow" panose="020B0606020202030204" pitchFamily="34" charset="0"/>
              </a:rPr>
              <a:t>b</a:t>
            </a:r>
            <a:r>
              <a:rPr lang="cs-CZ" sz="2000" b="1" dirty="0">
                <a:latin typeface="Arial Narrow" panose="020B0606020202030204" pitchFamily="34" charset="0"/>
              </a:rPr>
              <a:t>)  </a:t>
            </a:r>
            <a:r>
              <a:rPr lang="cs-CZ" sz="2000" b="1" dirty="0" smtClean="0">
                <a:latin typeface="Arial Narrow" panose="020B0606020202030204" pitchFamily="34" charset="0"/>
              </a:rPr>
              <a:t>Krajské </a:t>
            </a:r>
            <a:r>
              <a:rPr lang="cs-CZ" sz="2000" b="1" dirty="0">
                <a:latin typeface="Arial Narrow" panose="020B0606020202030204" pitchFamily="34" charset="0"/>
              </a:rPr>
              <a:t>knihovny, </a:t>
            </a:r>
          </a:p>
          <a:p>
            <a:pPr marL="0" indent="0">
              <a:buNone/>
            </a:pPr>
            <a:endParaRPr lang="cs-CZ" sz="2000" b="1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cs-CZ" sz="2000" b="1" dirty="0" smtClean="0">
                <a:latin typeface="Arial Narrow" panose="020B0606020202030204" pitchFamily="34" charset="0"/>
              </a:rPr>
              <a:t>c</a:t>
            </a:r>
            <a:r>
              <a:rPr lang="cs-CZ" sz="2000" b="1" dirty="0">
                <a:latin typeface="Arial Narrow" panose="020B0606020202030204" pitchFamily="34" charset="0"/>
              </a:rPr>
              <a:t>)  </a:t>
            </a:r>
            <a:r>
              <a:rPr lang="cs-CZ" sz="2000" b="1" dirty="0" smtClean="0">
                <a:latin typeface="Arial Narrow" panose="020B0606020202030204" pitchFamily="34" charset="0"/>
              </a:rPr>
              <a:t>Základní knihovna s univerzálním a specializovaným fondem </a:t>
            </a:r>
          </a:p>
          <a:p>
            <a:pPr marL="0" indent="0">
              <a:buNone/>
            </a:pPr>
            <a:endParaRPr lang="cs-CZ" sz="2000" b="1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cs-CZ" sz="2000" b="1" dirty="0" smtClean="0">
                <a:latin typeface="Arial Narrow" panose="020B0606020202030204" pitchFamily="34" charset="0"/>
              </a:rPr>
              <a:t>d</a:t>
            </a:r>
            <a:r>
              <a:rPr lang="cs-CZ" sz="2000" b="1" dirty="0">
                <a:latin typeface="Arial Narrow" panose="020B0606020202030204" pitchFamily="34" charset="0"/>
              </a:rPr>
              <a:t>)  </a:t>
            </a:r>
            <a:r>
              <a:rPr lang="cs-CZ" sz="2000" b="1" dirty="0" smtClean="0">
                <a:latin typeface="Arial Narrow" panose="020B0606020202030204" pitchFamily="34" charset="0"/>
              </a:rPr>
              <a:t>Specializovaná knihovna</a:t>
            </a:r>
            <a:endParaRPr lang="cs-CZ" sz="2000" b="1" dirty="0">
              <a:latin typeface="Arial Narrow" panose="020B0606020202030204" pitchFamily="34" charset="0"/>
            </a:endParaRPr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118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r>
              <a:rPr lang="cs-CZ" sz="4000" b="1" dirty="0" smtClean="0">
                <a:latin typeface="Arial Narrow" panose="020B0606020202030204" pitchFamily="34" charset="0"/>
              </a:rPr>
              <a:t>Systém knihoven</a:t>
            </a:r>
            <a:endParaRPr lang="cs-CZ" sz="4000" b="1" dirty="0">
              <a:latin typeface="Arial Narrow" panose="020B0606020202030204" pitchFamily="34" charset="0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461293" y="946048"/>
            <a:ext cx="4040188" cy="639762"/>
          </a:xfrm>
        </p:spPr>
        <p:txBody>
          <a:bodyPr/>
          <a:lstStyle/>
          <a:p>
            <a:pPr algn="ctr"/>
            <a:r>
              <a:rPr lang="cs-CZ" dirty="0" smtClean="0"/>
              <a:t>Současné znění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448375" y="1767154"/>
            <a:ext cx="4040188" cy="3951288"/>
          </a:xfrm>
        </p:spPr>
        <p:txBody>
          <a:bodyPr/>
          <a:lstStyle/>
          <a:p>
            <a:pPr marL="0" indent="0">
              <a:buNone/>
            </a:pPr>
            <a:r>
              <a:rPr lang="cs-CZ" sz="2000" b="1" dirty="0">
                <a:latin typeface="Arial Narrow" panose="020B0606020202030204" pitchFamily="34" charset="0"/>
              </a:rPr>
              <a:t>(1) Systém knihoven </a:t>
            </a:r>
            <a:r>
              <a:rPr lang="cs-CZ" sz="2000" b="1" dirty="0" smtClean="0">
                <a:latin typeface="Arial Narrow" panose="020B0606020202030204" pitchFamily="34" charset="0"/>
              </a:rPr>
              <a:t>tvoří</a:t>
            </a:r>
          </a:p>
          <a:p>
            <a:endParaRPr lang="cs-CZ" sz="2000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cs-CZ" sz="2000" b="1" dirty="0">
                <a:latin typeface="Arial Narrow" panose="020B0606020202030204" pitchFamily="34" charset="0"/>
              </a:rPr>
              <a:t>a)  </a:t>
            </a:r>
            <a:r>
              <a:rPr lang="cs-CZ" sz="2000" b="1" dirty="0" smtClean="0">
                <a:latin typeface="Arial Narrow" panose="020B0606020202030204" pitchFamily="34" charset="0"/>
              </a:rPr>
              <a:t>NK ČR, MZK, Knihovna </a:t>
            </a:r>
            <a:r>
              <a:rPr lang="cs-CZ" sz="2000" b="1" dirty="0" err="1" smtClean="0">
                <a:latin typeface="Arial Narrow" panose="020B0606020202030204" pitchFamily="34" charset="0"/>
              </a:rPr>
              <a:t>K.E.Macana</a:t>
            </a:r>
            <a:endParaRPr lang="cs-CZ" sz="2000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cs-CZ" sz="2000" b="1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cs-CZ" sz="2000" b="1" dirty="0" smtClean="0">
                <a:latin typeface="Arial Narrow" panose="020B0606020202030204" pitchFamily="34" charset="0"/>
              </a:rPr>
              <a:t>b</a:t>
            </a:r>
            <a:r>
              <a:rPr lang="cs-CZ" sz="2000" b="1" dirty="0">
                <a:latin typeface="Arial Narrow" panose="020B0606020202030204" pitchFamily="34" charset="0"/>
              </a:rPr>
              <a:t>)  </a:t>
            </a:r>
            <a:r>
              <a:rPr lang="cs-CZ" sz="2000" b="1" dirty="0" smtClean="0">
                <a:latin typeface="Arial Narrow" panose="020B0606020202030204" pitchFamily="34" charset="0"/>
              </a:rPr>
              <a:t>Krajské </a:t>
            </a:r>
            <a:r>
              <a:rPr lang="cs-CZ" sz="2000" b="1" dirty="0">
                <a:latin typeface="Arial Narrow" panose="020B0606020202030204" pitchFamily="34" charset="0"/>
              </a:rPr>
              <a:t>knihovny, </a:t>
            </a:r>
          </a:p>
          <a:p>
            <a:pPr marL="0" indent="0">
              <a:buNone/>
            </a:pPr>
            <a:endParaRPr lang="cs-CZ" sz="2000" b="1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cs-CZ" sz="2000" b="1" dirty="0" smtClean="0">
                <a:latin typeface="Arial Narrow" panose="020B0606020202030204" pitchFamily="34" charset="0"/>
              </a:rPr>
              <a:t>c</a:t>
            </a:r>
            <a:r>
              <a:rPr lang="cs-CZ" sz="2000" b="1" dirty="0">
                <a:latin typeface="Arial Narrow" panose="020B0606020202030204" pitchFamily="34" charset="0"/>
              </a:rPr>
              <a:t>)  </a:t>
            </a:r>
            <a:r>
              <a:rPr lang="cs-CZ" sz="2000" b="1" dirty="0" smtClean="0">
                <a:latin typeface="Arial Narrow" panose="020B0606020202030204" pitchFamily="34" charset="0"/>
              </a:rPr>
              <a:t>Základní knihovna s univerzálním a specializovaným fondem </a:t>
            </a:r>
          </a:p>
          <a:p>
            <a:pPr marL="0" indent="0">
              <a:buNone/>
            </a:pPr>
            <a:endParaRPr lang="cs-CZ" sz="2000" b="1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cs-CZ" sz="2000" b="1" dirty="0" smtClean="0">
                <a:latin typeface="Arial Narrow" panose="020B0606020202030204" pitchFamily="34" charset="0"/>
              </a:rPr>
              <a:t>d</a:t>
            </a:r>
            <a:r>
              <a:rPr lang="cs-CZ" sz="2000" b="1" dirty="0">
                <a:latin typeface="Arial Narrow" panose="020B0606020202030204" pitchFamily="34" charset="0"/>
              </a:rPr>
              <a:t>)  </a:t>
            </a:r>
            <a:r>
              <a:rPr lang="cs-CZ" sz="2000" b="1" dirty="0" smtClean="0">
                <a:latin typeface="Arial Narrow" panose="020B0606020202030204" pitchFamily="34" charset="0"/>
              </a:rPr>
              <a:t>Specializovaná knihovna</a:t>
            </a:r>
            <a:endParaRPr lang="cs-CZ" sz="2000" b="1" dirty="0">
              <a:latin typeface="Arial Narrow" panose="020B0606020202030204" pitchFamily="34" charset="0"/>
            </a:endParaRP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>
          <a:xfrm>
            <a:off x="4631727" y="939059"/>
            <a:ext cx="4041775" cy="639762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cs-CZ" dirty="0" smtClean="0"/>
              <a:t>Návrh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4"/>
          </p:nvPr>
        </p:nvSpPr>
        <p:spPr>
          <a:xfrm>
            <a:off x="4645025" y="1600802"/>
            <a:ext cx="4041775" cy="4902206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cs-CZ" sz="2000" b="1" dirty="0">
                <a:latin typeface="Arial Narrow" panose="020B0606020202030204" pitchFamily="34" charset="0"/>
              </a:rPr>
              <a:t>(1) Systém knihoven tvoří</a:t>
            </a:r>
          </a:p>
          <a:p>
            <a:pPr marL="0" indent="0">
              <a:buNone/>
            </a:pPr>
            <a:r>
              <a:rPr lang="cs-CZ" sz="2000" b="1" dirty="0">
                <a:latin typeface="Arial Narrow" panose="020B0606020202030204" pitchFamily="34" charset="0"/>
              </a:rPr>
              <a:t>a)  NK ČR, MZK, Knihovna </a:t>
            </a:r>
            <a:r>
              <a:rPr lang="cs-CZ" sz="2000" b="1" dirty="0" err="1">
                <a:latin typeface="Arial Narrow" panose="020B0606020202030204" pitchFamily="34" charset="0"/>
              </a:rPr>
              <a:t>K.E.Macana</a:t>
            </a:r>
            <a:endParaRPr lang="cs-CZ" sz="2000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cs-CZ" sz="2000" b="1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cs-CZ" sz="2000" b="1" dirty="0" smtClean="0">
                <a:latin typeface="Arial Narrow" panose="020B0606020202030204" pitchFamily="34" charset="0"/>
              </a:rPr>
              <a:t>b</a:t>
            </a:r>
            <a:r>
              <a:rPr lang="cs-CZ" sz="2000" b="1" dirty="0">
                <a:latin typeface="Arial Narrow" panose="020B0606020202030204" pitchFamily="34" charset="0"/>
              </a:rPr>
              <a:t>)  krajské knihovny, </a:t>
            </a:r>
          </a:p>
          <a:p>
            <a:pPr marL="0" indent="0">
              <a:buNone/>
            </a:pPr>
            <a:endParaRPr lang="cs-CZ" sz="2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c</a:t>
            </a:r>
            <a:r>
              <a:rPr lang="cs-CZ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)  veřejné knihovny, </a:t>
            </a:r>
          </a:p>
          <a:p>
            <a:pPr marL="0" indent="0">
              <a:buNone/>
            </a:pPr>
            <a:endParaRPr lang="cs-CZ" sz="2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d</a:t>
            </a:r>
            <a:r>
              <a:rPr lang="cs-CZ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)  vědecké, muzejní a jiné specializované knihovny,</a:t>
            </a:r>
          </a:p>
          <a:p>
            <a:pPr marL="0" indent="0">
              <a:buNone/>
            </a:pPr>
            <a:endParaRPr lang="cs-CZ" sz="2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e</a:t>
            </a:r>
            <a:r>
              <a:rPr lang="cs-CZ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)  vysokoškolské </a:t>
            </a:r>
            <a:r>
              <a:rPr lang="cs-CZ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knihovny</a:t>
            </a:r>
            <a:endParaRPr lang="cs-CZ" sz="2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cs-CZ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f</a:t>
            </a:r>
            <a:r>
              <a:rPr lang="cs-CZ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)  školní knihovny.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904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cs-CZ" dirty="0" smtClean="0"/>
              <a:t>Základní – povinné, bezplatné služby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a</a:t>
            </a:r>
            <a:r>
              <a:rPr lang="cs-CZ" sz="2000" dirty="0"/>
              <a:t>)  ve zpřístupňování knihovních dokumentů z knihovního fondu knihovny nebo prostřednictvím meziknihovních služeb z knihovního fondu jiné knihovny,</a:t>
            </a:r>
          </a:p>
          <a:p>
            <a:pPr marL="0" indent="0">
              <a:buNone/>
            </a:pPr>
            <a:r>
              <a:rPr lang="cs-CZ" sz="2000" dirty="0" err="1">
                <a:solidFill>
                  <a:srgbClr val="FF0000"/>
                </a:solidFill>
              </a:rPr>
              <a:t>aa</a:t>
            </a:r>
            <a:r>
              <a:rPr lang="cs-CZ" sz="2000" dirty="0">
                <a:solidFill>
                  <a:srgbClr val="FF0000"/>
                </a:solidFill>
              </a:rPr>
              <a:t>) v umožnění přístupu k dalším informačním pramenům v elektronické podobě na místě samém,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FF0000"/>
                </a:solidFill>
              </a:rPr>
              <a:t>ab) v poskytování informací o knihovním fondu prostřednictvím internetu,</a:t>
            </a:r>
          </a:p>
          <a:p>
            <a:pPr marL="0" indent="0">
              <a:buNone/>
            </a:pPr>
            <a:r>
              <a:rPr lang="cs-CZ" sz="2000" dirty="0"/>
              <a:t>b)  v poskytování ústních bibliografických, referenčních a faktografických informací a rešerší,</a:t>
            </a:r>
          </a:p>
          <a:p>
            <a:pPr marL="0" indent="0">
              <a:buNone/>
            </a:pPr>
            <a:r>
              <a:rPr lang="cs-CZ" sz="2000" dirty="0"/>
              <a:t>c)  ve zprostředkování informací z vnějších informačních zdrojů, zejména informací ze státní správy a samosprávy,</a:t>
            </a:r>
          </a:p>
          <a:p>
            <a:pPr marL="0" indent="0">
              <a:buNone/>
            </a:pPr>
            <a:r>
              <a:rPr lang="cs-CZ" sz="2000" dirty="0"/>
              <a:t>d)  v umožnění přístupu k informacím na internetu, ke kterým má knihovna bezplatný přístup.</a:t>
            </a:r>
          </a:p>
          <a:p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920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cs-CZ" dirty="0" smtClean="0"/>
              <a:t>Další placené služby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145435"/>
          </a:xfrm>
        </p:spPr>
        <p:txBody>
          <a:bodyPr/>
          <a:lstStyle/>
          <a:p>
            <a:r>
              <a:rPr lang="cs-CZ" sz="2000" dirty="0"/>
              <a:t>(3) Provozovatel knihovny může poskytovat další služby spočívající zejména v</a:t>
            </a:r>
          </a:p>
          <a:p>
            <a:pPr marL="0" indent="0">
              <a:buNone/>
            </a:pPr>
            <a:r>
              <a:rPr lang="cs-CZ" sz="2000" dirty="0"/>
              <a:t>a)  v umožnění přístupu k placeným informacím na internetu,</a:t>
            </a:r>
          </a:p>
          <a:p>
            <a:pPr marL="0" indent="0">
              <a:buNone/>
            </a:pPr>
            <a:r>
              <a:rPr lang="cs-CZ" sz="2000" dirty="0"/>
              <a:t>b)  v kulturní, výchovné a vzdělávací činnosti,</a:t>
            </a:r>
          </a:p>
          <a:p>
            <a:pPr marL="0" indent="0">
              <a:buNone/>
            </a:pPr>
            <a:r>
              <a:rPr lang="cs-CZ" sz="2000" dirty="0"/>
              <a:t>c)  ve vydávání tematických publikací,</a:t>
            </a:r>
          </a:p>
          <a:p>
            <a:pPr marL="0" indent="0">
              <a:buNone/>
            </a:pPr>
            <a:r>
              <a:rPr lang="cs-CZ" sz="2000" dirty="0"/>
              <a:t>d)  v poskytování reprografických služeb,</a:t>
            </a:r>
          </a:p>
          <a:p>
            <a:pPr marL="0" indent="0">
              <a:buNone/>
            </a:pPr>
            <a:r>
              <a:rPr lang="cs-CZ" sz="2000" dirty="0"/>
              <a:t>e)  v poskytování písemných bibliografických, referenčních a faktografických informací a rešerší,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FF0000"/>
                </a:solidFill>
              </a:rPr>
              <a:t>f)  v poskytování přístupu ke knihovnímu fondu prostřednictvím internetu</a:t>
            </a:r>
          </a:p>
          <a:p>
            <a:pPr marL="0" indent="0">
              <a:buNone/>
            </a:pPr>
            <a:r>
              <a:rPr lang="cs-CZ" sz="2000" dirty="0" smtClean="0"/>
              <a:t>g) </a:t>
            </a:r>
            <a:r>
              <a:rPr lang="cs-CZ" sz="2000" dirty="0" smtClean="0">
                <a:solidFill>
                  <a:srgbClr val="FF0000"/>
                </a:solidFill>
              </a:rPr>
              <a:t>ve </a:t>
            </a:r>
            <a:r>
              <a:rPr lang="cs-CZ" sz="2000" dirty="0">
                <a:solidFill>
                  <a:srgbClr val="FF0000"/>
                </a:solidFill>
              </a:rPr>
              <a:t>službách spojených s pobytem v knihovně, relaxací a </a:t>
            </a:r>
            <a:r>
              <a:rPr lang="cs-CZ" sz="2000" dirty="0" smtClean="0">
                <a:solidFill>
                  <a:srgbClr val="FF0000"/>
                </a:solidFill>
              </a:rPr>
              <a:t>rekreací</a:t>
            </a:r>
          </a:p>
          <a:p>
            <a:pPr marL="0" indent="0">
              <a:buNone/>
            </a:pPr>
            <a:r>
              <a:rPr lang="cs-CZ" sz="2000" dirty="0"/>
              <a:t> (4) Provozovatel knihovny je oprávněn požadovat za poskytování knihovnických a informačních služeb, uvedených v odstavci 2 a dalších služeb úhradu </a:t>
            </a:r>
            <a:r>
              <a:rPr lang="cs-CZ" sz="2000" dirty="0">
                <a:solidFill>
                  <a:srgbClr val="FF0000"/>
                </a:solidFill>
              </a:rPr>
              <a:t>skutečně vynaložených nákladů</a:t>
            </a:r>
            <a:r>
              <a:rPr lang="cs-CZ" sz="2000" dirty="0"/>
              <a:t>.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u="sng" dirty="0" smtClean="0"/>
              <a:t>Vzdálený přístup?????</a:t>
            </a:r>
            <a:endParaRPr lang="cs-CZ" sz="2400" u="sng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50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cs-CZ" dirty="0" smtClean="0"/>
              <a:t>Osobní údaje – rovný přístup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452715"/>
          </a:xfrm>
        </p:spPr>
        <p:txBody>
          <a:bodyPr/>
          <a:lstStyle/>
          <a:p>
            <a:pPr marL="0" indent="0">
              <a:buNone/>
            </a:pPr>
            <a:r>
              <a:rPr lang="cs-CZ" sz="1800" dirty="0"/>
              <a:t>(1</a:t>
            </a:r>
            <a:r>
              <a:rPr lang="cs-CZ" sz="2000" dirty="0"/>
              <a:t>) Provozovatel knihovny je oprávněn požadovat úhradu nákladů vynaložených na administrativní úkony spojené s evidencí uživatelů knihovny.</a:t>
            </a:r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(</a:t>
            </a:r>
            <a:r>
              <a:rPr lang="cs-CZ" sz="2000" dirty="0"/>
              <a:t>2) Provozovatel knihovny je za účelem evidence registrovaných uživatelů </a:t>
            </a:r>
            <a:r>
              <a:rPr lang="cs-CZ" sz="2000" dirty="0">
                <a:solidFill>
                  <a:srgbClr val="FF0000"/>
                </a:solidFill>
              </a:rPr>
              <a:t>oprávněn zpracovávat osobní údaje </a:t>
            </a:r>
            <a:r>
              <a:rPr lang="cs-CZ" sz="2000" dirty="0"/>
              <a:t>včetně </a:t>
            </a:r>
            <a:r>
              <a:rPr lang="cs-CZ" sz="2000" u="sng" dirty="0">
                <a:solidFill>
                  <a:srgbClr val="FF0000"/>
                </a:solidFill>
              </a:rPr>
              <a:t>rodných čísel</a:t>
            </a:r>
            <a:r>
              <a:rPr lang="cs-CZ" sz="2000" dirty="0"/>
              <a:t>; toto zpracování se považuje za zpracování nezbytné pro dodržení právní povinnosti správce podle zvláštního zákona. </a:t>
            </a:r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(</a:t>
            </a:r>
            <a:r>
              <a:rPr lang="cs-CZ" sz="2000" dirty="0"/>
              <a:t>3) Provozovatel </a:t>
            </a:r>
            <a:r>
              <a:rPr lang="cs-CZ" sz="2000" dirty="0">
                <a:solidFill>
                  <a:srgbClr val="FF0000"/>
                </a:solidFill>
              </a:rPr>
              <a:t>knihovny je povinen poskytovat veřejné knihovnické a informační služby v souladu se svým zaměřením a specializací a v rámci své působnosti zabezpečit rovný přístup </a:t>
            </a:r>
            <a:r>
              <a:rPr lang="cs-CZ" sz="2000" dirty="0"/>
              <a:t>k veřejným knihovnickým a informačním službám.</a:t>
            </a:r>
          </a:p>
          <a:p>
            <a:pPr marL="0" indent="0">
              <a:buNone/>
            </a:pPr>
            <a:endParaRPr lang="cs-CZ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(</a:t>
            </a:r>
            <a:r>
              <a:rPr lang="cs-CZ" sz="2000" dirty="0">
                <a:solidFill>
                  <a:srgbClr val="FF0000"/>
                </a:solidFill>
              </a:rPr>
              <a:t>4) Ustanovení odstavce 3 neporušuje provozovatel knihovny, který vyloučí z využívání služeb knihovny osobu, jež zvláště závažným způsobem porušila nebo opakovaně porušuje knihovní řád knihovny, nebo obecný právní předpis ve vztahu ke knihovně.</a:t>
            </a:r>
          </a:p>
          <a:p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166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Odborný zaměstnanec knihovny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/>
              <a:t>(1) Odborné knihovnické činnosti knihovny zajišťuje odborný zaměstnanec knihovny s minimálně středoškolským vzděláním, který má zvláštní odbornou způsobilost.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(</a:t>
            </a:r>
            <a:r>
              <a:rPr lang="cs-CZ" sz="2400" dirty="0"/>
              <a:t>2) Zvláštní odbornou způsobilostí se pro účely tohoto zákona rozumí souhrn teoretických vědomostí, znalostí odborných standardů, procesů a všeobecně závazných právních předpisů upravujících činnost knihovny.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(3</a:t>
            </a:r>
            <a:r>
              <a:rPr lang="cs-CZ" sz="2400" dirty="0"/>
              <a:t>) Provozovatel knihovny usiluje o soustavné zvyšování kvalifikace odborných zaměstnanců knihovny. </a:t>
            </a:r>
          </a:p>
          <a:p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230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cs-CZ" dirty="0" smtClean="0"/>
              <a:t>Koncepce rozvoje knihoven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cs-CZ" sz="2800" dirty="0"/>
              <a:t>(1) Koncepce rozvoje knihoven ČR (dále jen „koncepce“) je odborný a koncepční dokument, na jehož základě systém knihoven plní svou společenskou funkci a rozvíjí své služby. 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(</a:t>
            </a:r>
            <a:r>
              <a:rPr lang="cs-CZ" sz="2800" dirty="0"/>
              <a:t>2) Zpracování koncepce zajišťuje ministerstvo a schvaluje ji Vláda ČR svým usnesením zpravidla na období 5 let.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(</a:t>
            </a:r>
            <a:r>
              <a:rPr lang="cs-CZ" sz="2800" dirty="0"/>
              <a:t>3) Ministerstvo podává vládě ČR každoročně zprávu o naplňování koncepce.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629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cs-CZ" dirty="0"/>
              <a:t>Správa knihovního fondu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96731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 smtClean="0"/>
              <a:t>(</a:t>
            </a:r>
            <a:r>
              <a:rPr lang="cs-CZ" sz="2400" dirty="0"/>
              <a:t>6) Na nakládání s knihovním fondem se nevztahuje zvláštní právní předpis. </a:t>
            </a:r>
            <a:endParaRPr lang="cs-CZ" sz="2000" dirty="0" smtClean="0"/>
          </a:p>
          <a:p>
            <a:pPr lvl="1"/>
            <a:r>
              <a:rPr lang="cs-CZ" sz="1800" dirty="0"/>
              <a:t>Zákon č. </a:t>
            </a:r>
            <a:r>
              <a:rPr lang="cs-CZ" sz="1800" dirty="0">
                <a:hlinkClick r:id="rId2"/>
              </a:rPr>
              <a:t>563/1991 Sb.</a:t>
            </a:r>
            <a:r>
              <a:rPr lang="cs-CZ" sz="1800" dirty="0"/>
              <a:t>, o účetnictví, ve znění pozdějších předpisů.</a:t>
            </a:r>
          </a:p>
          <a:p>
            <a:pPr marL="0" indent="0">
              <a:buNone/>
            </a:pPr>
            <a:r>
              <a:rPr lang="cs-CZ" sz="2400" dirty="0" smtClean="0"/>
              <a:t>Na </a:t>
            </a:r>
            <a:r>
              <a:rPr lang="cs-CZ" sz="2400" dirty="0"/>
              <a:t>uveřejňování smluv o nakládání s knihovním fondem se nevztahuje zvláštní právní předpis. </a:t>
            </a:r>
            <a:endParaRPr lang="cs-CZ" sz="2400" dirty="0" smtClean="0"/>
          </a:p>
          <a:p>
            <a:pPr lvl="1"/>
            <a:r>
              <a:rPr lang="cs-CZ" sz="1800" dirty="0"/>
              <a:t>Zákon č. 340/2015 Sb., o zvláštních podmínkách účinnosti některých smluv, uveřejňování těchto smluv a o registru smluv (zákon o registru smluv), ve znění pozdějších předpisů.</a:t>
            </a:r>
          </a:p>
          <a:p>
            <a:pPr marL="0" indent="0">
              <a:buNone/>
            </a:pPr>
            <a:r>
              <a:rPr lang="cs-CZ" sz="2400" dirty="0" smtClean="0"/>
              <a:t>Pokud </a:t>
            </a:r>
            <a:r>
              <a:rPr lang="cs-CZ" sz="2400" dirty="0"/>
              <a:t>je knihovní fond nebo jeho část evidován jako sbírka podle zvláštního právního předpisu, použije se pro nakládání s ním tento právní předpis.</a:t>
            </a:r>
          </a:p>
          <a:p>
            <a:pPr lvl="1"/>
            <a:r>
              <a:rPr lang="cs-CZ" sz="1600" dirty="0" smtClean="0"/>
              <a:t>Zákon </a:t>
            </a:r>
            <a:r>
              <a:rPr lang="cs-CZ" sz="1600" dirty="0"/>
              <a:t>č. 122/2000 Sb., o ochraně sbírek muzejní povahy. </a:t>
            </a:r>
            <a:endParaRPr lang="cs-CZ" sz="1600" dirty="0" smtClean="0"/>
          </a:p>
          <a:p>
            <a:endParaRPr lang="cs-CZ" sz="2000" dirty="0"/>
          </a:p>
          <a:p>
            <a:r>
              <a:rPr lang="cs-CZ" sz="2400" dirty="0" smtClean="0">
                <a:solidFill>
                  <a:srgbClr val="FF0000"/>
                </a:solidFill>
              </a:rPr>
              <a:t>Evidence </a:t>
            </a:r>
            <a:r>
              <a:rPr lang="cs-CZ" sz="2400" dirty="0">
                <a:solidFill>
                  <a:srgbClr val="FF0000"/>
                </a:solidFill>
              </a:rPr>
              <a:t>online dokumentů (bez fyzického nosiče)</a:t>
            </a:r>
          </a:p>
          <a:p>
            <a:r>
              <a:rPr lang="cs-CZ" sz="2400" dirty="0" smtClean="0">
                <a:solidFill>
                  <a:srgbClr val="FF0000"/>
                </a:solidFill>
              </a:rPr>
              <a:t>Knihovní fondy v nehmotné podobě???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101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Vyřazování knihovních dokumentů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dirty="0"/>
              <a:t>(2) Knihovní dokumenty z konzervačního fondu a z historického fondu lze vyřazovat pouze se souhlasem ministerstva. Knihovní dokument vyřazený podle tohoto odstavce nabídne provozovatel knihovny nejprve Národní knihovně.</a:t>
            </a:r>
          </a:p>
          <a:p>
            <a:pPr marL="0" indent="0">
              <a:buNone/>
            </a:pPr>
            <a:endParaRPr lang="cs-CZ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(</a:t>
            </a:r>
            <a:r>
              <a:rPr lang="cs-CZ" sz="2000" dirty="0">
                <a:solidFill>
                  <a:srgbClr val="FF0000"/>
                </a:solidFill>
              </a:rPr>
              <a:t>3) Provozovatel knihovny nabídne </a:t>
            </a:r>
            <a:r>
              <a:rPr lang="cs-CZ" sz="2000" u="sng" dirty="0">
                <a:solidFill>
                  <a:srgbClr val="FF0000"/>
                </a:solidFill>
              </a:rPr>
              <a:t>úplatně či bezúplatně </a:t>
            </a:r>
            <a:r>
              <a:rPr lang="cs-CZ" sz="2000" dirty="0">
                <a:solidFill>
                  <a:srgbClr val="FF0000"/>
                </a:solidFill>
              </a:rPr>
              <a:t>knihovní dokument, s výjimkou knihovního dokumentu vyřazeného podle odstavce 1 písm. c), provozovatelům jiných knihoven a nabídku </a:t>
            </a:r>
            <a:r>
              <a:rPr lang="cs-CZ" sz="2000" u="sng" dirty="0">
                <a:solidFill>
                  <a:srgbClr val="FF0000"/>
                </a:solidFill>
              </a:rPr>
              <a:t>zveřejní obvyklým </a:t>
            </a:r>
            <a:r>
              <a:rPr lang="cs-CZ" sz="2000" u="sng" dirty="0" smtClean="0">
                <a:solidFill>
                  <a:srgbClr val="FF0000"/>
                </a:solidFill>
              </a:rPr>
              <a:t>způsobem</a:t>
            </a:r>
            <a:r>
              <a:rPr lang="cs-CZ" sz="2000" dirty="0" smtClean="0">
                <a:solidFill>
                  <a:srgbClr val="FF0000"/>
                </a:solidFill>
              </a:rPr>
              <a:t>. </a:t>
            </a:r>
          </a:p>
          <a:p>
            <a:pPr marL="0" indent="0">
              <a:buNone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Pokud </a:t>
            </a:r>
            <a:r>
              <a:rPr lang="cs-CZ" sz="2000" dirty="0">
                <a:solidFill>
                  <a:srgbClr val="FF0000"/>
                </a:solidFill>
              </a:rPr>
              <a:t>není nabídka přijata, nabídne knihovní dokument </a:t>
            </a:r>
            <a:r>
              <a:rPr lang="cs-CZ" sz="2000" u="sng" dirty="0">
                <a:solidFill>
                  <a:srgbClr val="FF0000"/>
                </a:solidFill>
              </a:rPr>
              <a:t>veřejně</a:t>
            </a:r>
            <a:r>
              <a:rPr lang="cs-CZ" sz="2000" dirty="0">
                <a:solidFill>
                  <a:srgbClr val="FF0000"/>
                </a:solidFill>
              </a:rPr>
              <a:t> a za obdobných podmínek  </a:t>
            </a:r>
            <a:r>
              <a:rPr lang="cs-CZ" sz="2000" u="sng" dirty="0">
                <a:solidFill>
                  <a:srgbClr val="FF0000"/>
                </a:solidFill>
              </a:rPr>
              <a:t>jakémukoli zájemci.</a:t>
            </a:r>
            <a:r>
              <a:rPr lang="cs-CZ" sz="2000" dirty="0">
                <a:solidFill>
                  <a:srgbClr val="FF0000"/>
                </a:solidFill>
              </a:rPr>
              <a:t> Pokud nabídku nepřijme ani jiný zájemce, provozovatel knihovny knihovní dokument </a:t>
            </a:r>
            <a:r>
              <a:rPr lang="cs-CZ" sz="2000" u="sng" dirty="0">
                <a:solidFill>
                  <a:srgbClr val="FF0000"/>
                </a:solidFill>
              </a:rPr>
              <a:t>zlikviduje.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10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 smtClean="0"/>
              <a:t>Postup přípravy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Vytvoření pracovní skupiny</a:t>
            </a:r>
          </a:p>
          <a:p>
            <a:r>
              <a:rPr lang="cs-CZ" dirty="0" smtClean="0"/>
              <a:t>Shromáždění námětů</a:t>
            </a:r>
          </a:p>
          <a:p>
            <a:r>
              <a:rPr lang="cs-CZ" dirty="0" smtClean="0"/>
              <a:t>Zpracování prvního návrhu prosinec 2016 – právníci MKP</a:t>
            </a:r>
          </a:p>
          <a:p>
            <a:r>
              <a:rPr lang="cs-CZ" dirty="0" smtClean="0"/>
              <a:t>Diskuze k návrhu</a:t>
            </a:r>
          </a:p>
          <a:p>
            <a:r>
              <a:rPr lang="cs-CZ" dirty="0" smtClean="0"/>
              <a:t>Leden 2017 – předání MK ČR</a:t>
            </a:r>
          </a:p>
          <a:p>
            <a:r>
              <a:rPr lang="cs-CZ" dirty="0" smtClean="0"/>
              <a:t>Červen 2017 – vládní návrh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82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Ochrana knihovního fondu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Provozovatel knihovny je povinen </a:t>
            </a:r>
            <a:r>
              <a:rPr lang="cs-CZ" dirty="0" smtClean="0"/>
              <a:t>zajistit:</a:t>
            </a:r>
            <a:endParaRPr lang="cs-CZ" dirty="0"/>
          </a:p>
          <a:p>
            <a:r>
              <a:rPr lang="cs-CZ" dirty="0" smtClean="0"/>
              <a:t>d</a:t>
            </a:r>
            <a:r>
              <a:rPr lang="cs-CZ" dirty="0"/>
              <a:t>) ochranu a zabezpečení informačních pramenů v elektronické podobě, které knihovna zdigitalizovala nebo které získala  v digitální formě. 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????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067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Meziknihovní výpůjční služby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(2) Dožádaná knihovna je povinna žádající knihovně pro jejího uživatele knihovní dokument ze svého knihovního fondu zprostředkovat tak, že požadovaný knihovní dokument žádající knihovně zapůjčí nebo jí poskytne jeho tiskovou rozmnoženinu </a:t>
            </a:r>
            <a:r>
              <a:rPr lang="cs-CZ" sz="2000" dirty="0">
                <a:solidFill>
                  <a:srgbClr val="FF0000"/>
                </a:solidFill>
              </a:rPr>
              <a:t>či elektronickou rozmnoženinu, jejímž jediným účelem je umožnit přenos</a:t>
            </a:r>
            <a:r>
              <a:rPr lang="cs-CZ" sz="2000" dirty="0"/>
              <a:t>, popřípadě jí poskytne informace, kde se požadovaný knihovní dokument nalézá. </a:t>
            </a:r>
            <a:endParaRPr lang="cs-CZ" sz="2000" dirty="0" smtClean="0"/>
          </a:p>
          <a:p>
            <a:endParaRPr lang="cs-CZ" sz="2000" dirty="0">
              <a:solidFill>
                <a:srgbClr val="FF0000"/>
              </a:solidFill>
            </a:endParaRPr>
          </a:p>
          <a:p>
            <a:r>
              <a:rPr lang="cs-CZ" sz="2000" dirty="0" smtClean="0">
                <a:solidFill>
                  <a:srgbClr val="FF0000"/>
                </a:solidFill>
              </a:rPr>
              <a:t>Poskytne-li </a:t>
            </a:r>
            <a:r>
              <a:rPr lang="cs-CZ" sz="2000" dirty="0">
                <a:solidFill>
                  <a:srgbClr val="FF0000"/>
                </a:solidFill>
              </a:rPr>
              <a:t>dožádaná knihovna elektronickou rozmnoženinu, žádající knihovna zhotoví tiskovou rozmnoženinu pro svého uživatele a uhradí odměnu dle zvláštního právního předpisu. </a:t>
            </a:r>
          </a:p>
          <a:p>
            <a:pPr marL="0" indent="0">
              <a:buNone/>
            </a:pPr>
            <a:endParaRPr lang="cs-CZ" sz="1700" dirty="0" smtClean="0"/>
          </a:p>
          <a:p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935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cs-CZ" dirty="0" smtClean="0"/>
              <a:t>Meziknihovní výpůjční služby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87590"/>
          </a:xfrm>
        </p:spPr>
        <p:txBody>
          <a:bodyPr/>
          <a:lstStyle/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VARIANTA 1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(</a:t>
            </a:r>
            <a:r>
              <a:rPr lang="cs-CZ" sz="2000" dirty="0">
                <a:solidFill>
                  <a:srgbClr val="FF0000"/>
                </a:solidFill>
              </a:rPr>
              <a:t>4) </a:t>
            </a:r>
            <a:r>
              <a:rPr lang="cs-CZ" sz="2000" dirty="0"/>
              <a:t>Meziknihovní služby jsou </a:t>
            </a:r>
            <a:r>
              <a:rPr lang="cs-CZ" sz="2000" dirty="0">
                <a:solidFill>
                  <a:srgbClr val="FF0000"/>
                </a:solidFill>
              </a:rPr>
              <a:t>financovány ze státního rozpočtu</a:t>
            </a:r>
            <a:r>
              <a:rPr lang="cs-CZ" sz="2000" dirty="0"/>
              <a:t>, ze kterého se hradí veškeré náklady. Prováděcí právní předpis </a:t>
            </a:r>
            <a:r>
              <a:rPr lang="cs-CZ" sz="2000" dirty="0">
                <a:solidFill>
                  <a:srgbClr val="FF0000"/>
                </a:solidFill>
              </a:rPr>
              <a:t>stanoví výši poplatku za meziknihovní službu, který je příjmem státního rozpočtu.</a:t>
            </a:r>
          </a:p>
          <a:p>
            <a:pPr marL="0" indent="0">
              <a:buNone/>
            </a:pPr>
            <a:endParaRPr lang="cs-CZ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VARIANTA 2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(</a:t>
            </a:r>
            <a:r>
              <a:rPr lang="cs-CZ" sz="2000" dirty="0">
                <a:solidFill>
                  <a:srgbClr val="FF0000"/>
                </a:solidFill>
              </a:rPr>
              <a:t>4) </a:t>
            </a:r>
            <a:r>
              <a:rPr lang="cs-CZ" sz="2000" dirty="0"/>
              <a:t>Prováděcí právní předpis stanoví výši poplatků za jednotlivé způsoby vyřízení žádosti o meziknihovní službu a způsob jejich rozdělení mezi knihovny </a:t>
            </a:r>
          </a:p>
          <a:p>
            <a:r>
              <a:rPr lang="cs-CZ" sz="2000" dirty="0"/>
              <a:t> Návrh prováděcího předpisu: „Pokud je žádost o zprostředkování knihovního dokumentu vyřízena jeho zapůjčením, polovina tohoto poplatku náleží žádající knihovně a polovina dožádané knihovně. </a:t>
            </a:r>
            <a:endParaRPr lang="cs-CZ" sz="2000" dirty="0" smtClean="0"/>
          </a:p>
          <a:p>
            <a:r>
              <a:rPr lang="cs-CZ" sz="2000" dirty="0" smtClean="0"/>
              <a:t>Žádající </a:t>
            </a:r>
            <a:r>
              <a:rPr lang="cs-CZ" sz="2000" dirty="0"/>
              <a:t>knihovna </a:t>
            </a:r>
            <a:r>
              <a:rPr lang="cs-CZ" sz="2000" dirty="0">
                <a:solidFill>
                  <a:srgbClr val="FF0000"/>
                </a:solidFill>
              </a:rPr>
              <a:t>není povinna po svém uživateli poplatek požadovat</a:t>
            </a:r>
            <a:r>
              <a:rPr lang="cs-CZ" sz="2000" dirty="0"/>
              <a:t>, i v takovém případě je však povinna uhradit část náležející dožádané knihovně. Dožádaná knihovna se </a:t>
            </a:r>
            <a:r>
              <a:rPr lang="cs-CZ" sz="2000" dirty="0">
                <a:solidFill>
                  <a:srgbClr val="FF0000"/>
                </a:solidFill>
              </a:rPr>
              <a:t>může části poplatku</a:t>
            </a:r>
            <a:r>
              <a:rPr lang="cs-CZ" sz="2000" dirty="0"/>
              <a:t>, která jí náleží, </a:t>
            </a:r>
            <a:r>
              <a:rPr lang="cs-CZ" sz="2000" dirty="0">
                <a:solidFill>
                  <a:srgbClr val="FF0000"/>
                </a:solidFill>
              </a:rPr>
              <a:t>vzdát ve prospěch knihovny žádající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cs-CZ" sz="2000" dirty="0">
              <a:solidFill>
                <a:srgbClr val="FF0000"/>
              </a:solidFill>
            </a:endParaRPr>
          </a:p>
          <a:p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718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3"/>
          <p:cNvSpPr>
            <a:spLocks noGrp="1"/>
          </p:cNvSpPr>
          <p:nvPr>
            <p:ph type="ctrTitle"/>
          </p:nvPr>
        </p:nvSpPr>
        <p:spPr>
          <a:xfrm>
            <a:off x="611188" y="1844675"/>
            <a:ext cx="7772400" cy="2232397"/>
          </a:xfrm>
        </p:spPr>
        <p:txBody>
          <a:bodyPr/>
          <a:lstStyle/>
          <a:p>
            <a:r>
              <a:rPr lang="cs-CZ" sz="3600" dirty="0" smtClean="0"/>
              <a:t>Příprava novely knihovního zákona</a:t>
            </a:r>
            <a:endParaRPr lang="cs-CZ" dirty="0" smtClean="0"/>
          </a:p>
        </p:txBody>
      </p:sp>
      <p:sp>
        <p:nvSpPr>
          <p:cNvPr id="2051" name="Podnadpis 4"/>
          <p:cNvSpPr>
            <a:spLocks noGrp="1"/>
          </p:cNvSpPr>
          <p:nvPr>
            <p:ph type="subTitle" idx="1"/>
          </p:nvPr>
        </p:nvSpPr>
        <p:spPr>
          <a:xfrm>
            <a:off x="1403350" y="5013176"/>
            <a:ext cx="6400800" cy="1368152"/>
          </a:xfrm>
        </p:spPr>
        <p:txBody>
          <a:bodyPr>
            <a:normAutofit fontScale="40000" lnSpcReduction="20000"/>
          </a:bodyPr>
          <a:lstStyle/>
          <a:p>
            <a:pPr eaLnBrk="1" hangingPunct="1">
              <a:defRPr/>
            </a:pPr>
            <a:endParaRPr lang="cs-CZ" sz="5600" i="1" dirty="0" smtClean="0"/>
          </a:p>
          <a:p>
            <a:pPr eaLnBrk="1" hangingPunct="1">
              <a:defRPr/>
            </a:pPr>
            <a:r>
              <a:rPr lang="cs-CZ" sz="5600" i="1" dirty="0" smtClean="0">
                <a:solidFill>
                  <a:schemeClr val="tx1"/>
                </a:solidFill>
              </a:rPr>
              <a:t>24.10.2016</a:t>
            </a:r>
          </a:p>
          <a:p>
            <a:pPr eaLnBrk="1" hangingPunct="1">
              <a:defRPr/>
            </a:pPr>
            <a:r>
              <a:rPr lang="cs-CZ" sz="5600" i="1" dirty="0" smtClean="0">
                <a:solidFill>
                  <a:schemeClr val="tx1"/>
                </a:solidFill>
              </a:rPr>
              <a:t>Vít </a:t>
            </a:r>
            <a:r>
              <a:rPr lang="cs-CZ" sz="5600" i="1" dirty="0">
                <a:solidFill>
                  <a:schemeClr val="tx1"/>
                </a:solidFill>
              </a:rPr>
              <a:t>Richter</a:t>
            </a:r>
          </a:p>
          <a:p>
            <a:pPr eaLnBrk="1" hangingPunct="1">
              <a:defRPr/>
            </a:pPr>
            <a:r>
              <a:rPr lang="cs-CZ" sz="5600" i="1" dirty="0">
                <a:solidFill>
                  <a:schemeClr val="tx1"/>
                </a:solidFill>
              </a:rPr>
              <a:t>Národní knihovna ČR</a:t>
            </a:r>
          </a:p>
          <a:p>
            <a:pPr eaLnBrk="1" hangingPunct="1">
              <a:defRPr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98259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/>
              <a:t>Pracovní skupina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7307665"/>
              </p:ext>
            </p:extLst>
          </p:nvPr>
        </p:nvGraphicFramePr>
        <p:xfrm>
          <a:off x="457200" y="1388110"/>
          <a:ext cx="822960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/>
                <a:gridCol w="1728192"/>
                <a:gridCol w="2592288"/>
                <a:gridCol w="1522512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Běhalová, Štěpánka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Muzeum JH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Nivnická Libuše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KJM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Bouzková, Helena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NLK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Pavelková, Jindra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MZK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Danielisova</a:t>
                      </a: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Tereza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MKP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Pillerová Vladana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NK ČR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Dilhofová Adéla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MZK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Richter Vít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NK ČR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Giebisch Roman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NK ČR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Rösslerová Klára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FFUK AKVŠ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Hájková Zuzana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JVK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Řehák, Tomáš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MKP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Hemola Hanuš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NK ČR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Římanová, Radka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UISK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Jansová Linda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NK ČR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Sekera Martin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KNM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Kašpárková, Šárka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K Kroměřížska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Skučková Blanka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MK ČR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Kratochvílová Monika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MZK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Smetanová Vladana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NK ČR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Lachnit, Ondřej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MKP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Šedá Marie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MSVK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Lichtenbergová Edita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NK ČR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Šterbová</a:t>
                      </a: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Jaroslava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MKP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Matušík Zdeněk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NK ČR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cs-CZ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76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/>
          <a:lstStyle/>
          <a:p>
            <a:r>
              <a:rPr lang="cs-CZ" dirty="0" smtClean="0"/>
              <a:t>Hlavní témata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472608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sz="2300" dirty="0"/>
              <a:t>Poslání knihoven a veřejná prospěšnosti knihoven - § 1a a § 2 a</a:t>
            </a:r>
            <a:r>
              <a:rPr lang="cs-CZ" sz="2300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/>
              <a:t>Knihovní fond, informační pramen a knihovní dokument - § 2 b) a c)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/>
              <a:t>Historický fond - § 2 e)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/>
              <a:t>Systém knihoven - § 3 a § 12 až § 13b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/>
              <a:t>Veřejné knihovnické a informační služby - § 4 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/>
              <a:t>Osobní údaje a rodná čísla - § 4a 2)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/>
              <a:t>Rovný přístup - § 4a 3) a 4)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/>
              <a:t>Odborný zaměstnanec knihovny - § </a:t>
            </a:r>
            <a:r>
              <a:rPr lang="cs-CZ" sz="2300" dirty="0" smtClean="0"/>
              <a:t>4b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 smtClean="0"/>
              <a:t>Koncepce </a:t>
            </a:r>
            <a:r>
              <a:rPr lang="cs-CZ" sz="2300" dirty="0"/>
              <a:t>rozvoje knihoven - § </a:t>
            </a:r>
            <a:r>
              <a:rPr lang="cs-CZ" sz="2300" dirty="0" smtClean="0"/>
              <a:t>15a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/>
              <a:t>Vyřazování knihovního dokumentu - § 17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/>
              <a:t>Ochrana digitálního knihovního fondu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 smtClean="0"/>
              <a:t>Meziknihovní </a:t>
            </a:r>
            <a:r>
              <a:rPr lang="cs-CZ" sz="2300" dirty="0"/>
              <a:t>služby - § 14</a:t>
            </a:r>
          </a:p>
          <a:p>
            <a:pPr marL="0" indent="0">
              <a:buNone/>
            </a:pPr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710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2304" y="332656"/>
            <a:ext cx="8229600" cy="720080"/>
          </a:xfrm>
        </p:spPr>
        <p:txBody>
          <a:bodyPr/>
          <a:lstStyle/>
          <a:p>
            <a:r>
              <a:rPr lang="cs-CZ" dirty="0"/>
              <a:t>Poslání knihoven 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00600"/>
          </a:xfrm>
        </p:spPr>
        <p:txBody>
          <a:bodyPr/>
          <a:lstStyle/>
          <a:p>
            <a:endParaRPr lang="cs-CZ" sz="2000" dirty="0" smtClean="0"/>
          </a:p>
          <a:p>
            <a:r>
              <a:rPr lang="cs-CZ" sz="2000" dirty="0" smtClean="0"/>
              <a:t>Knihovny </a:t>
            </a:r>
            <a:r>
              <a:rPr lang="cs-CZ" sz="2000" dirty="0"/>
              <a:t>poskytují veřejné knihovnické a informační služby </a:t>
            </a:r>
            <a:r>
              <a:rPr lang="cs-CZ" sz="2000" dirty="0">
                <a:solidFill>
                  <a:srgbClr val="FF0000"/>
                </a:solidFill>
              </a:rPr>
              <a:t>ve veřejném zájmu</a:t>
            </a:r>
            <a:r>
              <a:rPr lang="cs-CZ" sz="2000" dirty="0"/>
              <a:t>. Garantují demokratický přístup k informacím, znalostem a kulturním hodnotám, a tím poskytují každému občanu podporu pro jeho </a:t>
            </a:r>
            <a:r>
              <a:rPr lang="cs-CZ" sz="2000" dirty="0">
                <a:solidFill>
                  <a:srgbClr val="FF0000"/>
                </a:solidFill>
              </a:rPr>
              <a:t>celoživotní vzdělávání</a:t>
            </a:r>
            <a:r>
              <a:rPr lang="cs-CZ" sz="2000" dirty="0"/>
              <a:t>, osobní rozvoj, kvalitu života i aktivní a informovanou účast na životě společnost. </a:t>
            </a:r>
            <a:endParaRPr lang="cs-CZ" sz="2000" dirty="0" smtClean="0"/>
          </a:p>
          <a:p>
            <a:endParaRPr lang="cs-CZ" sz="2000" dirty="0" smtClean="0"/>
          </a:p>
          <a:p>
            <a:pPr marL="0" indent="0">
              <a:buNone/>
            </a:pPr>
            <a:r>
              <a:rPr lang="cs-CZ" sz="2800" dirty="0" smtClean="0"/>
              <a:t>Definice</a:t>
            </a:r>
            <a:endParaRPr lang="cs-CZ" sz="2800" dirty="0"/>
          </a:p>
          <a:p>
            <a:r>
              <a:rPr lang="cs-CZ" sz="2000" dirty="0"/>
              <a:t>a)  knihovnou </a:t>
            </a:r>
            <a:r>
              <a:rPr lang="cs-CZ" sz="2000" dirty="0">
                <a:solidFill>
                  <a:srgbClr val="FF0000"/>
                </a:solidFill>
              </a:rPr>
              <a:t>veřejně prospěšné </a:t>
            </a:r>
            <a:r>
              <a:rPr lang="cs-CZ" sz="2000" dirty="0"/>
              <a:t>kulturní, informační a </a:t>
            </a:r>
            <a:r>
              <a:rPr lang="cs-CZ" sz="2000" dirty="0">
                <a:solidFill>
                  <a:srgbClr val="FF0000"/>
                </a:solidFill>
              </a:rPr>
              <a:t>vzdělávací zařízení</a:t>
            </a:r>
            <a:r>
              <a:rPr lang="cs-CZ" sz="2000" dirty="0"/>
              <a:t>, v němž jsou poskytovány veřejné knihovnické a informační služby vymezené tímto zákonem, a které je zapsáno v evidenci knihoven,</a:t>
            </a:r>
          </a:p>
          <a:p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995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/>
          <a:lstStyle/>
          <a:p>
            <a:r>
              <a:rPr lang="cs-CZ" dirty="0" smtClean="0"/>
              <a:t>Knihovní fond a dokument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cs-CZ" sz="2800" dirty="0"/>
              <a:t>b)  knihovním fondem </a:t>
            </a:r>
            <a:r>
              <a:rPr lang="cs-CZ" sz="2800" dirty="0" smtClean="0"/>
              <a:t>organizovaný je, </a:t>
            </a:r>
            <a:r>
              <a:rPr lang="cs-CZ" sz="2800" dirty="0"/>
              <a:t>soustavně </a:t>
            </a:r>
            <a:r>
              <a:rPr lang="cs-CZ" sz="2800" u="sng" dirty="0"/>
              <a:t>doplňovaný</a:t>
            </a:r>
            <a:r>
              <a:rPr lang="cs-CZ" sz="2800" dirty="0"/>
              <a:t>, zpracovávaný, ochraňovaný a uchovávaný </a:t>
            </a:r>
            <a:r>
              <a:rPr lang="cs-CZ" sz="2800" dirty="0" smtClean="0"/>
              <a:t>a </a:t>
            </a:r>
            <a:r>
              <a:rPr lang="cs-CZ" sz="2800" u="sng" dirty="0" smtClean="0"/>
              <a:t>zpřístupňovaný</a:t>
            </a:r>
            <a:r>
              <a:rPr lang="cs-CZ" sz="2800" dirty="0" smtClean="0"/>
              <a:t> soubor </a:t>
            </a:r>
            <a:r>
              <a:rPr lang="cs-CZ" sz="2800" dirty="0"/>
              <a:t>informačních pramenů </a:t>
            </a:r>
            <a:r>
              <a:rPr lang="cs-CZ" sz="2800" dirty="0">
                <a:solidFill>
                  <a:srgbClr val="FF0000"/>
                </a:solidFill>
              </a:rPr>
              <a:t>bez ohledu na jejich obsah a formu</a:t>
            </a:r>
            <a:r>
              <a:rPr lang="cs-CZ" sz="2800" dirty="0"/>
              <a:t>, které knihovna oprávněně užívá</a:t>
            </a:r>
            <a:r>
              <a:rPr lang="cs-CZ" sz="2800" dirty="0" smtClean="0"/>
              <a:t>,</a:t>
            </a:r>
          </a:p>
          <a:p>
            <a:endParaRPr lang="cs-CZ" sz="2800" dirty="0"/>
          </a:p>
          <a:p>
            <a:r>
              <a:rPr lang="cs-CZ" sz="2800" dirty="0"/>
              <a:t>c) knihovním dokumentem </a:t>
            </a:r>
            <a:r>
              <a:rPr lang="cs-CZ" sz="2800" dirty="0" smtClean="0"/>
              <a:t>je informační </a:t>
            </a:r>
            <a:r>
              <a:rPr lang="cs-CZ" sz="2800" dirty="0"/>
              <a:t>pramen na </a:t>
            </a:r>
            <a:r>
              <a:rPr lang="cs-CZ" sz="2800" u="sng" dirty="0">
                <a:solidFill>
                  <a:srgbClr val="FF0000"/>
                </a:solidFill>
              </a:rPr>
              <a:t>hmotném nosiči </a:t>
            </a:r>
            <a:r>
              <a:rPr lang="cs-CZ" sz="2800" dirty="0"/>
              <a:t>evidovaný jako samostatná jednotka knihovního fondu </a:t>
            </a:r>
            <a:r>
              <a:rPr lang="cs-CZ" sz="2800" dirty="0" smtClean="0"/>
              <a:t>knihovny</a:t>
            </a:r>
            <a:endParaRPr lang="cs-CZ" sz="2800" dirty="0"/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PROBLÉM:</a:t>
            </a:r>
          </a:p>
          <a:p>
            <a:r>
              <a:rPr lang="cs-CZ" sz="2800" dirty="0" smtClean="0"/>
              <a:t>Digitální dokumenty, EIZ – evidence a revize</a:t>
            </a:r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430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cs-CZ" dirty="0" smtClean="0"/>
              <a:t>Historický fond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e) historickým fondem </a:t>
            </a:r>
            <a:r>
              <a:rPr lang="cs-CZ" dirty="0" smtClean="0"/>
              <a:t>je knihovní </a:t>
            </a:r>
            <a:r>
              <a:rPr lang="cs-CZ" dirty="0"/>
              <a:t>fond sestávající z knihovních dokumentů, které vznikly do roku </a:t>
            </a:r>
            <a:r>
              <a:rPr lang="cs-CZ" strike="sngStrike" dirty="0" smtClean="0"/>
              <a:t>1860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1900 </a:t>
            </a:r>
            <a:r>
              <a:rPr lang="cs-CZ" u="sng" dirty="0" smtClean="0">
                <a:solidFill>
                  <a:srgbClr val="FF0000"/>
                </a:solidFill>
              </a:rPr>
              <a:t>(1948??) </a:t>
            </a:r>
            <a:r>
              <a:rPr lang="cs-CZ" dirty="0" smtClean="0"/>
              <a:t>nebo </a:t>
            </a:r>
            <a:r>
              <a:rPr lang="cs-CZ" dirty="0"/>
              <a:t>o kterých tak pro jejich jedinečnou historickou hodnotu </a:t>
            </a:r>
            <a:r>
              <a:rPr lang="cs-CZ" dirty="0">
                <a:solidFill>
                  <a:srgbClr val="FF0000"/>
                </a:solidFill>
              </a:rPr>
              <a:t>rozhodl</a:t>
            </a:r>
            <a:r>
              <a:rPr lang="cs-CZ" dirty="0"/>
              <a:t> provozovatel příslušné knihovny nebo </a:t>
            </a:r>
            <a:r>
              <a:rPr lang="cs-CZ" dirty="0">
                <a:solidFill>
                  <a:srgbClr val="FF0000"/>
                </a:solidFill>
              </a:rPr>
              <a:t>Ministerstvo </a:t>
            </a:r>
            <a:r>
              <a:rPr lang="cs-CZ" dirty="0" smtClean="0">
                <a:solidFill>
                  <a:srgbClr val="FF0000"/>
                </a:solidFill>
              </a:rPr>
              <a:t>kultury,</a:t>
            </a:r>
            <a:r>
              <a:rPr lang="cs-CZ" dirty="0" smtClean="0"/>
              <a:t> </a:t>
            </a:r>
            <a:r>
              <a:rPr lang="cs-CZ" dirty="0"/>
              <a:t>a toto rozhodnutí </a:t>
            </a:r>
            <a:r>
              <a:rPr lang="cs-CZ" dirty="0" smtClean="0"/>
              <a:t>zveřejnilo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24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/>
          <a:lstStyle/>
          <a:p>
            <a:r>
              <a:rPr lang="cs-CZ" dirty="0" smtClean="0"/>
              <a:t>Regionální funkce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cs-CZ" sz="2800" dirty="0"/>
              <a:t>h)  regionálními funkcemi funkce, v jejichž rámci krajská knihovna a další jí pověřené knihovny poskytují knihovnám v kraji především poradenské, vzdělávací</a:t>
            </a:r>
            <a:r>
              <a:rPr lang="cs-CZ" sz="2800" dirty="0" smtClean="0"/>
              <a:t>, koordinační</a:t>
            </a:r>
            <a:r>
              <a:rPr lang="cs-CZ" sz="2800" dirty="0"/>
              <a:t>, </a:t>
            </a:r>
            <a:r>
              <a:rPr lang="cs-CZ" sz="2800" dirty="0">
                <a:solidFill>
                  <a:srgbClr val="FF0000"/>
                </a:solidFill>
              </a:rPr>
              <a:t>výpočetní a datové služby</a:t>
            </a:r>
            <a:r>
              <a:rPr lang="cs-CZ" sz="2800" dirty="0"/>
              <a:t>; budují výměnné fondy a zapůjčují výměnné soubory knihovních dokumentů; </a:t>
            </a:r>
            <a:r>
              <a:rPr lang="cs-CZ" sz="2800" dirty="0">
                <a:solidFill>
                  <a:srgbClr val="FF0000"/>
                </a:solidFill>
              </a:rPr>
              <a:t>spolupracují s knihovnami při zavádění nových technologií </a:t>
            </a:r>
            <a:r>
              <a:rPr lang="cs-CZ" sz="2800" dirty="0"/>
              <a:t>a vykonávají další nezbytné činnosti napomáhající rozvoji knihoven a jejich veřejných knihovnických a informačních služeb</a:t>
            </a:r>
            <a:r>
              <a:rPr lang="cs-CZ" sz="2800" dirty="0" smtClean="0"/>
              <a:t>,</a:t>
            </a:r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r>
              <a:rPr lang="cs-CZ" sz="2800" dirty="0" smtClean="0">
                <a:solidFill>
                  <a:srgbClr val="FF0000"/>
                </a:solidFill>
              </a:rPr>
              <a:t>Stabilizace financování???</a:t>
            </a:r>
            <a:endParaRPr lang="cs-CZ" sz="2800" dirty="0">
              <a:solidFill>
                <a:srgbClr val="FF0000"/>
              </a:solidFill>
            </a:endParaRPr>
          </a:p>
          <a:p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202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Nové definice SK ČR, CPK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j) </a:t>
            </a:r>
            <a:r>
              <a:rPr lang="cs-CZ" sz="2800" dirty="0"/>
              <a:t>souborným katalogem knihoven elektronická databáze bibliografických a lokalizačních záznamů o knihovních dokumentech, které se nacházejí v knihovních fondech knihoven, </a:t>
            </a:r>
            <a:endParaRPr lang="cs-CZ" sz="2800" dirty="0" smtClean="0"/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r>
              <a:rPr lang="cs-CZ" sz="2800" dirty="0"/>
              <a:t>k) centrálním portálem knihoven specializovaný informační systém, který umožňuje veřejnosti přístup k službám, knihovním fondům a dalším informačním zdrojům knihoven.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021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9286</TotalTime>
  <Words>756</Words>
  <Application>Microsoft Office PowerPoint</Application>
  <PresentationFormat>Předvádění na obrazovce (4:3)</PresentationFormat>
  <Paragraphs>245</Paragraphs>
  <Slides>23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23</vt:i4>
      </vt:variant>
    </vt:vector>
  </HeadingPairs>
  <TitlesOfParts>
    <vt:vector size="31" baseType="lpstr">
      <vt:lpstr>Arial</vt:lpstr>
      <vt:lpstr>Arial Narrow</vt:lpstr>
      <vt:lpstr>Calibri</vt:lpstr>
      <vt:lpstr>Segoe UI</vt:lpstr>
      <vt:lpstr>Wingdings</vt:lpstr>
      <vt:lpstr>Motiv sady Office</vt:lpstr>
      <vt:lpstr>1_Vlastní návrh</vt:lpstr>
      <vt:lpstr>Vlastní návrh</vt:lpstr>
      <vt:lpstr>Příprava novely knihovního zákona</vt:lpstr>
      <vt:lpstr>Postup přípravy</vt:lpstr>
      <vt:lpstr>Pracovní skupina</vt:lpstr>
      <vt:lpstr>Hlavní témata</vt:lpstr>
      <vt:lpstr>Poslání knihoven </vt:lpstr>
      <vt:lpstr>Knihovní fond a dokument</vt:lpstr>
      <vt:lpstr>Historický fond</vt:lpstr>
      <vt:lpstr>Regionální funkce</vt:lpstr>
      <vt:lpstr>Nové definice SK ČR, CPK</vt:lpstr>
      <vt:lpstr>Systém knihoven</vt:lpstr>
      <vt:lpstr>Systém knihoven</vt:lpstr>
      <vt:lpstr>Systém knihoven</vt:lpstr>
      <vt:lpstr>Základní – povinné, bezplatné služby</vt:lpstr>
      <vt:lpstr>Další placené služby</vt:lpstr>
      <vt:lpstr>Osobní údaje – rovný přístup</vt:lpstr>
      <vt:lpstr>Odborný zaměstnanec knihovny</vt:lpstr>
      <vt:lpstr>Koncepce rozvoje knihoven</vt:lpstr>
      <vt:lpstr>Správa knihovního fondu</vt:lpstr>
      <vt:lpstr>Vyřazování knihovních dokumentů</vt:lpstr>
      <vt:lpstr>Ochrana knihovního fondu</vt:lpstr>
      <vt:lpstr>Meziknihovní výpůjční služby</vt:lpstr>
      <vt:lpstr>Meziknihovní výpůjční služby</vt:lpstr>
      <vt:lpstr>Příprava novely knihovního zákona</vt:lpstr>
    </vt:vector>
  </TitlesOfParts>
  <Company>Národní knihovna ČR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Měření výkonu a činnosti knihoven  Projekt „Benchmarking knihoven“</dc:title>
  <dc:creator>KI</dc:creator>
  <cp:lastModifiedBy>Richter Vít</cp:lastModifiedBy>
  <cp:revision>525</cp:revision>
  <cp:lastPrinted>2012-10-29T11:24:13Z</cp:lastPrinted>
  <dcterms:created xsi:type="dcterms:W3CDTF">2010-09-20T19:44:17Z</dcterms:created>
  <dcterms:modified xsi:type="dcterms:W3CDTF">2016-11-28T06:59:39Z</dcterms:modified>
</cp:coreProperties>
</file>