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78" r:id="rId4"/>
    <p:sldId id="277" r:id="rId5"/>
    <p:sldId id="257" r:id="rId6"/>
    <p:sldId id="258" r:id="rId7"/>
    <p:sldId id="259" r:id="rId8"/>
    <p:sldId id="261" r:id="rId9"/>
    <p:sldId id="264" r:id="rId10"/>
    <p:sldId id="263" r:id="rId11"/>
    <p:sldId id="268" r:id="rId12"/>
    <p:sldId id="272" r:id="rId13"/>
    <p:sldId id="271" r:id="rId14"/>
    <p:sldId id="273" r:id="rId15"/>
    <p:sldId id="265" r:id="rId16"/>
    <p:sldId id="274" r:id="rId17"/>
    <p:sldId id="275" r:id="rId18"/>
    <p:sldId id="262" r:id="rId19"/>
    <p:sldId id="266" r:id="rId20"/>
    <p:sldId id="267" r:id="rId2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418" y="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741-93FF-4105-9161-6AF1F8D5E26A}" type="datetimeFigureOut">
              <a:rPr lang="cs-CZ" smtClean="0"/>
              <a:t>5.5.2016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CF030-926C-4C78-B16E-FCB6B2D736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0058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741-93FF-4105-9161-6AF1F8D5E26A}" type="datetimeFigureOut">
              <a:rPr lang="cs-CZ" smtClean="0"/>
              <a:t>5.5.2016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CF030-926C-4C78-B16E-FCB6B2D736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98301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741-93FF-4105-9161-6AF1F8D5E26A}" type="datetimeFigureOut">
              <a:rPr lang="cs-CZ" smtClean="0"/>
              <a:t>5.5.2016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CF030-926C-4C78-B16E-FCB6B2D736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1948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741-93FF-4105-9161-6AF1F8D5E26A}" type="datetimeFigureOut">
              <a:rPr lang="cs-CZ" smtClean="0"/>
              <a:t>5.5.2016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CF030-926C-4C78-B16E-FCB6B2D736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405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741-93FF-4105-9161-6AF1F8D5E26A}" type="datetimeFigureOut">
              <a:rPr lang="cs-CZ" smtClean="0"/>
              <a:t>5.5.2016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CF030-926C-4C78-B16E-FCB6B2D736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5097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741-93FF-4105-9161-6AF1F8D5E26A}" type="datetimeFigureOut">
              <a:rPr lang="cs-CZ" smtClean="0"/>
              <a:t>5.5.2016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CF030-926C-4C78-B16E-FCB6B2D736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9345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741-93FF-4105-9161-6AF1F8D5E26A}" type="datetimeFigureOut">
              <a:rPr lang="cs-CZ" smtClean="0"/>
              <a:t>5.5.2016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CF030-926C-4C78-B16E-FCB6B2D736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3901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741-93FF-4105-9161-6AF1F8D5E26A}" type="datetimeFigureOut">
              <a:rPr lang="cs-CZ" smtClean="0"/>
              <a:t>5.5.2016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CF030-926C-4C78-B16E-FCB6B2D736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090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741-93FF-4105-9161-6AF1F8D5E26A}" type="datetimeFigureOut">
              <a:rPr lang="cs-CZ" smtClean="0"/>
              <a:t>5.5.2016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CF030-926C-4C78-B16E-FCB6B2D736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725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741-93FF-4105-9161-6AF1F8D5E26A}" type="datetimeFigureOut">
              <a:rPr lang="cs-CZ" smtClean="0"/>
              <a:t>5.5.2016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CF030-926C-4C78-B16E-FCB6B2D736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835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3C741-93FF-4105-9161-6AF1F8D5E26A}" type="datetimeFigureOut">
              <a:rPr lang="cs-CZ" smtClean="0"/>
              <a:t>5.5.2016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1CF030-926C-4C78-B16E-FCB6B2D736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1843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D3C741-93FF-4105-9161-6AF1F8D5E26A}" type="datetimeFigureOut">
              <a:rPr lang="cs-CZ" smtClean="0"/>
              <a:t>5.5.2016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1CF030-926C-4C78-B16E-FCB6B2D736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6209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zdenka.manouskova@nkp.cz" TargetMode="External"/><Relationship Id="rId2" Type="http://schemas.openxmlformats.org/officeDocument/2006/relationships/hyperlink" Target="mailto:bedriska.stepanova@nkp.cz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mailto:eva.svobodova@nkp.cz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aleph.nkp.cz/F/?func=direct&amp;doc_number=000003454&amp;local_base=ADR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slin.cz/caslin/o-nas/prezentace-o-soubornem-katalogu-cr/rok-2015-1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Sekce SDRUK </a:t>
            </a: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pro </a:t>
            </a:r>
            <a:r>
              <a:rPr lang="cs-CZ" b="1" dirty="0"/>
              <a:t>regionální funkce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87624" y="3886200"/>
            <a:ext cx="6584776" cy="2279104"/>
          </a:xfrm>
        </p:spPr>
        <p:txBody>
          <a:bodyPr>
            <a:normAutofit/>
          </a:bodyPr>
          <a:lstStyle/>
          <a:p>
            <a:r>
              <a:rPr lang="cs-CZ" dirty="0" smtClean="0"/>
              <a:t>Centrální adresář knihoven</a:t>
            </a:r>
          </a:p>
          <a:p>
            <a:r>
              <a:rPr lang="cs-CZ" dirty="0" smtClean="0"/>
              <a:t>stav aktualizace – květen 2016</a:t>
            </a:r>
          </a:p>
          <a:p>
            <a:r>
              <a:rPr lang="cs-CZ" dirty="0" smtClean="0"/>
              <a:t>NK ČR Praha -5.5.2016</a:t>
            </a:r>
          </a:p>
          <a:p>
            <a:r>
              <a:rPr lang="cs-CZ" sz="2000" dirty="0" smtClean="0"/>
              <a:t>PhDr. Eva Svobodová 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0975801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Nadpis 1"/>
          <p:cNvSpPr>
            <a:spLocks noGrp="1"/>
          </p:cNvSpPr>
          <p:nvPr>
            <p:ph type="title"/>
          </p:nvPr>
        </p:nvSpPr>
        <p:spPr>
          <a:xfrm>
            <a:off x="395288" y="333375"/>
            <a:ext cx="8713787" cy="1216025"/>
          </a:xfrm>
        </p:spPr>
        <p:txBody>
          <a:bodyPr>
            <a:normAutofit fontScale="90000"/>
          </a:bodyPr>
          <a:lstStyle/>
          <a:p>
            <a:r>
              <a:rPr lang="cs-CZ" altLang="cs-CZ" sz="3600" dirty="0" smtClean="0">
                <a:solidFill>
                  <a:srgbClr val="FF0000"/>
                </a:solidFill>
              </a:rPr>
              <a:t>Na přání KK jsme  realizovali dávkové doplnění dat </a:t>
            </a:r>
            <a:br>
              <a:rPr lang="cs-CZ" altLang="cs-CZ" sz="3600" dirty="0" smtClean="0">
                <a:solidFill>
                  <a:srgbClr val="FF0000"/>
                </a:solidFill>
              </a:rPr>
            </a:br>
            <a:r>
              <a:rPr lang="cs-CZ" altLang="cs-CZ" sz="3600" dirty="0" smtClean="0">
                <a:solidFill>
                  <a:srgbClr val="FF0000"/>
                </a:solidFill>
              </a:rPr>
              <a:t>z regionálních adresáře do CADR ( před školeními)</a:t>
            </a:r>
          </a:p>
        </p:txBody>
      </p:sp>
      <p:sp>
        <p:nvSpPr>
          <p:cNvPr id="37891" name="Zástupný symbol pro obsah 1"/>
          <p:cNvSpPr>
            <a:spLocks noGrp="1"/>
          </p:cNvSpPr>
          <p:nvPr>
            <p:ph idx="1"/>
          </p:nvPr>
        </p:nvSpPr>
        <p:spPr>
          <a:xfrm>
            <a:off x="611188" y="1989138"/>
            <a:ext cx="8001000" cy="4051300"/>
          </a:xfrm>
        </p:spPr>
        <p:txBody>
          <a:bodyPr>
            <a:normAutofit fontScale="92500" lnSpcReduction="10000"/>
          </a:bodyPr>
          <a:lstStyle/>
          <a:p>
            <a:pPr marL="0" indent="0">
              <a:buFont typeface="Wingdings" pitchFamily="2" charset="2"/>
              <a:buNone/>
            </a:pPr>
            <a:r>
              <a:rPr lang="cs-CZ" altLang="cs-CZ" dirty="0" smtClean="0"/>
              <a:t>Zatím využilo 6 krajských knihoven:</a:t>
            </a:r>
          </a:p>
          <a:p>
            <a:pPr marL="0" indent="0">
              <a:buFont typeface="Wingdings" pitchFamily="2" charset="2"/>
              <a:buNone/>
            </a:pPr>
            <a:r>
              <a:rPr lang="cs-CZ" altLang="cs-CZ" i="1" dirty="0" smtClean="0"/>
              <a:t>	JVK České Budějovice</a:t>
            </a:r>
          </a:p>
          <a:p>
            <a:pPr marL="0" indent="0">
              <a:buFont typeface="Wingdings" pitchFamily="2" charset="2"/>
              <a:buNone/>
            </a:pPr>
            <a:r>
              <a:rPr lang="cs-CZ" altLang="cs-CZ" i="1" dirty="0" smtClean="0"/>
              <a:t>	VK Olomouc</a:t>
            </a:r>
          </a:p>
          <a:p>
            <a:pPr marL="0" indent="0">
              <a:buFont typeface="Wingdings" pitchFamily="2" charset="2"/>
              <a:buNone/>
            </a:pPr>
            <a:r>
              <a:rPr lang="cs-CZ" altLang="cs-CZ" i="1" dirty="0" smtClean="0"/>
              <a:t>	KVK Liberec</a:t>
            </a:r>
          </a:p>
          <a:p>
            <a:pPr marL="0" indent="0">
              <a:buFont typeface="Wingdings" pitchFamily="2" charset="2"/>
              <a:buNone/>
            </a:pPr>
            <a:r>
              <a:rPr lang="cs-CZ" altLang="cs-CZ" i="1" dirty="0" smtClean="0"/>
              <a:t>	SVK Hradec Králové</a:t>
            </a:r>
          </a:p>
          <a:p>
            <a:pPr marL="0" indent="0">
              <a:buFont typeface="Wingdings" pitchFamily="2" charset="2"/>
              <a:buNone/>
            </a:pPr>
            <a:r>
              <a:rPr lang="cs-CZ" altLang="cs-CZ" i="1" dirty="0" smtClean="0"/>
              <a:t>          Krajská knihovna FB ve Zlíně</a:t>
            </a:r>
          </a:p>
          <a:p>
            <a:pPr marL="0" indent="0">
              <a:buFont typeface="Wingdings" pitchFamily="2" charset="2"/>
              <a:buNone/>
            </a:pPr>
            <a:r>
              <a:rPr lang="cs-CZ" altLang="cs-CZ" i="1" dirty="0" smtClean="0"/>
              <a:t>          Krajská knihovna Karlovy Vary</a:t>
            </a:r>
          </a:p>
          <a:p>
            <a:pPr marL="0" indent="0">
              <a:buFont typeface="Wingdings" pitchFamily="2" charset="2"/>
              <a:buNone/>
            </a:pPr>
            <a:r>
              <a:rPr lang="cs-CZ" altLang="cs-CZ" sz="2000" i="1" dirty="0" smtClean="0">
                <a:solidFill>
                  <a:srgbClr val="FF0000"/>
                </a:solidFill>
              </a:rPr>
              <a:t>               </a:t>
            </a:r>
            <a:r>
              <a:rPr lang="cs-CZ" altLang="cs-CZ" sz="2600" i="1" dirty="0" smtClean="0">
                <a:solidFill>
                  <a:srgbClr val="FF0000"/>
                </a:solidFill>
              </a:rPr>
              <a:t>MZK Brno – data připravuje </a:t>
            </a:r>
          </a:p>
        </p:txBody>
      </p:sp>
    </p:spTree>
    <p:extLst>
      <p:ext uri="{BB962C8B-B14F-4D97-AF65-F5344CB8AC3E}">
        <p14:creationId xmlns:p14="http://schemas.microsoft.com/office/powerpoint/2010/main" val="102687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Nadpis 1"/>
          <p:cNvSpPr>
            <a:spLocks noGrp="1"/>
          </p:cNvSpPr>
          <p:nvPr>
            <p:ph type="title"/>
          </p:nvPr>
        </p:nvSpPr>
        <p:spPr>
          <a:xfrm>
            <a:off x="323850" y="304800"/>
            <a:ext cx="8640763" cy="1035967"/>
          </a:xfrm>
        </p:spPr>
        <p:txBody>
          <a:bodyPr>
            <a:noAutofit/>
          </a:bodyPr>
          <a:lstStyle/>
          <a:p>
            <a:pPr algn="l"/>
            <a:r>
              <a:rPr lang="cs-CZ" altLang="cs-CZ" sz="3200" dirty="0" smtClean="0"/>
              <a:t>Dávkové doplnění dat : odpovědné osoby, telefony webové stránky ….</a:t>
            </a:r>
            <a:br>
              <a:rPr lang="cs-CZ" altLang="cs-CZ" sz="3200" dirty="0" smtClean="0"/>
            </a:br>
            <a:endParaRPr lang="cs-CZ" altLang="cs-CZ" sz="3200" dirty="0" smtClean="0"/>
          </a:p>
        </p:txBody>
      </p:sp>
      <p:sp>
        <p:nvSpPr>
          <p:cNvPr id="3891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itchFamily="2" charset="2"/>
              <a:buNone/>
            </a:pPr>
            <a:endParaRPr lang="cs-CZ" altLang="cs-CZ" dirty="0" smtClean="0"/>
          </a:p>
        </p:txBody>
      </p:sp>
      <p:pic>
        <p:nvPicPr>
          <p:cNvPr id="38916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7" y="1196752"/>
            <a:ext cx="15851382" cy="5547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1345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2.71634E-6 L -0.57257 0.00509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628" y="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200" dirty="0" smtClean="0">
                <a:solidFill>
                  <a:schemeClr val="accent2"/>
                </a:solidFill>
              </a:rPr>
              <a:t>Formulář -  zápis o provozní době </a:t>
            </a:r>
            <a:endParaRPr lang="cs-CZ" altLang="cs-CZ" sz="3200" dirty="0" smtClean="0"/>
          </a:p>
        </p:txBody>
      </p:sp>
      <p:pic>
        <p:nvPicPr>
          <p:cNvPr id="26627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1520" y="1988840"/>
            <a:ext cx="8618538" cy="3889375"/>
          </a:xfrm>
        </p:spPr>
      </p:pic>
      <p:sp>
        <p:nvSpPr>
          <p:cNvPr id="2" name="Zaoblený obdélník 1"/>
          <p:cNvSpPr/>
          <p:nvPr/>
        </p:nvSpPr>
        <p:spPr>
          <a:xfrm>
            <a:off x="3923928" y="1196752"/>
            <a:ext cx="4320480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600" dirty="0" smtClean="0"/>
              <a:t>Vyplněno 1329 x</a:t>
            </a:r>
            <a:endParaRPr lang="cs-CZ" sz="2600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8544" y="2852936"/>
            <a:ext cx="8757977" cy="1584176"/>
          </a:xfrm>
          <a:prstGeom prst="rect">
            <a:avLst/>
          </a:prstGeom>
          <a:ln w="28575" cmpd="sng">
            <a:solidFill>
              <a:srgbClr val="FF0000">
                <a:alpha val="76000"/>
              </a:srgbClr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85584" y="2361321"/>
            <a:ext cx="8797956" cy="2376264"/>
          </a:xfrm>
          <a:prstGeom prst="rect">
            <a:avLst/>
          </a:prstGeom>
          <a:ln w="34925" cmpd="sng">
            <a:solidFill>
              <a:srgbClr val="0070C0">
                <a:alpha val="74000"/>
              </a:srgbClr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1508" y="8325544"/>
            <a:ext cx="5493032" cy="6534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345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4.2758E-6 L -0.95851 0.0078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934" y="3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70292E-6 L 1.08611 -0.0069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306" y="-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2.27672E-6 L -0.00903 -1.0534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" y="-526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Nadpis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892175"/>
          </a:xfrm>
        </p:spPr>
        <p:txBody>
          <a:bodyPr/>
          <a:lstStyle/>
          <a:p>
            <a:r>
              <a:rPr lang="cs-CZ" altLang="cs-CZ" sz="3000" smtClean="0">
                <a:solidFill>
                  <a:schemeClr val="accent2"/>
                </a:solidFill>
              </a:rPr>
              <a:t>Formulář -  zápis o speciálních službách</a:t>
            </a:r>
          </a:p>
        </p:txBody>
      </p:sp>
      <p:sp>
        <p:nvSpPr>
          <p:cNvPr id="25603" name="Zástupný symbol pro obsah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altLang="cs-CZ" smtClean="0"/>
          </a:p>
        </p:txBody>
      </p:sp>
      <p:pic>
        <p:nvPicPr>
          <p:cNvPr id="25604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1628775"/>
            <a:ext cx="10982325" cy="711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aoblený obdélník 4"/>
          <p:cNvSpPr/>
          <p:nvPr/>
        </p:nvSpPr>
        <p:spPr>
          <a:xfrm>
            <a:off x="3923928" y="1196752"/>
            <a:ext cx="4320480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600" dirty="0" smtClean="0"/>
              <a:t>Vyplněno  681 x</a:t>
            </a:r>
            <a:endParaRPr lang="cs-CZ" sz="2600" dirty="0"/>
          </a:p>
        </p:txBody>
      </p:sp>
    </p:spTree>
    <p:extLst>
      <p:ext uri="{BB962C8B-B14F-4D97-AF65-F5344CB8AC3E}">
        <p14:creationId xmlns:p14="http://schemas.microsoft.com/office/powerpoint/2010/main" val="4065780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Nadpis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892175"/>
          </a:xfrm>
        </p:spPr>
        <p:txBody>
          <a:bodyPr/>
          <a:lstStyle/>
          <a:p>
            <a:r>
              <a:rPr lang="cs-CZ" altLang="cs-CZ" sz="3000" smtClean="0">
                <a:solidFill>
                  <a:schemeClr val="accent2"/>
                </a:solidFill>
              </a:rPr>
              <a:t>Formulář -  zápis o zapojení do projektů</a:t>
            </a:r>
          </a:p>
        </p:txBody>
      </p:sp>
      <p:pic>
        <p:nvPicPr>
          <p:cNvPr id="28675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384300"/>
            <a:ext cx="8099425" cy="5470525"/>
          </a:xfrm>
        </p:spPr>
      </p:pic>
      <p:sp>
        <p:nvSpPr>
          <p:cNvPr id="4" name="Zaoblený obdélník 3"/>
          <p:cNvSpPr/>
          <p:nvPr/>
        </p:nvSpPr>
        <p:spPr>
          <a:xfrm>
            <a:off x="4139952" y="1159064"/>
            <a:ext cx="4320480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600" dirty="0" smtClean="0"/>
              <a:t>Vyplněno 144 x</a:t>
            </a:r>
            <a:endParaRPr lang="cs-CZ" sz="2600" dirty="0"/>
          </a:p>
        </p:txBody>
      </p:sp>
    </p:spTree>
    <p:extLst>
      <p:ext uri="{BB962C8B-B14F-4D97-AF65-F5344CB8AC3E}">
        <p14:creationId xmlns:p14="http://schemas.microsoft.com/office/powerpoint/2010/main" val="641958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>
                <a:solidFill>
                  <a:srgbClr val="FF0000"/>
                </a:solidFill>
              </a:rPr>
              <a:t>AKTUALIZACE DAT </a:t>
            </a:r>
            <a:br>
              <a:rPr lang="cs-CZ" dirty="0" smtClean="0">
                <a:solidFill>
                  <a:srgbClr val="FF0000"/>
                </a:solidFill>
              </a:rPr>
            </a:br>
            <a:r>
              <a:rPr lang="cs-CZ" dirty="0" smtClean="0">
                <a:solidFill>
                  <a:srgbClr val="FF0000"/>
                </a:solidFill>
              </a:rPr>
              <a:t>test  na odborných knihovnách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25.11.2015 – výzva o doplnění údajů zaslána na 743 odborných knihoven </a:t>
            </a:r>
            <a:endParaRPr lang="cs-CZ" dirty="0" smtClean="0"/>
          </a:p>
          <a:p>
            <a:r>
              <a:rPr lang="cs-CZ" dirty="0" smtClean="0"/>
              <a:t>K </a:t>
            </a:r>
            <a:r>
              <a:rPr lang="cs-CZ" dirty="0"/>
              <a:t>30.12.2015 na výzvu zareagovalo 199 knihoven a </a:t>
            </a:r>
            <a:r>
              <a:rPr lang="cs-CZ" i="1" dirty="0"/>
              <a:t>99 knihoven provedlo pouze kontrolu (bez úprav) </a:t>
            </a:r>
            <a:r>
              <a:rPr lang="cs-CZ" dirty="0" smtClean="0">
                <a:sym typeface="Wingdings" panose="05000000000000000000" pitchFamily="2" charset="2"/>
              </a:rPr>
              <a:t></a:t>
            </a:r>
            <a:endParaRPr lang="cs-CZ" dirty="0" smtClean="0"/>
          </a:p>
          <a:p>
            <a:r>
              <a:rPr lang="cs-CZ" dirty="0" smtClean="0"/>
              <a:t>Provozní dobu </a:t>
            </a:r>
            <a:r>
              <a:rPr lang="cs-CZ" dirty="0"/>
              <a:t>doplnilo </a:t>
            </a:r>
            <a:r>
              <a:rPr lang="cs-CZ" dirty="0">
                <a:solidFill>
                  <a:srgbClr val="FF0000"/>
                </a:solidFill>
              </a:rPr>
              <a:t>150</a:t>
            </a:r>
            <a:r>
              <a:rPr lang="cs-CZ" dirty="0"/>
              <a:t> knihoven </a:t>
            </a:r>
            <a:endParaRPr lang="cs-CZ" dirty="0" smtClean="0"/>
          </a:p>
          <a:p>
            <a:r>
              <a:rPr lang="cs-CZ" dirty="0" smtClean="0"/>
              <a:t>Údaje o službách </a:t>
            </a:r>
            <a:r>
              <a:rPr lang="cs-CZ" dirty="0" smtClean="0">
                <a:solidFill>
                  <a:srgbClr val="FF0000"/>
                </a:solidFill>
              </a:rPr>
              <a:t>127</a:t>
            </a:r>
            <a:r>
              <a:rPr lang="cs-CZ" dirty="0" smtClean="0"/>
              <a:t> </a:t>
            </a:r>
            <a:r>
              <a:rPr lang="cs-CZ" dirty="0"/>
              <a:t>knihoven </a:t>
            </a:r>
            <a:endParaRPr lang="cs-CZ" dirty="0" smtClean="0"/>
          </a:p>
          <a:p>
            <a:r>
              <a:rPr lang="cs-CZ" dirty="0" smtClean="0"/>
              <a:t>Údaje o projektech </a:t>
            </a:r>
            <a:r>
              <a:rPr lang="cs-CZ" dirty="0">
                <a:solidFill>
                  <a:srgbClr val="FF0000"/>
                </a:solidFill>
              </a:rPr>
              <a:t>92</a:t>
            </a:r>
            <a:r>
              <a:rPr lang="cs-CZ" dirty="0"/>
              <a:t> knihoven 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81166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Požadavky ze školení – ke službám</a:t>
            </a:r>
            <a:endParaRPr lang="cs-CZ" dirty="0"/>
          </a:p>
        </p:txBody>
      </p:sp>
      <p:pic>
        <p:nvPicPr>
          <p:cNvPr id="4" name="Obrázek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66" y="1412776"/>
            <a:ext cx="7525376" cy="4875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aoblený obdélník 4"/>
          <p:cNvSpPr/>
          <p:nvPr/>
        </p:nvSpPr>
        <p:spPr>
          <a:xfrm>
            <a:off x="3923928" y="4077072"/>
            <a:ext cx="5328592" cy="19442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Doplnit do seznamu  speciálních služeb možnost SELFCHECK a KNIŽNÍ SCANER  ?</a:t>
            </a:r>
          </a:p>
          <a:p>
            <a:pPr algn="ctr"/>
            <a:r>
              <a:rPr lang="cs-CZ" dirty="0" smtClean="0"/>
              <a:t>Ještě něco dalšího ?</a:t>
            </a:r>
            <a:endParaRPr lang="cs-CZ" dirty="0"/>
          </a:p>
        </p:txBody>
      </p:sp>
      <p:sp>
        <p:nvSpPr>
          <p:cNvPr id="7" name="Zaoblený obdélníkový popisek 6"/>
          <p:cNvSpPr/>
          <p:nvPr/>
        </p:nvSpPr>
        <p:spPr>
          <a:xfrm>
            <a:off x="5064980" y="2060848"/>
            <a:ext cx="3683483" cy="1080120"/>
          </a:xfrm>
          <a:prstGeom prst="wedgeRoundRectCallout">
            <a:avLst>
              <a:gd name="adj1" fmla="val -61730"/>
              <a:gd name="adj2" fmla="val 3611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Knihovna používá MVS  ale neprovádí reprografické služby – NÁVRH  oddělit od sebe  výpůjční a reprografické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46400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200" dirty="0" smtClean="0">
                <a:solidFill>
                  <a:schemeClr val="accent2"/>
                </a:solidFill>
              </a:rPr>
              <a:t>Požadavky ze školení k  funkci knihovny</a:t>
            </a:r>
            <a:endParaRPr lang="cs-CZ" altLang="cs-CZ" sz="3200" dirty="0" smtClean="0"/>
          </a:p>
        </p:txBody>
      </p:sp>
      <p:pic>
        <p:nvPicPr>
          <p:cNvPr id="24579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1520" y="2060848"/>
            <a:ext cx="8164512" cy="3213100"/>
          </a:xfrm>
        </p:spPr>
      </p:pic>
      <p:sp>
        <p:nvSpPr>
          <p:cNvPr id="2" name="Zaoblený obdélník 1"/>
          <p:cNvSpPr/>
          <p:nvPr/>
        </p:nvSpPr>
        <p:spPr>
          <a:xfrm>
            <a:off x="5220072" y="1340768"/>
            <a:ext cx="3312368" cy="12241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Umožnit vyhledávání podle  všech sledovaných hledisek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2630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altLang="cs-CZ" dirty="0" smtClean="0"/>
              <a:t>Novinka </a:t>
            </a:r>
            <a:br>
              <a:rPr lang="cs-CZ" altLang="cs-CZ" dirty="0" smtClean="0"/>
            </a:br>
            <a:r>
              <a:rPr lang="cs-CZ" altLang="cs-CZ" sz="2200" dirty="0" smtClean="0"/>
              <a:t>12.4.2016</a:t>
            </a:r>
          </a:p>
        </p:txBody>
      </p:sp>
      <p:sp>
        <p:nvSpPr>
          <p:cNvPr id="6144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cs-CZ" altLang="cs-CZ" dirty="0" smtClean="0"/>
              <a:t>Na Pracovní skupině pro Souborný katalog ČR vznesen požadavek, aby CADR byl dostupný z mobilních zařízení</a:t>
            </a:r>
          </a:p>
        </p:txBody>
      </p:sp>
      <p:sp>
        <p:nvSpPr>
          <p:cNvPr id="61444" name="Zástupný symbol pro obsah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 altLang="cs-CZ" smtClean="0"/>
          </a:p>
        </p:txBody>
      </p:sp>
      <p:pic>
        <p:nvPicPr>
          <p:cNvPr id="61445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44718"/>
            <a:ext cx="4423346" cy="5898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Šipka doprava 5"/>
          <p:cNvSpPr/>
          <p:nvPr/>
        </p:nvSpPr>
        <p:spPr>
          <a:xfrm>
            <a:off x="3492500" y="4464050"/>
            <a:ext cx="977900" cy="484188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1087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>Kontakty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66738" y="1752600"/>
            <a:ext cx="7461250" cy="4267200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cs-CZ" dirty="0" smtClean="0"/>
              <a:t>Správce databáze  - opravy dat pro veřejné knihovny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cs-CZ" dirty="0" smtClean="0"/>
              <a:t>   </a:t>
            </a:r>
            <a:r>
              <a:rPr lang="cs-CZ" dirty="0" smtClean="0">
                <a:hlinkClick r:id="rId2"/>
              </a:rPr>
              <a:t>bedriska.stepanova@nkp.cz</a:t>
            </a:r>
            <a:endParaRPr lang="cs-CZ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cs-CZ" dirty="0"/>
              <a:t> </a:t>
            </a:r>
            <a:r>
              <a:rPr lang="cs-CZ" dirty="0" smtClean="0"/>
              <a:t>  221 663 379</a:t>
            </a:r>
            <a:endParaRPr lang="cs-CZ" dirty="0"/>
          </a:p>
          <a:p>
            <a:pPr>
              <a:defRPr/>
            </a:pPr>
            <a:r>
              <a:rPr lang="cs-CZ" dirty="0" smtClean="0"/>
              <a:t>Správce databáze – přidělování sigel + správa dat k MVS + opravy dat pro odborné knihovny: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cs-CZ" dirty="0" smtClean="0"/>
              <a:t>    </a:t>
            </a:r>
            <a:r>
              <a:rPr lang="cs-CZ" dirty="0" smtClean="0">
                <a:hlinkClick r:id="rId3"/>
              </a:rPr>
              <a:t>zdenka.manouskova@nkp.cz</a:t>
            </a:r>
            <a:endParaRPr lang="cs-CZ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cs-CZ" dirty="0"/>
              <a:t> </a:t>
            </a:r>
            <a:r>
              <a:rPr lang="cs-CZ" dirty="0" smtClean="0"/>
              <a:t>   221 663 174 </a:t>
            </a:r>
          </a:p>
          <a:p>
            <a:pPr marL="0" indent="0">
              <a:buFont typeface="Wingdings" pitchFamily="2" charset="2"/>
              <a:buNone/>
              <a:defRPr/>
            </a:pPr>
            <a:endParaRPr lang="cs-CZ" dirty="0" smtClean="0"/>
          </a:p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7490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 roce 2015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196752"/>
            <a:ext cx="8784976" cy="5661248"/>
          </a:xfrm>
        </p:spPr>
        <p:txBody>
          <a:bodyPr>
            <a:normAutofit lnSpcReduction="10000"/>
          </a:bodyPr>
          <a:lstStyle/>
          <a:p>
            <a:r>
              <a:rPr lang="cs-CZ" dirty="0" smtClean="0">
                <a:solidFill>
                  <a:srgbClr val="FF0000"/>
                </a:solidFill>
              </a:rPr>
              <a:t>Vytvořen CADR </a:t>
            </a:r>
            <a:r>
              <a:rPr lang="cs-CZ" dirty="0" smtClean="0"/>
              <a:t>–převzato 4590 knihoven z Evidence knihoven MK ČR do báze ADR (všem přidělena sigla, doplněna GPS …)</a:t>
            </a:r>
          </a:p>
          <a:p>
            <a:r>
              <a:rPr lang="cs-CZ" dirty="0" smtClean="0"/>
              <a:t>Otestování  formulářů pro aktualizaci dat v terénu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r>
              <a:rPr lang="cs-CZ" sz="2800" dirty="0" smtClean="0"/>
              <a:t>Zohlednění požadavků  - úprava formulářů, možnost dávkového převzetí dat z regionálních adresářů …</a:t>
            </a:r>
            <a:endParaRPr lang="cs-CZ" sz="2800" dirty="0"/>
          </a:p>
          <a:p>
            <a:endParaRPr lang="cs-CZ" dirty="0" smtClean="0"/>
          </a:p>
          <a:p>
            <a:pPr marL="0" indent="0">
              <a:buNone/>
            </a:pPr>
            <a:endParaRPr lang="cs-CZ" altLang="cs-CZ" sz="2400" dirty="0"/>
          </a:p>
          <a:p>
            <a:pPr marL="0" indent="0">
              <a:buNone/>
            </a:pPr>
            <a:endParaRPr lang="cs-CZ" altLang="cs-CZ" sz="2400" dirty="0"/>
          </a:p>
          <a:p>
            <a:endParaRPr lang="cs-CZ" altLang="cs-CZ" dirty="0"/>
          </a:p>
          <a:p>
            <a:endParaRPr lang="cs-CZ" dirty="0"/>
          </a:p>
        </p:txBody>
      </p:sp>
      <p:pic>
        <p:nvPicPr>
          <p:cNvPr id="4" name="Zástupný symbol pro obsah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8538" y="3068960"/>
            <a:ext cx="3454400" cy="2590800"/>
          </a:xfrm>
          <a:prstGeom prst="rect">
            <a:avLst/>
          </a:prstGeom>
        </p:spPr>
      </p:pic>
      <p:pic>
        <p:nvPicPr>
          <p:cNvPr id="5" name="Zástupný symbol pro obsah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1349" y="3104538"/>
            <a:ext cx="3565492" cy="2675612"/>
          </a:xfrm>
          <a:prstGeom prst="rect">
            <a:avLst/>
          </a:prstGeom>
        </p:spPr>
      </p:pic>
      <p:sp>
        <p:nvSpPr>
          <p:cNvPr id="6" name="Zaoblený obdélník 5"/>
          <p:cNvSpPr/>
          <p:nvPr/>
        </p:nvSpPr>
        <p:spPr>
          <a:xfrm>
            <a:off x="2440525" y="5013176"/>
            <a:ext cx="2131475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15. 10.2015 Ostrava</a:t>
            </a:r>
            <a:endParaRPr lang="cs-CZ" dirty="0"/>
          </a:p>
        </p:txBody>
      </p:sp>
      <p:sp>
        <p:nvSpPr>
          <p:cNvPr id="7" name="Zaoblený obdélník 6"/>
          <p:cNvSpPr/>
          <p:nvPr/>
        </p:nvSpPr>
        <p:spPr>
          <a:xfrm>
            <a:off x="6516327" y="5051843"/>
            <a:ext cx="2232248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3.11.2015 </a:t>
            </a:r>
          </a:p>
          <a:p>
            <a:pPr algn="ctr"/>
            <a:r>
              <a:rPr lang="cs-CZ" dirty="0" smtClean="0"/>
              <a:t>České Budějovice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94776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altLang="cs-CZ" smtClean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Font typeface="Wingdings" pitchFamily="2" charset="2"/>
              <a:buNone/>
              <a:defRPr/>
            </a:pPr>
            <a:r>
              <a:rPr lang="cs-CZ" sz="4800" dirty="0" smtClean="0"/>
              <a:t>Děkuji za pozornost  </a:t>
            </a:r>
          </a:p>
          <a:p>
            <a:pPr marL="0" indent="0" algn="ctr">
              <a:buFont typeface="Wingdings" pitchFamily="2" charset="2"/>
              <a:buNone/>
              <a:defRPr/>
            </a:pPr>
            <a:r>
              <a:rPr lang="cs-CZ" sz="4800" dirty="0" smtClean="0">
                <a:sym typeface="Wingdings" panose="05000000000000000000" pitchFamily="2" charset="2"/>
              </a:rPr>
              <a:t></a:t>
            </a:r>
          </a:p>
          <a:p>
            <a:pPr>
              <a:defRPr/>
            </a:pPr>
            <a:endParaRPr lang="cs-CZ" dirty="0">
              <a:sym typeface="Wingdings" panose="05000000000000000000" pitchFamily="2" charset="2"/>
            </a:endParaRPr>
          </a:p>
          <a:p>
            <a:pPr marL="0" indent="0" algn="ctr">
              <a:buFont typeface="Wingdings" pitchFamily="2" charset="2"/>
              <a:buNone/>
              <a:defRPr/>
            </a:pPr>
            <a:r>
              <a:rPr lang="cs-CZ" dirty="0" smtClean="0">
                <a:hlinkClick r:id="rId2"/>
              </a:rPr>
              <a:t>eva.svobodova@nkp.cz</a:t>
            </a:r>
            <a:endParaRPr lang="cs-CZ" dirty="0" smtClean="0"/>
          </a:p>
          <a:p>
            <a:pPr marL="0" indent="0" algn="ctr">
              <a:buFont typeface="Wingdings" pitchFamily="2" charset="2"/>
              <a:buNone/>
              <a:defRPr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403085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3200" dirty="0" smtClean="0">
                <a:solidFill>
                  <a:schemeClr val="accent2"/>
                </a:solidFill>
              </a:rPr>
              <a:t>Už v roce 2015  se převzaté záznamy z Evidence knihoven MK ČR začínají doplňovat  …</a:t>
            </a:r>
            <a:endParaRPr lang="cs-CZ" altLang="cs-CZ" sz="3200" dirty="0" smtClean="0">
              <a:solidFill>
                <a:schemeClr val="accent2"/>
              </a:solidFill>
            </a:endParaRPr>
          </a:p>
        </p:txBody>
      </p:sp>
      <p:sp>
        <p:nvSpPr>
          <p:cNvPr id="32771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smtClean="0"/>
              <a:t>Po převzetí z EK MK</a:t>
            </a:r>
          </a:p>
        </p:txBody>
      </p:sp>
      <p:sp>
        <p:nvSpPr>
          <p:cNvPr id="32772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altLang="cs-CZ" smtClean="0">
                <a:hlinkClick r:id="rId2"/>
              </a:rPr>
              <a:t>Po úpravě v regionu</a:t>
            </a:r>
            <a:endParaRPr lang="cs-CZ" altLang="cs-CZ" smtClean="0"/>
          </a:p>
        </p:txBody>
      </p:sp>
      <p:pic>
        <p:nvPicPr>
          <p:cNvPr id="32773" name="Zástupný symbol pro obsah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2708275"/>
            <a:ext cx="4041775" cy="2814638"/>
          </a:xfrm>
        </p:spPr>
      </p:pic>
      <p:pic>
        <p:nvPicPr>
          <p:cNvPr id="32774" name="Zástupný symbol pro obsah 6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11638" y="2276475"/>
            <a:ext cx="5478462" cy="5140325"/>
          </a:xfrm>
          <a:ln w="12700">
            <a:solidFill>
              <a:schemeClr val="tx1">
                <a:alpha val="54901"/>
              </a:schemeClr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7397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Prezentace o </a:t>
            </a:r>
            <a:r>
              <a:rPr lang="cs-CZ" dirty="0" smtClean="0">
                <a:solidFill>
                  <a:srgbClr val="FF0000"/>
                </a:solidFill>
              </a:rPr>
              <a:t>CADR - 2015 </a:t>
            </a:r>
            <a:r>
              <a:rPr lang="cs-CZ" dirty="0">
                <a:solidFill>
                  <a:srgbClr val="FF0000"/>
                </a:solidFill>
              </a:rPr>
              <a:t>:</a:t>
            </a:r>
            <a:br>
              <a:rPr lang="cs-CZ" dirty="0">
                <a:solidFill>
                  <a:srgbClr val="FF0000"/>
                </a:solidFill>
              </a:rPr>
            </a:b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altLang="cs-CZ" sz="2800" dirty="0" smtClean="0"/>
              <a:t>21.10.2015 - Seminář </a:t>
            </a:r>
            <a:r>
              <a:rPr lang="cs-CZ" altLang="cs-CZ" sz="2800" dirty="0"/>
              <a:t>Regionální funkce  </a:t>
            </a:r>
            <a:r>
              <a:rPr lang="cs-CZ" altLang="cs-CZ" sz="2800" dirty="0" smtClean="0"/>
              <a:t>Pardubice</a:t>
            </a:r>
            <a:endParaRPr lang="cs-CZ" altLang="cs-CZ" sz="2800" dirty="0"/>
          </a:p>
          <a:p>
            <a:pPr marL="0" indent="0">
              <a:buNone/>
            </a:pPr>
            <a:r>
              <a:rPr lang="cs-CZ" altLang="cs-CZ" sz="2800" dirty="0"/>
              <a:t>23.11.2015 </a:t>
            </a:r>
            <a:r>
              <a:rPr lang="cs-CZ" altLang="cs-CZ" sz="2800" dirty="0" smtClean="0"/>
              <a:t>- Regionální </a:t>
            </a:r>
            <a:r>
              <a:rPr lang="cs-CZ" altLang="cs-CZ" sz="2800" dirty="0"/>
              <a:t>funkce  - </a:t>
            </a:r>
            <a:r>
              <a:rPr lang="cs-CZ" altLang="cs-CZ" sz="2800" b="1" dirty="0"/>
              <a:t>Zasedání sekce </a:t>
            </a:r>
            <a:r>
              <a:rPr lang="cs-CZ" altLang="cs-CZ" sz="2800" b="1" dirty="0" smtClean="0"/>
              <a:t>  			 SDRUK  </a:t>
            </a:r>
            <a:r>
              <a:rPr lang="cs-CZ" altLang="cs-CZ" sz="2800" dirty="0"/>
              <a:t>Praha  </a:t>
            </a:r>
          </a:p>
          <a:p>
            <a:pPr marL="0" indent="0">
              <a:spcBef>
                <a:spcPts val="0"/>
              </a:spcBef>
              <a:buClr>
                <a:srgbClr val="000000"/>
              </a:buClr>
              <a:buSzPct val="25000"/>
              <a:buNone/>
            </a:pPr>
            <a:r>
              <a:rPr lang="cs" sz="2800" dirty="0">
                <a:solidFill>
                  <a:srgbClr val="000000"/>
                </a:solidFill>
                <a:ea typeface="Arial"/>
                <a:cs typeface="Arial"/>
                <a:sym typeface="Arial"/>
                <a:rtl val="0"/>
              </a:rPr>
              <a:t>27.11.2015 Seminář účastníků SK </a:t>
            </a:r>
            <a:r>
              <a:rPr lang="cs" sz="2800" dirty="0" smtClean="0">
                <a:solidFill>
                  <a:srgbClr val="000000"/>
                </a:solidFill>
                <a:ea typeface="Arial"/>
                <a:cs typeface="Arial"/>
                <a:sym typeface="Arial"/>
                <a:rtl val="0"/>
              </a:rPr>
              <a:t>ČR Praha</a:t>
            </a:r>
          </a:p>
          <a:p>
            <a:pPr marL="0" indent="0">
              <a:spcBef>
                <a:spcPts val="0"/>
              </a:spcBef>
              <a:buClr>
                <a:srgbClr val="000000"/>
              </a:buClr>
              <a:buSzPct val="25000"/>
              <a:buNone/>
            </a:pPr>
            <a:endParaRPr lang="cs" sz="2800" dirty="0">
              <a:solidFill>
                <a:srgbClr val="000000"/>
              </a:solidFill>
              <a:ea typeface="Arial"/>
              <a:cs typeface="Arial"/>
              <a:sym typeface="Arial"/>
              <a:rtl val="0"/>
            </a:endParaRPr>
          </a:p>
          <a:p>
            <a:pPr marL="0" indent="0">
              <a:spcBef>
                <a:spcPts val="0"/>
              </a:spcBef>
              <a:buClr>
                <a:srgbClr val="000000"/>
              </a:buClr>
              <a:buSzPct val="25000"/>
              <a:buNone/>
            </a:pPr>
            <a:r>
              <a:rPr lang="cs" sz="2800" dirty="0" smtClean="0">
                <a:solidFill>
                  <a:srgbClr val="000000"/>
                </a:solidFill>
                <a:ea typeface="Arial"/>
                <a:cs typeface="Arial"/>
                <a:sym typeface="Arial"/>
                <a:rtl val="0"/>
              </a:rPr>
              <a:t>(prezentace dostupné na :  </a:t>
            </a:r>
            <a:r>
              <a:rPr lang="cs-CZ" sz="2800" dirty="0">
                <a:solidFill>
                  <a:srgbClr val="000000"/>
                </a:solidFill>
                <a:ea typeface="Arial"/>
                <a:cs typeface="Arial"/>
                <a:sym typeface="Arial"/>
                <a:hlinkClick r:id="rId2"/>
                <a:rtl val="0"/>
              </a:rPr>
              <a:t>http://</a:t>
            </a:r>
            <a:r>
              <a:rPr lang="cs-CZ" sz="2800" dirty="0" smtClean="0">
                <a:solidFill>
                  <a:srgbClr val="000000"/>
                </a:solidFill>
                <a:ea typeface="Arial"/>
                <a:cs typeface="Arial"/>
                <a:sym typeface="Arial"/>
                <a:hlinkClick r:id="rId2"/>
                <a:rtl val="0"/>
              </a:rPr>
              <a:t>www.caslin.cz/caslin/o-nas/prezentace-o-soubornem-katalogu-cr/rok-2015-1</a:t>
            </a:r>
            <a:r>
              <a:rPr lang="cs-CZ" sz="2800" dirty="0" smtClean="0">
                <a:solidFill>
                  <a:srgbClr val="000000"/>
                </a:solidFill>
                <a:ea typeface="Arial"/>
                <a:cs typeface="Arial"/>
                <a:sym typeface="Arial"/>
                <a:rtl val="0"/>
              </a:rPr>
              <a:t> )</a:t>
            </a:r>
            <a:endParaRPr lang="cs" sz="2800" dirty="0">
              <a:solidFill>
                <a:srgbClr val="000000"/>
              </a:solidFill>
              <a:ea typeface="Arial"/>
              <a:cs typeface="Arial"/>
              <a:sym typeface="Arial"/>
              <a:rtl val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12105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Současný stav CADR - statistika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5068888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defRPr/>
            </a:pPr>
            <a:r>
              <a:rPr lang="cs-CZ" dirty="0" smtClean="0">
                <a:solidFill>
                  <a:schemeClr val="accent2"/>
                </a:solidFill>
              </a:rPr>
              <a:t>6591 záznamů </a:t>
            </a:r>
            <a:r>
              <a:rPr lang="cs-CZ" dirty="0" smtClean="0"/>
              <a:t>„</a:t>
            </a:r>
            <a:r>
              <a:rPr lang="cs-CZ" dirty="0" err="1" smtClean="0"/>
              <a:t>živých“knihoven</a:t>
            </a:r>
            <a:endParaRPr lang="cs-CZ" dirty="0" smtClean="0"/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cs-CZ" dirty="0" smtClean="0"/>
              <a:t>		odborných    1082 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cs-CZ" dirty="0" smtClean="0"/>
              <a:t>		veřejných      5509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cs-CZ" dirty="0" smtClean="0"/>
              <a:t>  </a:t>
            </a:r>
            <a:r>
              <a:rPr lang="cs-CZ" u="sng" dirty="0" smtClean="0"/>
              <a:t>Celkem aktualizovaných v roce 2016: 1977 knihoven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cs-CZ" dirty="0" smtClean="0"/>
              <a:t>                    odborných        82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cs-CZ" dirty="0"/>
              <a:t> </a:t>
            </a:r>
            <a:r>
              <a:rPr lang="cs-CZ" dirty="0" smtClean="0"/>
              <a:t>                   veřejných      1895</a:t>
            </a:r>
          </a:p>
          <a:p>
            <a:pPr marL="0" indent="0">
              <a:buNone/>
              <a:defRPr/>
            </a:pPr>
            <a:r>
              <a:rPr lang="cs-CZ" sz="2600" dirty="0" smtClean="0"/>
              <a:t>- letos jsme zatím neprovedli obeslání knihoven  žádostí o aktualizaci dat</a:t>
            </a:r>
          </a:p>
          <a:p>
            <a:pPr marL="0" indent="0">
              <a:buNone/>
              <a:defRPr/>
            </a:pPr>
            <a:r>
              <a:rPr lang="cs-CZ" sz="2800" dirty="0" smtClean="0"/>
              <a:t>- </a:t>
            </a:r>
            <a:r>
              <a:rPr lang="cs-CZ" sz="2800" dirty="0" smtClean="0">
                <a:solidFill>
                  <a:srgbClr val="FF0000"/>
                </a:solidFill>
              </a:rPr>
              <a:t>snaha přednostně doplnit </a:t>
            </a:r>
            <a:r>
              <a:rPr lang="cs-CZ" sz="2800" dirty="0">
                <a:solidFill>
                  <a:srgbClr val="FF0000"/>
                </a:solidFill>
              </a:rPr>
              <a:t>údaje u knihoven převzatých </a:t>
            </a:r>
            <a:endParaRPr lang="cs-CZ" sz="2800" dirty="0" smtClean="0">
              <a:solidFill>
                <a:srgbClr val="FF0000"/>
              </a:solidFill>
            </a:endParaRPr>
          </a:p>
          <a:p>
            <a:pPr marL="0" indent="0">
              <a:buNone/>
              <a:defRPr/>
            </a:pPr>
            <a:r>
              <a:rPr lang="cs-CZ" sz="2800" dirty="0" smtClean="0">
                <a:solidFill>
                  <a:srgbClr val="FF0000"/>
                </a:solidFill>
              </a:rPr>
              <a:t>z </a:t>
            </a:r>
            <a:r>
              <a:rPr lang="cs-CZ" sz="2800" dirty="0">
                <a:solidFill>
                  <a:srgbClr val="FF0000"/>
                </a:solidFill>
              </a:rPr>
              <a:t>Evidence  </a:t>
            </a:r>
            <a:r>
              <a:rPr lang="cs-CZ" sz="2800" dirty="0" smtClean="0">
                <a:solidFill>
                  <a:srgbClr val="FF0000"/>
                </a:solidFill>
              </a:rPr>
              <a:t>knihoven </a:t>
            </a:r>
            <a:r>
              <a:rPr lang="cs-CZ" sz="2800" dirty="0">
                <a:solidFill>
                  <a:srgbClr val="FF0000"/>
                </a:solidFill>
              </a:rPr>
              <a:t>na MK </a:t>
            </a:r>
            <a:r>
              <a:rPr lang="cs-CZ" sz="2800" dirty="0" smtClean="0">
                <a:solidFill>
                  <a:srgbClr val="FF0000"/>
                </a:solidFill>
              </a:rPr>
              <a:t>ČR</a:t>
            </a:r>
            <a:r>
              <a:rPr lang="cs-CZ" sz="2600" dirty="0" smtClean="0">
                <a:solidFill>
                  <a:srgbClr val="FF0000"/>
                </a:solidFill>
              </a:rPr>
              <a:t> -  na aktualizaci CADR   vyškoleny knihovny v 9 krajích ČR	</a:t>
            </a:r>
          </a:p>
        </p:txBody>
      </p:sp>
    </p:spTree>
    <p:extLst>
      <p:ext uri="{BB962C8B-B14F-4D97-AF65-F5344CB8AC3E}">
        <p14:creationId xmlns:p14="http://schemas.microsoft.com/office/powerpoint/2010/main" val="2801570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Nadpis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460375"/>
          </a:xfrm>
        </p:spPr>
        <p:txBody>
          <a:bodyPr>
            <a:normAutofit fontScale="90000"/>
          </a:bodyPr>
          <a:lstStyle/>
          <a:p>
            <a:pPr algn="ctr"/>
            <a:r>
              <a:rPr lang="cs-CZ" altLang="cs-CZ" sz="4000" smtClean="0"/>
              <a:t>Školení již proběhla</a:t>
            </a:r>
            <a:endParaRPr lang="cs-CZ" altLang="cs-CZ" smtClean="0"/>
          </a:p>
        </p:txBody>
      </p:sp>
      <p:pic>
        <p:nvPicPr>
          <p:cNvPr id="58371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765175"/>
            <a:ext cx="8755062" cy="5832475"/>
          </a:xfrm>
        </p:spPr>
      </p:pic>
    </p:spTree>
    <p:extLst>
      <p:ext uri="{BB962C8B-B14F-4D97-AF65-F5344CB8AC3E}">
        <p14:creationId xmlns:p14="http://schemas.microsoft.com/office/powerpoint/2010/main" val="3460849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Nadpis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531813"/>
          </a:xfrm>
        </p:spPr>
        <p:txBody>
          <a:bodyPr>
            <a:normAutofit fontScale="90000"/>
          </a:bodyPr>
          <a:lstStyle/>
          <a:p>
            <a:pPr algn="ctr"/>
            <a:r>
              <a:rPr lang="cs-CZ" altLang="cs-CZ" sz="3600" smtClean="0"/>
              <a:t>Školení již proběhla</a:t>
            </a:r>
          </a:p>
        </p:txBody>
      </p:sp>
      <p:pic>
        <p:nvPicPr>
          <p:cNvPr id="5939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468313" y="827088"/>
            <a:ext cx="5573713" cy="4179887"/>
          </a:xfrm>
        </p:spPr>
      </p:pic>
      <p:sp>
        <p:nvSpPr>
          <p:cNvPr id="14" name="Zaoblený obdélník 13"/>
          <p:cNvSpPr/>
          <p:nvPr/>
        </p:nvSpPr>
        <p:spPr>
          <a:xfrm>
            <a:off x="539750" y="3294063"/>
            <a:ext cx="3025775" cy="2889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SVK Hradec Králové</a:t>
            </a:r>
          </a:p>
        </p:txBody>
      </p:sp>
      <p:pic>
        <p:nvPicPr>
          <p:cNvPr id="59397" name="Zástupný symbol pro obsah 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56100" y="4002088"/>
            <a:ext cx="4995863" cy="2757487"/>
          </a:xfrm>
        </p:spPr>
      </p:pic>
      <p:sp>
        <p:nvSpPr>
          <p:cNvPr id="15" name="Zaoblený obdélník 14"/>
          <p:cNvSpPr/>
          <p:nvPr/>
        </p:nvSpPr>
        <p:spPr>
          <a:xfrm>
            <a:off x="6011863" y="6245225"/>
            <a:ext cx="2663825" cy="2873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SVK Ústí nad Labem</a:t>
            </a:r>
          </a:p>
        </p:txBody>
      </p:sp>
      <p:pic>
        <p:nvPicPr>
          <p:cNvPr id="59399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836613"/>
            <a:ext cx="5029200" cy="316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aoblený obdélník 7"/>
          <p:cNvSpPr/>
          <p:nvPr/>
        </p:nvSpPr>
        <p:spPr>
          <a:xfrm>
            <a:off x="4572000" y="3429000"/>
            <a:ext cx="3384550" cy="2873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MěK Praha </a:t>
            </a:r>
          </a:p>
        </p:txBody>
      </p:sp>
      <p:pic>
        <p:nvPicPr>
          <p:cNvPr id="59401" name="Obrázek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5" y="3860800"/>
            <a:ext cx="4675188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Zaoblený obdélník 10"/>
          <p:cNvSpPr/>
          <p:nvPr/>
        </p:nvSpPr>
        <p:spPr>
          <a:xfrm>
            <a:off x="1619250" y="6389688"/>
            <a:ext cx="2663825" cy="2873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/>
              <a:t>KK Zlín</a:t>
            </a:r>
          </a:p>
        </p:txBody>
      </p:sp>
    </p:spTree>
    <p:extLst>
      <p:ext uri="{BB962C8B-B14F-4D97-AF65-F5344CB8AC3E}">
        <p14:creationId xmlns:p14="http://schemas.microsoft.com/office/powerpoint/2010/main" val="373719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Nadpis 4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630237"/>
          </a:xfrm>
        </p:spPr>
        <p:txBody>
          <a:bodyPr>
            <a:normAutofit fontScale="90000"/>
          </a:bodyPr>
          <a:lstStyle/>
          <a:p>
            <a:endParaRPr lang="cs-CZ" altLang="cs-CZ" sz="3600" dirty="0" smtClean="0"/>
          </a:p>
        </p:txBody>
      </p:sp>
      <p:pic>
        <p:nvPicPr>
          <p:cNvPr id="60419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-1178151"/>
            <a:ext cx="8424936" cy="8036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aoblený obdélník 4"/>
          <p:cNvSpPr/>
          <p:nvPr/>
        </p:nvSpPr>
        <p:spPr>
          <a:xfrm>
            <a:off x="6011863" y="6245225"/>
            <a:ext cx="2663825" cy="2873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 smtClean="0"/>
              <a:t>KK Karlovy Vary</a:t>
            </a:r>
            <a:endParaRPr lang="cs-CZ" dirty="0"/>
          </a:p>
        </p:txBody>
      </p:sp>
      <p:sp>
        <p:nvSpPr>
          <p:cNvPr id="2" name="Zaoblený obdélník 1"/>
          <p:cNvSpPr/>
          <p:nvPr/>
        </p:nvSpPr>
        <p:spPr>
          <a:xfrm>
            <a:off x="1403648" y="2119844"/>
            <a:ext cx="6048672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altLang="cs-CZ" dirty="0" smtClean="0"/>
              <a:t>O školeních informujeme na </a:t>
            </a:r>
            <a:r>
              <a:rPr lang="cs-CZ" altLang="cs-CZ" dirty="0" err="1" smtClean="0"/>
              <a:t>Facebooku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44871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Školení v KK </a:t>
            </a:r>
            <a:r>
              <a:rPr lang="cs-CZ" sz="2700" dirty="0" smtClean="0"/>
              <a:t>(data k 2.5.2016)</a:t>
            </a:r>
            <a:endParaRPr lang="cs-CZ" sz="2700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2993295"/>
              </p:ext>
            </p:extLst>
          </p:nvPr>
        </p:nvGraphicFramePr>
        <p:xfrm>
          <a:off x="467544" y="620688"/>
          <a:ext cx="8229600" cy="6261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1326976"/>
                <a:gridCol w="1728192"/>
                <a:gridCol w="1080120"/>
                <a:gridCol w="2036912"/>
              </a:tblGrid>
              <a:tr h="370840">
                <a:tc>
                  <a:txBody>
                    <a:bodyPr/>
                    <a:lstStyle/>
                    <a:p>
                      <a:r>
                        <a:rPr lang="cs-CZ" b="1" dirty="0" smtClean="0">
                          <a:latin typeface="+mn-lt"/>
                        </a:rPr>
                        <a:t>Kraj</a:t>
                      </a:r>
                      <a:endParaRPr lang="cs-CZ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dirty="0" smtClean="0">
                          <a:latin typeface="+mn-lt"/>
                        </a:rPr>
                        <a:t>datum</a:t>
                      </a:r>
                      <a:endParaRPr lang="cs-CZ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1" dirty="0" smtClean="0">
                          <a:latin typeface="+mn-lt"/>
                        </a:rPr>
                        <a:t>Počet účastníků (celkem 198)</a:t>
                      </a:r>
                      <a:endParaRPr lang="cs-CZ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Počet </a:t>
                      </a:r>
                      <a:r>
                        <a:rPr lang="cs-CZ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knihoven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Aktualizováno  v r</a:t>
                      </a:r>
                      <a:r>
                        <a:rPr lang="pl-PL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. </a:t>
                      </a:r>
                      <a:r>
                        <a:rPr lang="pl-PL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2016 (celkem 1861)</a:t>
                      </a:r>
                      <a:endParaRPr lang="pl-PL" sz="1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Liberec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26.1.2016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16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204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180</a:t>
                      </a:r>
                    </a:p>
                  </a:txBody>
                  <a:tcPr marL="6350" marR="6350" marT="6350" marB="0" anchor="b"/>
                </a:tc>
              </a:tr>
              <a:tr h="429240">
                <a:tc>
                  <a:txBody>
                    <a:bodyPr/>
                    <a:lstStyle/>
                    <a:p>
                      <a:r>
                        <a:rPr lang="cs-CZ" dirty="0" smtClean="0"/>
                        <a:t>Havlíčkův Brod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9.2.2016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25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539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379</a:t>
                      </a:r>
                    </a:p>
                  </a:txBody>
                  <a:tcPr marL="6350" marR="6350" marT="6350" marB="0" anchor="b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České Budějovice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17.2.2016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41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525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180</a:t>
                      </a:r>
                    </a:p>
                  </a:txBody>
                  <a:tcPr marL="6350" marR="6350" marT="6350" marB="0" anchor="b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Olomouc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23.2.2016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7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449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365</a:t>
                      </a:r>
                    </a:p>
                  </a:txBody>
                  <a:tcPr marL="6350" marR="6350" marT="6350" marB="0" anchor="b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Hradec Králové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17.3.2016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372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315</a:t>
                      </a:r>
                    </a:p>
                  </a:txBody>
                  <a:tcPr marL="6350" marR="6350" marT="6350" marB="0" anchor="b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Praha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18.3.2016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6350" marR="6350" marT="6350" marB="0" anchor="b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Ústí</a:t>
                      </a:r>
                      <a:r>
                        <a:rPr lang="cs-CZ" baseline="0" dirty="0" smtClean="0"/>
                        <a:t> nad Labem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23.3.2016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287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97</a:t>
                      </a:r>
                    </a:p>
                  </a:txBody>
                  <a:tcPr marL="6350" marR="6350" marT="6350" marB="0" anchor="b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Zlín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12.4.2016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310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214</a:t>
                      </a:r>
                    </a:p>
                  </a:txBody>
                  <a:tcPr marL="6350" marR="6350" marT="6350" marB="0" anchor="b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Karlovy Vary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22.4.2016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122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86</a:t>
                      </a:r>
                    </a:p>
                  </a:txBody>
                  <a:tcPr marL="6350" marR="6350" marT="6350" marB="0" anchor="b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Uherské Hradiště</a:t>
                      </a:r>
                      <a:endParaRPr lang="cs-CZ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27.4.2016</a:t>
                      </a:r>
                      <a:endParaRPr lang="cs-CZ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48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800"/>
                    </a:p>
                  </a:txBody>
                  <a:tcPr marL="6350" marR="6350" marT="635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800" dirty="0">
                        <a:latin typeface="+mn-lt"/>
                      </a:endParaRPr>
                    </a:p>
                  </a:txBody>
                  <a:tcPr marL="6350" marR="6350" marT="6350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Plzeň</a:t>
                      </a:r>
                      <a:endParaRPr lang="cs-CZ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17.5.2016</a:t>
                      </a:r>
                      <a:endParaRPr lang="cs-CZ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 smtClean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474</a:t>
                      </a:r>
                    </a:p>
                  </a:txBody>
                  <a:tcPr marL="6350" marR="6350" marT="635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6350" marR="6350" marT="635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Ostrava</a:t>
                      </a:r>
                      <a:endParaRPr lang="cs-CZ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19.5.2016</a:t>
                      </a:r>
                      <a:endParaRPr lang="cs-CZ" dirty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 smtClean="0"/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291</a:t>
                      </a: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 marL="6350" marR="6350" marT="6350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Brno</a:t>
                      </a:r>
                      <a:endParaRPr lang="cs-CZ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10.6.2016</a:t>
                      </a:r>
                      <a:endParaRPr lang="cs-CZ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 smtClean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642</a:t>
                      </a:r>
                    </a:p>
                  </a:txBody>
                  <a:tcPr marL="6350" marR="6350" marT="635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6350" marR="6350" marT="6350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>
                          <a:solidFill>
                            <a:schemeClr val="bg1"/>
                          </a:solidFill>
                        </a:rPr>
                        <a:t>Kladno</a:t>
                      </a:r>
                      <a:endParaRPr lang="cs-CZ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828</a:t>
                      </a:r>
                    </a:p>
                  </a:txBody>
                  <a:tcPr marL="6350" marR="6350" marT="6350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6350" marR="6350" marT="6350" marB="0" anchor="b"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>
                          <a:solidFill>
                            <a:schemeClr val="bg1"/>
                          </a:solidFill>
                        </a:rPr>
                        <a:t>Pardubice</a:t>
                      </a:r>
                      <a:endParaRPr lang="cs-CZ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 smtClean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419</a:t>
                      </a:r>
                    </a:p>
                  </a:txBody>
                  <a:tcPr marL="6350" marR="6350" marT="6350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14</a:t>
                      </a:r>
                    </a:p>
                  </a:txBody>
                  <a:tcPr marL="6350" marR="6350" marT="6350" marB="0" anchor="b"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1812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457</Words>
  <Application>Microsoft Office PowerPoint</Application>
  <PresentationFormat>Předvádění na obrazovce (4:3)</PresentationFormat>
  <Paragraphs>160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4" baseType="lpstr">
      <vt:lpstr>Arial</vt:lpstr>
      <vt:lpstr>Calibri</vt:lpstr>
      <vt:lpstr>Wingdings</vt:lpstr>
      <vt:lpstr>Motiv systému Office</vt:lpstr>
      <vt:lpstr>Sekce SDRUK  pro regionální funkce</vt:lpstr>
      <vt:lpstr>V roce 2015</vt:lpstr>
      <vt:lpstr>Už v roce 2015  se převzaté záznamy z Evidence knihoven MK ČR začínají doplňovat  …</vt:lpstr>
      <vt:lpstr>Prezentace o CADR - 2015 : </vt:lpstr>
      <vt:lpstr>Současný stav CADR - statistika</vt:lpstr>
      <vt:lpstr>Školení již proběhla</vt:lpstr>
      <vt:lpstr>Školení již proběhla</vt:lpstr>
      <vt:lpstr>Prezentace aplikace PowerPoint</vt:lpstr>
      <vt:lpstr>Školení v KK (data k 2.5.2016)</vt:lpstr>
      <vt:lpstr>Na přání KK jsme  realizovali dávkové doplnění dat  z regionálních adresáře do CADR ( před školeními)</vt:lpstr>
      <vt:lpstr>Dávkové doplnění dat : odpovědné osoby, telefony webové stránky …. </vt:lpstr>
      <vt:lpstr>Formulář -  zápis o provozní době </vt:lpstr>
      <vt:lpstr>Formulář -  zápis o speciálních službách</vt:lpstr>
      <vt:lpstr>Formulář -  zápis o zapojení do projektů</vt:lpstr>
      <vt:lpstr>AKTUALIZACE DAT  test  na odborných knihovnách</vt:lpstr>
      <vt:lpstr>Požadavky ze školení – ke službám</vt:lpstr>
      <vt:lpstr>Požadavky ze školení k  funkci knihovny</vt:lpstr>
      <vt:lpstr>Novinka  12.4.2016</vt:lpstr>
      <vt:lpstr>Kontakty</vt:lpstr>
      <vt:lpstr>Prezentace aplikace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RF</dc:title>
  <dc:creator>Svobodová Eva</dc:creator>
  <cp:lastModifiedBy>Svobodová Eva</cp:lastModifiedBy>
  <cp:revision>24</cp:revision>
  <dcterms:created xsi:type="dcterms:W3CDTF">2016-05-04T13:48:50Z</dcterms:created>
  <dcterms:modified xsi:type="dcterms:W3CDTF">2016-05-05T07:24:51Z</dcterms:modified>
</cp:coreProperties>
</file>