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6" r:id="rId2"/>
  </p:sldMasterIdLst>
  <p:notesMasterIdLst>
    <p:notesMasterId r:id="rId26"/>
  </p:notesMasterIdLst>
  <p:handoutMasterIdLst>
    <p:handoutMasterId r:id="rId27"/>
  </p:handoutMasterIdLst>
  <p:sldIdLst>
    <p:sldId id="312" r:id="rId3"/>
    <p:sldId id="333" r:id="rId4"/>
    <p:sldId id="335" r:id="rId5"/>
    <p:sldId id="336" r:id="rId6"/>
    <p:sldId id="337" r:id="rId7"/>
    <p:sldId id="338" r:id="rId8"/>
    <p:sldId id="341" r:id="rId9"/>
    <p:sldId id="339" r:id="rId10"/>
    <p:sldId id="315" r:id="rId11"/>
    <p:sldId id="342" r:id="rId12"/>
    <p:sldId id="322" r:id="rId13"/>
    <p:sldId id="345" r:id="rId14"/>
    <p:sldId id="350" r:id="rId15"/>
    <p:sldId id="346" r:id="rId16"/>
    <p:sldId id="321" r:id="rId17"/>
    <p:sldId id="340" r:id="rId18"/>
    <p:sldId id="323" r:id="rId19"/>
    <p:sldId id="327" r:id="rId20"/>
    <p:sldId id="349" r:id="rId21"/>
    <p:sldId id="343" r:id="rId22"/>
    <p:sldId id="348" r:id="rId23"/>
    <p:sldId id="344" r:id="rId24"/>
    <p:sldId id="347" r:id="rId25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B0E"/>
    <a:srgbClr val="16478A"/>
    <a:srgbClr val="000000"/>
    <a:srgbClr val="01AEF0"/>
    <a:srgbClr val="EE1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94" autoAdjust="0"/>
    <p:restoredTop sz="94660"/>
  </p:normalViewPr>
  <p:slideViewPr>
    <p:cSldViewPr snapToGrid="0">
      <p:cViewPr>
        <p:scale>
          <a:sx n="72" d="100"/>
          <a:sy n="72" d="100"/>
        </p:scale>
        <p:origin x="-86" y="-6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940"/>
    </p:cViewPr>
  </p:sorter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BDD7A-E459-4A0C-9C95-886CF4348CBF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16303989-658F-49C1-8690-59866EFC5A79}">
      <dgm:prSet phldrT="[Text]"/>
      <dgm:spPr/>
      <dgm:t>
        <a:bodyPr/>
        <a:lstStyle/>
        <a:p>
          <a:r>
            <a:rPr lang="cs-CZ" dirty="0" smtClean="0"/>
            <a:t>pověřená knihovna</a:t>
          </a:r>
          <a:endParaRPr lang="cs-CZ" dirty="0"/>
        </a:p>
      </dgm:t>
    </dgm:pt>
    <dgm:pt modelId="{A7B14D2C-0879-4EAE-8CA8-23ED86187AA6}" type="parTrans" cxnId="{E0230A6A-443A-4850-85BE-4B14D1540B38}">
      <dgm:prSet/>
      <dgm:spPr/>
      <dgm:t>
        <a:bodyPr/>
        <a:lstStyle/>
        <a:p>
          <a:endParaRPr lang="cs-CZ"/>
        </a:p>
      </dgm:t>
    </dgm:pt>
    <dgm:pt modelId="{14987FDF-AF96-40B4-A7E8-B7917879A3B6}" type="sibTrans" cxnId="{E0230A6A-443A-4850-85BE-4B14D1540B38}">
      <dgm:prSet/>
      <dgm:spPr/>
      <dgm:t>
        <a:bodyPr/>
        <a:lstStyle/>
        <a:p>
          <a:endParaRPr lang="cs-CZ"/>
        </a:p>
      </dgm:t>
    </dgm:pt>
    <dgm:pt modelId="{898AA8B9-5278-4B9D-A21D-3064C5B2C97D}">
      <dgm:prSet phldrT="[Text]"/>
      <dgm:spPr/>
      <dgm:t>
        <a:bodyPr/>
        <a:lstStyle/>
        <a:p>
          <a:r>
            <a:rPr lang="cs-CZ" dirty="0" smtClean="0"/>
            <a:t>typ knihovny</a:t>
          </a:r>
          <a:endParaRPr lang="cs-CZ" dirty="0"/>
        </a:p>
      </dgm:t>
    </dgm:pt>
    <dgm:pt modelId="{DFE11191-A451-4C2D-A5E7-03EA6272DE28}" type="parTrans" cxnId="{5712B69B-E4D9-45B7-8366-FDC9C2138483}">
      <dgm:prSet/>
      <dgm:spPr/>
      <dgm:t>
        <a:bodyPr/>
        <a:lstStyle/>
        <a:p>
          <a:endParaRPr lang="cs-CZ"/>
        </a:p>
      </dgm:t>
    </dgm:pt>
    <dgm:pt modelId="{73DDA056-7884-4F4C-A551-391E9728D7F2}" type="sibTrans" cxnId="{5712B69B-E4D9-45B7-8366-FDC9C2138483}">
      <dgm:prSet/>
      <dgm:spPr/>
      <dgm:t>
        <a:bodyPr/>
        <a:lstStyle/>
        <a:p>
          <a:endParaRPr lang="cs-CZ"/>
        </a:p>
      </dgm:t>
    </dgm:pt>
    <dgm:pt modelId="{ED3038CE-3C87-440B-A305-47DF1F8C6B30}">
      <dgm:prSet phldrT="[Text]"/>
      <dgm:spPr/>
      <dgm:t>
        <a:bodyPr/>
        <a:lstStyle/>
        <a:p>
          <a:r>
            <a:rPr lang="cs-CZ" dirty="0" smtClean="0"/>
            <a:t>obec </a:t>
          </a:r>
          <a:endParaRPr lang="cs-CZ" dirty="0"/>
        </a:p>
      </dgm:t>
    </dgm:pt>
    <dgm:pt modelId="{A2A72456-4F62-4301-AB0E-6DC4E3611365}" type="parTrans" cxnId="{A375CE2A-F425-429C-9EDF-CF7F8E6E14A2}">
      <dgm:prSet/>
      <dgm:spPr/>
      <dgm:t>
        <a:bodyPr/>
        <a:lstStyle/>
        <a:p>
          <a:endParaRPr lang="cs-CZ"/>
        </a:p>
      </dgm:t>
    </dgm:pt>
    <dgm:pt modelId="{F85658D4-9993-4DCA-826C-E9D593FF2911}" type="sibTrans" cxnId="{A375CE2A-F425-429C-9EDF-CF7F8E6E14A2}">
      <dgm:prSet/>
      <dgm:spPr/>
      <dgm:t>
        <a:bodyPr/>
        <a:lstStyle/>
        <a:p>
          <a:endParaRPr lang="cs-CZ"/>
        </a:p>
      </dgm:t>
    </dgm:pt>
    <dgm:pt modelId="{5BD326F4-0AD1-4022-A9B9-0D724819DFC2}" type="pres">
      <dgm:prSet presAssocID="{83FBDD7A-E459-4A0C-9C95-886CF4348CBF}" presName="Name0" presStyleCnt="0">
        <dgm:presLayoutVars>
          <dgm:dir/>
          <dgm:resizeHandles val="exact"/>
        </dgm:presLayoutVars>
      </dgm:prSet>
      <dgm:spPr/>
    </dgm:pt>
    <dgm:pt modelId="{20F831BB-4006-483C-90FF-09B109054006}" type="pres">
      <dgm:prSet presAssocID="{16303989-658F-49C1-8690-59866EFC5A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EF872F-3863-4A02-811A-DFA09FBDF4AD}" type="pres">
      <dgm:prSet presAssocID="{14987FDF-AF96-40B4-A7E8-B7917879A3B6}" presName="sibTrans" presStyleLbl="sibTrans2D1" presStyleIdx="0" presStyleCnt="2"/>
      <dgm:spPr/>
      <dgm:t>
        <a:bodyPr/>
        <a:lstStyle/>
        <a:p>
          <a:endParaRPr lang="cs-CZ"/>
        </a:p>
      </dgm:t>
    </dgm:pt>
    <dgm:pt modelId="{23487B3A-0DAF-4FAC-B615-C54A22FC9FA4}" type="pres">
      <dgm:prSet presAssocID="{14987FDF-AF96-40B4-A7E8-B7917879A3B6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103C43B7-DADC-400D-B4EC-C2E83AE204C1}" type="pres">
      <dgm:prSet presAssocID="{898AA8B9-5278-4B9D-A21D-3064C5B2C9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E07784-0BDF-49E9-A0C5-04FE25AF7A78}" type="pres">
      <dgm:prSet presAssocID="{73DDA056-7884-4F4C-A551-391E9728D7F2}" presName="sibTrans" presStyleLbl="sibTrans2D1" presStyleIdx="1" presStyleCnt="2"/>
      <dgm:spPr/>
      <dgm:t>
        <a:bodyPr/>
        <a:lstStyle/>
        <a:p>
          <a:endParaRPr lang="cs-CZ"/>
        </a:p>
      </dgm:t>
    </dgm:pt>
    <dgm:pt modelId="{C1103D99-58B6-4C44-A891-3E6B60E69E4D}" type="pres">
      <dgm:prSet presAssocID="{73DDA056-7884-4F4C-A551-391E9728D7F2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1A0CD683-8119-40E0-B149-40449B23C000}" type="pres">
      <dgm:prSet presAssocID="{ED3038CE-3C87-440B-A305-47DF1F8C6B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BE9A96A-E29C-4262-8922-9603D5009187}" type="presOf" srcId="{14987FDF-AF96-40B4-A7E8-B7917879A3B6}" destId="{23487B3A-0DAF-4FAC-B615-C54A22FC9FA4}" srcOrd="1" destOrd="0" presId="urn:microsoft.com/office/officeart/2005/8/layout/process1"/>
    <dgm:cxn modelId="{C505D3F4-2E93-4A3C-BEB6-E3A42DE68D17}" type="presOf" srcId="{73DDA056-7884-4F4C-A551-391E9728D7F2}" destId="{22E07784-0BDF-49E9-A0C5-04FE25AF7A78}" srcOrd="0" destOrd="0" presId="urn:microsoft.com/office/officeart/2005/8/layout/process1"/>
    <dgm:cxn modelId="{A375CE2A-F425-429C-9EDF-CF7F8E6E14A2}" srcId="{83FBDD7A-E459-4A0C-9C95-886CF4348CBF}" destId="{ED3038CE-3C87-440B-A305-47DF1F8C6B30}" srcOrd="2" destOrd="0" parTransId="{A2A72456-4F62-4301-AB0E-6DC4E3611365}" sibTransId="{F85658D4-9993-4DCA-826C-E9D593FF2911}"/>
    <dgm:cxn modelId="{723F76A7-0416-45E6-BDEC-240F5DD4A816}" type="presOf" srcId="{16303989-658F-49C1-8690-59866EFC5A79}" destId="{20F831BB-4006-483C-90FF-09B109054006}" srcOrd="0" destOrd="0" presId="urn:microsoft.com/office/officeart/2005/8/layout/process1"/>
    <dgm:cxn modelId="{46606FD8-C545-4AAB-B4A1-5F16BE227D58}" type="presOf" srcId="{14987FDF-AF96-40B4-A7E8-B7917879A3B6}" destId="{23EF872F-3863-4A02-811A-DFA09FBDF4AD}" srcOrd="0" destOrd="0" presId="urn:microsoft.com/office/officeart/2005/8/layout/process1"/>
    <dgm:cxn modelId="{D9E0ED64-0674-4193-9DF3-AAF720261F6B}" type="presOf" srcId="{898AA8B9-5278-4B9D-A21D-3064C5B2C97D}" destId="{103C43B7-DADC-400D-B4EC-C2E83AE204C1}" srcOrd="0" destOrd="0" presId="urn:microsoft.com/office/officeart/2005/8/layout/process1"/>
    <dgm:cxn modelId="{B361CF58-A7DE-4216-8D2F-7BD6E6401836}" type="presOf" srcId="{ED3038CE-3C87-440B-A305-47DF1F8C6B30}" destId="{1A0CD683-8119-40E0-B149-40449B23C000}" srcOrd="0" destOrd="0" presId="urn:microsoft.com/office/officeart/2005/8/layout/process1"/>
    <dgm:cxn modelId="{5712B69B-E4D9-45B7-8366-FDC9C2138483}" srcId="{83FBDD7A-E459-4A0C-9C95-886CF4348CBF}" destId="{898AA8B9-5278-4B9D-A21D-3064C5B2C97D}" srcOrd="1" destOrd="0" parTransId="{DFE11191-A451-4C2D-A5E7-03EA6272DE28}" sibTransId="{73DDA056-7884-4F4C-A551-391E9728D7F2}"/>
    <dgm:cxn modelId="{BB01A0D4-FEE7-472A-8055-4BF165C82D15}" type="presOf" srcId="{73DDA056-7884-4F4C-A551-391E9728D7F2}" destId="{C1103D99-58B6-4C44-A891-3E6B60E69E4D}" srcOrd="1" destOrd="0" presId="urn:microsoft.com/office/officeart/2005/8/layout/process1"/>
    <dgm:cxn modelId="{E0230A6A-443A-4850-85BE-4B14D1540B38}" srcId="{83FBDD7A-E459-4A0C-9C95-886CF4348CBF}" destId="{16303989-658F-49C1-8690-59866EFC5A79}" srcOrd="0" destOrd="0" parTransId="{A7B14D2C-0879-4EAE-8CA8-23ED86187AA6}" sibTransId="{14987FDF-AF96-40B4-A7E8-B7917879A3B6}"/>
    <dgm:cxn modelId="{4EA8505A-B601-4E81-AAF3-5DB4E643A3EE}" type="presOf" srcId="{83FBDD7A-E459-4A0C-9C95-886CF4348CBF}" destId="{5BD326F4-0AD1-4022-A9B9-0D724819DFC2}" srcOrd="0" destOrd="0" presId="urn:microsoft.com/office/officeart/2005/8/layout/process1"/>
    <dgm:cxn modelId="{A4304CB5-641F-4E3D-B914-34D6E60BDAB3}" type="presParOf" srcId="{5BD326F4-0AD1-4022-A9B9-0D724819DFC2}" destId="{20F831BB-4006-483C-90FF-09B109054006}" srcOrd="0" destOrd="0" presId="urn:microsoft.com/office/officeart/2005/8/layout/process1"/>
    <dgm:cxn modelId="{18CAC43D-0737-478D-9765-65719CFDCEB9}" type="presParOf" srcId="{5BD326F4-0AD1-4022-A9B9-0D724819DFC2}" destId="{23EF872F-3863-4A02-811A-DFA09FBDF4AD}" srcOrd="1" destOrd="0" presId="urn:microsoft.com/office/officeart/2005/8/layout/process1"/>
    <dgm:cxn modelId="{16B91ED2-F429-4234-AAC9-FD76F8BF1974}" type="presParOf" srcId="{23EF872F-3863-4A02-811A-DFA09FBDF4AD}" destId="{23487B3A-0DAF-4FAC-B615-C54A22FC9FA4}" srcOrd="0" destOrd="0" presId="urn:microsoft.com/office/officeart/2005/8/layout/process1"/>
    <dgm:cxn modelId="{A7AFA9FD-8A7D-4A93-8B8D-FDD4B7614F53}" type="presParOf" srcId="{5BD326F4-0AD1-4022-A9B9-0D724819DFC2}" destId="{103C43B7-DADC-400D-B4EC-C2E83AE204C1}" srcOrd="2" destOrd="0" presId="urn:microsoft.com/office/officeart/2005/8/layout/process1"/>
    <dgm:cxn modelId="{A250D92F-317C-4E72-9389-1E22E542B911}" type="presParOf" srcId="{5BD326F4-0AD1-4022-A9B9-0D724819DFC2}" destId="{22E07784-0BDF-49E9-A0C5-04FE25AF7A78}" srcOrd="3" destOrd="0" presId="urn:microsoft.com/office/officeart/2005/8/layout/process1"/>
    <dgm:cxn modelId="{99175381-3415-4F3E-8C1D-0D678479D59D}" type="presParOf" srcId="{22E07784-0BDF-49E9-A0C5-04FE25AF7A78}" destId="{C1103D99-58B6-4C44-A891-3E6B60E69E4D}" srcOrd="0" destOrd="0" presId="urn:microsoft.com/office/officeart/2005/8/layout/process1"/>
    <dgm:cxn modelId="{15256353-6064-4285-94C0-1384287E6596}" type="presParOf" srcId="{5BD326F4-0AD1-4022-A9B9-0D724819DFC2}" destId="{1A0CD683-8119-40E0-B149-40449B23C0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11D5FA-9AC6-4183-9328-03094C7DB42D}" type="datetimeFigureOut">
              <a:rPr lang="cs-CZ"/>
              <a:pPr>
                <a:defRPr/>
              </a:pPr>
              <a:t>21.11.2016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AE6CA58-4F2E-4C01-8565-3EE31A9CD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20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8C47F-894E-4DDE-85DE-28EC64E9430A}" type="datetimeFigureOut">
              <a:rPr lang="cs-CZ" smtClean="0"/>
              <a:t>21.11.2016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82162-2C3C-4287-8502-F8894C7EF7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01AE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Praha, 2016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C440-2E89-4109-94AC-91C86AC3FB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2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6478A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Praha,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0F886-47E1-47BF-9BB1-D0093D23E1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9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6478A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Praha, 2016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1F1F-4F7F-4388-9B45-82FC77623A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8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6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2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45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7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95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0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9D0B0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rgbClr val="16478A"/>
                </a:solidFill>
                <a:latin typeface="Century Gothic" panose="020B0502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084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9233" y="6375693"/>
            <a:ext cx="548817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7480" y="6311900"/>
            <a:ext cx="75314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015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92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5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8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1AEF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80010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4030" y="6356350"/>
            <a:ext cx="106976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r">
              <a:defRPr/>
            </a:pPr>
            <a:fld id="{240DF455-ED19-4F5E-8178-513BA9BF4257}" type="slidenum">
              <a:rPr lang="cs-CZ" smtClean="0"/>
              <a:pPr algn="r"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82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lang="cs-CZ" sz="2800" b="0" kern="1200" dirty="0" smtClean="0">
                <a:solidFill>
                  <a:srgbClr val="16478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>
                <a:solidFill>
                  <a:srgbClr val="16478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Praha, 2016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C120-C346-4E48-8A7D-8C55AB950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2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1AE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>
                <a:solidFill>
                  <a:srgbClr val="16478A"/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1AE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>
                <a:solidFill>
                  <a:srgbClr val="16478A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>
                <a:solidFill>
                  <a:srgbClr val="01AEF0"/>
                </a:solidFill>
              </a:defRPr>
            </a:lvl3pPr>
            <a:lvl4pPr>
              <a:defRPr>
                <a:solidFill>
                  <a:srgbClr val="01AEF0"/>
                </a:solidFill>
              </a:defRPr>
            </a:lvl4pPr>
            <a:lvl5pPr>
              <a:defRPr>
                <a:solidFill>
                  <a:srgbClr val="01AEF0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8F2339F-E2C0-44BE-BE7C-AA6EB3BBE5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26D4F59E-651D-4D2E-8DB0-9A5A0551F834}" type="slidenum">
              <a:rPr lang="cs-CZ" smtClean="0"/>
              <a:pPr algn="r"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75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87036" y="635634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02227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7926" y="635634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D6577F5-CBDA-46E2-AA3B-F50BD73EE1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953000"/>
          </a:xfrm>
        </p:spPr>
        <p:txBody>
          <a:bodyPr anchor="b"/>
          <a:lstStyle>
            <a:lvl1pPr>
              <a:defRPr sz="4000" b="0" cap="all" baseline="0">
                <a:latin typeface="Century Gothic" panose="020B0502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0"/>
            <a:ext cx="7008812" cy="6857999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16478A"/>
                </a:solidFill>
                <a:latin typeface="Calibri" panose="020F0502020204030204" pitchFamily="34" charset="0"/>
              </a:defRPr>
            </a:lvl1pPr>
            <a:lvl2pPr marL="685800" indent="-228600">
              <a:buFont typeface="Arial" panose="020B0604020202020204" pitchFamily="34" charset="0"/>
              <a:buChar char="•"/>
              <a:defRPr sz="2800">
                <a:solidFill>
                  <a:srgbClr val="01AEF0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solidFill>
                  <a:srgbClr val="01AEF0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01AEF0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01AEF0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26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1AEF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28.11.2016</a:t>
            </a: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Praha, 2016</a:t>
            </a: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F9057-495D-4211-A21D-EDCB9F39C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61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dirty="0" smtClean="0"/>
              <a:t>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0" kern="1200">
          <a:solidFill>
            <a:srgbClr val="0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28.11.2016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Praha,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512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eda@svkos.cz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Libraries/List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eda@svkos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vkos.cz/sluzby-pro-knihovny/adresar-knihoven-kraj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4608" y="1648583"/>
            <a:ext cx="11719573" cy="2387600"/>
          </a:xfrm>
        </p:spPr>
        <p:txBody>
          <a:bodyPr>
            <a:normAutofit/>
          </a:bodyPr>
          <a:lstStyle/>
          <a:p>
            <a:pPr algn="l"/>
            <a:r>
              <a:rPr lang="cs-CZ" sz="7200" dirty="0">
                <a:solidFill>
                  <a:srgbClr val="C00000"/>
                </a:solidFill>
              </a:rPr>
              <a:t>CADR jako pilot, test, zkušenost</a:t>
            </a:r>
            <a:endParaRPr lang="cs-CZ" dirty="0">
              <a:solidFill>
                <a:srgbClr val="C0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608" y="4627225"/>
            <a:ext cx="9144000" cy="1205516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Century Gothic" panose="020B0502020202020204" pitchFamily="34" charset="0"/>
              </a:rPr>
              <a:t>PhDr. Marie Šedá – </a:t>
            </a:r>
            <a:r>
              <a:rPr lang="cs-CZ" dirty="0" smtClean="0">
                <a:latin typeface="Century Gothic" panose="020B0502020202020204" pitchFamily="34" charset="0"/>
                <a:hlinkClick r:id="rId2"/>
              </a:rPr>
              <a:t>seda@svkos.cz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2741"/>
            <a:ext cx="12221737" cy="1025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r="64541"/>
          <a:stretch/>
        </p:blipFill>
        <p:spPr>
          <a:xfrm>
            <a:off x="9380900" y="20684"/>
            <a:ext cx="2811100" cy="15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Pilotní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ontrola dat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dresář knihoven – adresář knihoven MSK</a:t>
            </a:r>
          </a:p>
          <a:p>
            <a:pPr lvl="1"/>
            <a:r>
              <a:rPr lang="cs-CZ" dirty="0"/>
              <a:t>w</a:t>
            </a:r>
            <a:r>
              <a:rPr lang="cs-CZ" dirty="0" smtClean="0"/>
              <a:t>ebové stránky knihoven, weby obcí</a:t>
            </a:r>
          </a:p>
          <a:p>
            <a:r>
              <a:rPr lang="cs-CZ" dirty="0"/>
              <a:t>d</a:t>
            </a:r>
            <a:r>
              <a:rPr lang="cs-CZ" dirty="0" smtClean="0"/>
              <a:t>oplnění dat</a:t>
            </a:r>
          </a:p>
          <a:p>
            <a:pPr lvl="1"/>
            <a:r>
              <a:rPr lang="cs-CZ" dirty="0" smtClean="0"/>
              <a:t>www, kontakty, katalogy, zřizovatel/provozovatel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daje o pobočkách knihoven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ontaktní údaje na osobu, zodpovídající za data</a:t>
            </a:r>
          </a:p>
          <a:p>
            <a:r>
              <a:rPr lang="cs-CZ" dirty="0"/>
              <a:t>ř</a:t>
            </a:r>
            <a:r>
              <a:rPr lang="cs-CZ" dirty="0" smtClean="0"/>
              <a:t>ešení problémů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amostatná sigla pobočky knihovny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1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MSVK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709" y="1781299"/>
            <a:ext cx="6798291" cy="5076701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1887" y="1971304"/>
            <a:ext cx="50018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š</a:t>
            </a:r>
            <a:r>
              <a:rPr lang="cs-CZ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kolení a testování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ú</a:t>
            </a:r>
            <a:r>
              <a:rPr lang="cs-CZ" sz="2800" dirty="0" smtClean="0">
                <a:latin typeface="Century Gothic" panose="020B0502020202020204" pitchFamily="34" charset="0"/>
              </a:rPr>
              <a:t>prava sloučených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d</a:t>
            </a:r>
            <a:r>
              <a:rPr lang="cs-CZ" sz="2800" dirty="0" smtClean="0">
                <a:latin typeface="Century Gothic" panose="020B0502020202020204" pitchFamily="34" charset="0"/>
              </a:rPr>
              <a:t>alší změny musíme do adresáře zapracovat včas a přesně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p</a:t>
            </a:r>
            <a:r>
              <a:rPr lang="cs-CZ" sz="2800" dirty="0" smtClean="0">
                <a:latin typeface="Century Gothic" panose="020B0502020202020204" pitchFamily="34" charset="0"/>
              </a:rPr>
              <a:t>ozor na </a:t>
            </a:r>
            <a:r>
              <a:rPr lang="cs-CZ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změny osob</a:t>
            </a:r>
            <a:r>
              <a:rPr lang="cs-CZ" sz="2800" dirty="0" smtClean="0">
                <a:latin typeface="Century Gothic" panose="020B0502020202020204" pitchFamily="34" charset="0"/>
              </a:rPr>
              <a:t>, které odpovídají za aktualizaci záznamů!!!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Century Gothic" panose="020B0502020202020204" pitchFamily="34" charset="0"/>
              </a:rPr>
              <a:t>u</a:t>
            </a:r>
            <a:r>
              <a:rPr lang="cs-CZ" sz="2800" dirty="0" smtClean="0">
                <a:latin typeface="Century Gothic" panose="020B0502020202020204" pitchFamily="34" charset="0"/>
              </a:rPr>
              <a:t>držovat záznamy </a:t>
            </a:r>
            <a:br>
              <a:rPr lang="cs-CZ" sz="2800" dirty="0" smtClean="0">
                <a:latin typeface="Century Gothic" panose="020B0502020202020204" pitchFamily="34" charset="0"/>
              </a:rPr>
            </a:br>
            <a:r>
              <a:rPr lang="cs-CZ" sz="2800" dirty="0" smtClean="0">
                <a:latin typeface="Century Gothic" panose="020B0502020202020204" pitchFamily="34" charset="0"/>
              </a:rPr>
              <a:t>o </a:t>
            </a:r>
            <a:r>
              <a:rPr lang="cs-CZ" sz="28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„živých“ knihovnách</a:t>
            </a:r>
            <a:endParaRPr lang="cs-CZ" sz="2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yčištění a doplnění dat</a:t>
            </a:r>
          </a:p>
          <a:p>
            <a:r>
              <a:rPr lang="cs-CZ" dirty="0"/>
              <a:t>d</a:t>
            </a:r>
            <a:r>
              <a:rPr lang="cs-CZ" dirty="0" smtClean="0"/>
              <a:t>oporučení – dva monitory, snadnější přetahování a úprava dat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lubší poznání struktury záznamů</a:t>
            </a:r>
          </a:p>
          <a:p>
            <a:r>
              <a:rPr lang="cs-CZ" dirty="0"/>
              <a:t>v</a:t>
            </a:r>
            <a:r>
              <a:rPr lang="cs-CZ" dirty="0" smtClean="0"/>
              <a:t> adresáři zůstávají jen </a:t>
            </a:r>
            <a:r>
              <a:rPr lang="cs-CZ" dirty="0" smtClean="0">
                <a:solidFill>
                  <a:srgbClr val="C00000"/>
                </a:solidFill>
              </a:rPr>
              <a:t>„živé“ knihovny</a:t>
            </a:r>
          </a:p>
          <a:p>
            <a:r>
              <a:rPr lang="cs-CZ" dirty="0">
                <a:solidFill>
                  <a:srgbClr val="C00000"/>
                </a:solidFill>
              </a:rPr>
              <a:t>d</a:t>
            </a:r>
            <a:r>
              <a:rPr lang="cs-CZ" dirty="0" smtClean="0">
                <a:solidFill>
                  <a:srgbClr val="C00000"/>
                </a:solidFill>
              </a:rPr>
              <a:t>o adresáře dávat data, která není nutné každoročně upravovat podle statistiky knihovny</a:t>
            </a:r>
          </a:p>
          <a:p>
            <a:r>
              <a:rPr lang="cs-CZ" dirty="0"/>
              <a:t>v</a:t>
            </a:r>
            <a:r>
              <a:rPr lang="cs-CZ" dirty="0" smtClean="0"/>
              <a:t>yhledávání knihoven jiných sítí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č</a:t>
            </a:r>
            <a:r>
              <a:rPr lang="cs-CZ" dirty="0" smtClean="0">
                <a:sym typeface="Wingdings" panose="05000000000000000000" pitchFamily="2" charset="2"/>
              </a:rPr>
              <a:t>asto je situace nepřehledná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78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181100"/>
            <a:ext cx="123444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</a:t>
            </a:r>
            <a:r>
              <a:rPr lang="cs-CZ" sz="5400" dirty="0" smtClean="0"/>
              <a:t>záznamů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3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upravuje záznamy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</a:t>
            </a:r>
          </a:p>
          <a:p>
            <a:pPr lvl="1"/>
            <a:r>
              <a:rPr lang="cs-CZ" dirty="0" smtClean="0"/>
              <a:t>krajská knihovna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ověřené knihovny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rofesionální knihovny</a:t>
            </a:r>
          </a:p>
          <a:p>
            <a:r>
              <a:rPr lang="cs-CZ" dirty="0"/>
              <a:t>z</a:t>
            </a:r>
            <a:r>
              <a:rPr lang="cs-CZ" dirty="0" smtClean="0"/>
              <a:t>a neprofesionální knihovny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ověřené knihovny</a:t>
            </a:r>
          </a:p>
          <a:p>
            <a:pPr lvl="1"/>
            <a:endParaRPr lang="cs-CZ" dirty="0"/>
          </a:p>
          <a:p>
            <a:r>
              <a:rPr lang="cs-CZ" dirty="0" smtClean="0">
                <a:solidFill>
                  <a:srgbClr val="9D0B0E"/>
                </a:solidFill>
              </a:rPr>
              <a:t>Jak?</a:t>
            </a:r>
          </a:p>
          <a:p>
            <a:pPr lvl="1"/>
            <a:r>
              <a:rPr lang="cs-CZ" dirty="0" smtClean="0"/>
              <a:t>každá knihovna má </a:t>
            </a:r>
            <a:r>
              <a:rPr lang="cs-CZ" dirty="0" smtClean="0">
                <a:solidFill>
                  <a:srgbClr val="9D0B0E"/>
                </a:solidFill>
              </a:rPr>
              <a:t>jedinečné heslo </a:t>
            </a:r>
            <a:r>
              <a:rPr lang="cs-CZ" dirty="0" smtClean="0"/>
              <a:t>– kontakt pro správce báze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ověřené knihovny a krajská knihovna – </a:t>
            </a:r>
            <a:r>
              <a:rPr lang="cs-CZ" dirty="0" smtClean="0">
                <a:solidFill>
                  <a:srgbClr val="9D0B0E"/>
                </a:solidFill>
              </a:rPr>
              <a:t>centrální heslo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2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Předávání informací o CADR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orady RF</a:t>
            </a:r>
          </a:p>
          <a:p>
            <a:r>
              <a:rPr lang="cs-CZ" dirty="0" smtClean="0"/>
              <a:t>porada profesionálních knihoven</a:t>
            </a:r>
          </a:p>
          <a:p>
            <a:r>
              <a:rPr lang="cs-CZ" dirty="0"/>
              <a:t>m</a:t>
            </a:r>
            <a:r>
              <a:rPr lang="cs-CZ" dirty="0" smtClean="0"/>
              <a:t>ístní porady knihoven</a:t>
            </a:r>
          </a:p>
          <a:p>
            <a:pPr lvl="1"/>
            <a:r>
              <a:rPr lang="cs-CZ" dirty="0" smtClean="0"/>
              <a:t>Karviná, Český Těšín, Nový Jičín, Opava, Bruntál …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z</a:t>
            </a:r>
            <a:r>
              <a:rPr lang="cs-CZ" dirty="0" smtClean="0">
                <a:solidFill>
                  <a:srgbClr val="C00000"/>
                </a:solidFill>
              </a:rPr>
              <a:t>působ aktualizace dat</a:t>
            </a:r>
          </a:p>
          <a:p>
            <a:r>
              <a:rPr lang="cs-CZ" dirty="0">
                <a:solidFill>
                  <a:srgbClr val="C00000"/>
                </a:solidFill>
              </a:rPr>
              <a:t>o</a:t>
            </a:r>
            <a:r>
              <a:rPr lang="cs-CZ" dirty="0" smtClean="0">
                <a:solidFill>
                  <a:srgbClr val="C00000"/>
                </a:solidFill>
              </a:rPr>
              <a:t>dpovědnost za data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 smtClean="0">
                <a:solidFill>
                  <a:srgbClr val="C00000"/>
                </a:solidFill>
              </a:rPr>
              <a:t>VLOŽENÍ NOVĚ VZNIKLÉ KNIHOVNY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5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často aktualizovat data?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cs-CZ" dirty="0" smtClean="0"/>
              <a:t>zatím byly knihovny oslovovány 1x ročně</a:t>
            </a:r>
          </a:p>
          <a:p>
            <a:r>
              <a:rPr lang="cs-CZ" dirty="0" smtClean="0"/>
              <a:t>potvrzovaly správnost dat, případně hlásily změny</a:t>
            </a:r>
          </a:p>
          <a:p>
            <a:r>
              <a:rPr lang="cs-CZ" dirty="0"/>
              <a:t>n</a:t>
            </a:r>
            <a:r>
              <a:rPr lang="cs-CZ" dirty="0" smtClean="0"/>
              <a:t>yní mohou knihovny svá data spravovat </a:t>
            </a:r>
            <a:r>
              <a:rPr lang="cs-CZ" dirty="0" smtClean="0">
                <a:solidFill>
                  <a:srgbClr val="9D0B0E"/>
                </a:solidFill>
              </a:rPr>
              <a:t>on-line podle potřeby</a:t>
            </a:r>
          </a:p>
          <a:p>
            <a:r>
              <a:rPr lang="cs-CZ" dirty="0">
                <a:solidFill>
                  <a:srgbClr val="9D0B0E"/>
                </a:solidFill>
              </a:rPr>
              <a:t>p</a:t>
            </a:r>
            <a:r>
              <a:rPr lang="cs-CZ" dirty="0" smtClean="0">
                <a:solidFill>
                  <a:srgbClr val="9D0B0E"/>
                </a:solidFill>
              </a:rPr>
              <a:t>řesto je průběžně upomínáme </a:t>
            </a:r>
            <a:r>
              <a:rPr lang="cs-CZ" dirty="0" smtClean="0">
                <a:solidFill>
                  <a:srgbClr val="9D0B0E"/>
                </a:solidFill>
                <a:sym typeface="Wingdings" panose="05000000000000000000" pitchFamily="2" charset="2"/>
              </a:rPr>
              <a:t></a:t>
            </a:r>
            <a:endParaRPr lang="cs-CZ" dirty="0" smtClean="0">
              <a:solidFill>
                <a:srgbClr val="9D0B0E"/>
              </a:solidFill>
            </a:endParaRPr>
          </a:p>
          <a:p>
            <a:endParaRPr lang="cs-CZ" dirty="0"/>
          </a:p>
          <a:p>
            <a:r>
              <a:rPr lang="cs-CZ" dirty="0" smtClean="0">
                <a:solidFill>
                  <a:srgbClr val="9D0B0E"/>
                </a:solidFill>
              </a:rPr>
              <a:t>Kde?</a:t>
            </a:r>
          </a:p>
          <a:p>
            <a:pPr lvl="1"/>
            <a:r>
              <a:rPr lang="cs-CZ" dirty="0" smtClean="0">
                <a:hlinkClick r:id="rId2"/>
              </a:rPr>
              <a:t>www.caslin.cz</a:t>
            </a:r>
            <a:r>
              <a:rPr lang="cs-CZ" dirty="0" smtClean="0"/>
              <a:t> – Centrální adresář knihoven a informačních institucí</a:t>
            </a:r>
          </a:p>
          <a:p>
            <a:pPr lvl="1"/>
            <a:r>
              <a:rPr lang="cs-CZ" dirty="0" smtClean="0"/>
              <a:t>Data se projeví </a:t>
            </a:r>
            <a:r>
              <a:rPr lang="cs-CZ" dirty="0"/>
              <a:t>na knihovny.cz - </a:t>
            </a:r>
            <a:r>
              <a:rPr lang="cs-CZ" dirty="0">
                <a:hlinkClick r:id="rId3"/>
              </a:rPr>
              <a:t>https://www.knihovny.cz/Libraries/List</a:t>
            </a:r>
            <a:r>
              <a:rPr lang="cs-CZ" dirty="0" smtClean="0">
                <a:hlinkClick r:id="rId3"/>
              </a:rPr>
              <a:t>/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4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7" y="164020"/>
            <a:ext cx="12199917" cy="65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775" y="433387"/>
            <a:ext cx="10515600" cy="1325563"/>
          </a:xfrm>
        </p:spPr>
        <p:txBody>
          <a:bodyPr/>
          <a:lstStyle/>
          <a:p>
            <a:r>
              <a:rPr lang="cs-CZ" b="0" dirty="0" smtClean="0">
                <a:solidFill>
                  <a:srgbClr val="9D0B0E"/>
                </a:solidFill>
                <a:latin typeface="Century Gothic" panose="020B0502020202020204" pitchFamily="34" charset="0"/>
              </a:rPr>
              <a:t>Jeden zdroj, dva výstupy</a:t>
            </a:r>
            <a:endParaRPr lang="cs-CZ" b="0" dirty="0">
              <a:solidFill>
                <a:srgbClr val="9D0B0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9D0B0E"/>
                </a:solidFill>
              </a:rPr>
              <a:t>CADR</a:t>
            </a:r>
            <a:endParaRPr lang="cs-CZ" sz="3200" dirty="0">
              <a:solidFill>
                <a:srgbClr val="9D0B0E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aktualizace dat</a:t>
            </a:r>
          </a:p>
          <a:p>
            <a:r>
              <a:rPr lang="cs-CZ" dirty="0"/>
              <a:t>r</a:t>
            </a:r>
            <a:r>
              <a:rPr lang="cs-CZ" dirty="0" smtClean="0"/>
              <a:t>ozšířené vyhledávání</a:t>
            </a:r>
          </a:p>
          <a:p>
            <a:r>
              <a:rPr lang="cs-CZ" dirty="0"/>
              <a:t>c</a:t>
            </a:r>
            <a:r>
              <a:rPr lang="cs-CZ" dirty="0" smtClean="0"/>
              <a:t>hybí našeptávač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rojekty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ym typeface="Wingdings" panose="05000000000000000000" pitchFamily="2" charset="2"/>
              </a:rPr>
              <a:t>n</a:t>
            </a:r>
            <a:r>
              <a:rPr lang="cs-CZ" dirty="0" smtClean="0">
                <a:sym typeface="Wingdings" panose="05000000000000000000" pitchFamily="2" charset="2"/>
              </a:rPr>
              <a:t>apř. chybí Benchmarking 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9D0B0E"/>
                </a:solidFill>
              </a:rPr>
              <a:t>Knihovny.cz</a:t>
            </a:r>
            <a:endParaRPr lang="cs-CZ" sz="3200" dirty="0">
              <a:solidFill>
                <a:srgbClr val="9D0B0E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nihovny v blízkosti místa</a:t>
            </a:r>
          </a:p>
          <a:p>
            <a:r>
              <a:rPr lang="cs-CZ" dirty="0"/>
              <a:t>m</a:t>
            </a:r>
            <a:r>
              <a:rPr lang="cs-CZ" dirty="0" smtClean="0"/>
              <a:t>apa</a:t>
            </a:r>
          </a:p>
          <a:p>
            <a:r>
              <a:rPr lang="cs-CZ" dirty="0"/>
              <a:t>ž</a:t>
            </a:r>
            <a:r>
              <a:rPr lang="cs-CZ" dirty="0" smtClean="0"/>
              <a:t>ivé knihovny</a:t>
            </a:r>
          </a:p>
          <a:p>
            <a:r>
              <a:rPr lang="cs-CZ" dirty="0" smtClean="0"/>
              <a:t>chybí </a:t>
            </a:r>
            <a:r>
              <a:rPr lang="cs-CZ" dirty="0" err="1" smtClean="0"/>
              <a:t>vícehlediskové</a:t>
            </a:r>
            <a:r>
              <a:rPr lang="cs-CZ" dirty="0" smtClean="0"/>
              <a:t> vyhledávání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28.11.2016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Praha, 2016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2339F-E2C0-44BE-BE7C-AA6EB3BBE5D1}" type="slidenum">
              <a:rPr lang="cs-CZ" sz="1600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Adresáře v MSVK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D0B0E"/>
                </a:solidFill>
              </a:rPr>
              <a:t>2005</a:t>
            </a:r>
            <a:r>
              <a:rPr lang="cs-CZ" dirty="0" smtClean="0"/>
              <a:t> - komplexní adresář pro RF v programu ACCESS, dělaný na míru firmou </a:t>
            </a:r>
            <a:r>
              <a:rPr lang="cs-CZ" dirty="0" err="1" smtClean="0"/>
              <a:t>Autocont</a:t>
            </a:r>
            <a:r>
              <a:rPr lang="cs-CZ" dirty="0" smtClean="0"/>
              <a:t>, s.r.o. </a:t>
            </a:r>
          </a:p>
          <a:p>
            <a:r>
              <a:rPr lang="cs-CZ" dirty="0" smtClean="0">
                <a:solidFill>
                  <a:srgbClr val="9D0B0E"/>
                </a:solidFill>
              </a:rPr>
              <a:t>2010 </a:t>
            </a:r>
            <a:r>
              <a:rPr lang="cs-CZ" dirty="0" smtClean="0"/>
              <a:t>- nové www a nový adresář knihoven</a:t>
            </a:r>
          </a:p>
          <a:p>
            <a:r>
              <a:rPr lang="cs-CZ" dirty="0"/>
              <a:t>d</a:t>
            </a:r>
            <a:r>
              <a:rPr lang="cs-CZ" dirty="0" smtClean="0"/>
              <a:t>ata:</a:t>
            </a:r>
          </a:p>
          <a:p>
            <a:pPr lvl="1"/>
            <a:r>
              <a:rPr lang="cs-CZ" dirty="0" smtClean="0"/>
              <a:t>3 základní filtry</a:t>
            </a:r>
          </a:p>
          <a:p>
            <a:pPr lvl="1"/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6701870"/>
              </p:ext>
            </p:extLst>
          </p:nvPr>
        </p:nvGraphicFramePr>
        <p:xfrm>
          <a:off x="742384" y="4662535"/>
          <a:ext cx="10728355" cy="100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10200" y="6375693"/>
            <a:ext cx="4127204" cy="365125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72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831BB-4006-483C-90FF-09B109054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F872F-3863-4A02-811A-DFA09FBDF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C43B7-DADC-400D-B4EC-C2E83AE20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07784-0BDF-49E9-A0C5-04FE25AF7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CD683-8119-40E0-B149-40449B23C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1" t="13133" r="11410"/>
          <a:stretch/>
        </p:blipFill>
        <p:spPr bwMode="auto">
          <a:xfrm>
            <a:off x="570368" y="1"/>
            <a:ext cx="11393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1" r="1460"/>
          <a:stretch/>
        </p:blipFill>
        <p:spPr bwMode="auto">
          <a:xfrm>
            <a:off x="0" y="244443"/>
            <a:ext cx="12239615" cy="56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nám zatím chybí … 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okročilé vyhledávání dat o knihovnách</a:t>
            </a:r>
          </a:p>
          <a:p>
            <a:pPr lvl="1"/>
            <a:r>
              <a:rPr lang="cs-CZ" dirty="0" smtClean="0"/>
              <a:t>podle pověřené knihovny</a:t>
            </a:r>
          </a:p>
          <a:p>
            <a:pPr lvl="1"/>
            <a:r>
              <a:rPr lang="cs-CZ" dirty="0" err="1" smtClean="0"/>
              <a:t>profi</a:t>
            </a:r>
            <a:r>
              <a:rPr lang="cs-CZ" dirty="0" smtClean="0"/>
              <a:t> – </a:t>
            </a:r>
            <a:r>
              <a:rPr lang="cs-CZ" dirty="0" err="1" smtClean="0"/>
              <a:t>neprofi</a:t>
            </a:r>
            <a:r>
              <a:rPr lang="cs-CZ" dirty="0" smtClean="0"/>
              <a:t> - pobočky</a:t>
            </a:r>
          </a:p>
          <a:p>
            <a:r>
              <a:rPr lang="cs-CZ" dirty="0" smtClean="0"/>
              <a:t>další informace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olik knihoven má web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olik knihoven má FB…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olik knihoven má katalog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4608" y="1648583"/>
            <a:ext cx="11719573" cy="2387600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CADR jako pilot, test, zkušenost</a:t>
            </a:r>
            <a:endParaRPr lang="cs-CZ" sz="4800" dirty="0">
              <a:solidFill>
                <a:srgbClr val="C0000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4608" y="4627225"/>
            <a:ext cx="9144000" cy="1205516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latin typeface="Century Gothic" panose="020B0502020202020204" pitchFamily="34" charset="0"/>
              </a:rPr>
              <a:t>PhDr. Marie Šedá – </a:t>
            </a:r>
            <a:r>
              <a:rPr lang="cs-CZ" dirty="0" smtClean="0">
                <a:latin typeface="Century Gothic" panose="020B0502020202020204" pitchFamily="34" charset="0"/>
                <a:hlinkClick r:id="rId2"/>
              </a:rPr>
              <a:t>seda@svkos.cz</a:t>
            </a:r>
            <a:r>
              <a:rPr lang="cs-CZ" dirty="0" smtClean="0">
                <a:latin typeface="Century Gothic" panose="020B0502020202020204" pitchFamily="34" charset="0"/>
              </a:rPr>
              <a:t> </a:t>
            </a:r>
            <a:endParaRPr lang="cs-CZ" dirty="0">
              <a:latin typeface="Century Gothic" panose="020B0502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2741"/>
            <a:ext cx="12221737" cy="1025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r="64541"/>
          <a:stretch/>
        </p:blipFill>
        <p:spPr>
          <a:xfrm>
            <a:off x="9380900" y="20684"/>
            <a:ext cx="2811100" cy="155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310" t="11451" r="17408"/>
          <a:stretch/>
        </p:blipFill>
        <p:spPr>
          <a:xfrm>
            <a:off x="1390122" y="-3120"/>
            <a:ext cx="9475800" cy="69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2607" r="12748" b="4951"/>
          <a:stretch/>
        </p:blipFill>
        <p:spPr bwMode="auto">
          <a:xfrm>
            <a:off x="-1" y="1204110"/>
            <a:ext cx="9596673" cy="56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74053" y="253497"/>
            <a:ext cx="583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WEB     KATALOG     FACEBOOK     GPS</a:t>
            </a:r>
            <a:endParaRPr lang="cs-CZ" sz="28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880634" y="703815"/>
            <a:ext cx="1475715" cy="78953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8093798" y="809343"/>
            <a:ext cx="631480" cy="689004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9053465" y="741440"/>
            <a:ext cx="1276539" cy="75690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9352230" y="896293"/>
            <a:ext cx="1964602" cy="122221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údaje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přihlašovací </a:t>
            </a:r>
            <a:r>
              <a:rPr lang="cs-CZ" dirty="0">
                <a:solidFill>
                  <a:srgbClr val="C00000"/>
                </a:solidFill>
              </a:rPr>
              <a:t>jméno a heslo</a:t>
            </a:r>
          </a:p>
          <a:p>
            <a:pPr lvl="1"/>
            <a:r>
              <a:rPr lang="cs-CZ" dirty="0" err="1"/>
              <a:t>zaheslovaná</a:t>
            </a:r>
            <a:r>
              <a:rPr lang="cs-CZ" dirty="0"/>
              <a:t> část webu </a:t>
            </a:r>
          </a:p>
          <a:p>
            <a:r>
              <a:rPr lang="cs-CZ" dirty="0" smtClean="0"/>
              <a:t>původně i kontakt na obec, starostu</a:t>
            </a:r>
          </a:p>
          <a:p>
            <a:r>
              <a:rPr lang="cs-CZ" dirty="0"/>
              <a:t>k</a:t>
            </a:r>
            <a:r>
              <a:rPr lang="cs-CZ" dirty="0" smtClean="0"/>
              <a:t>nihovní fond, počet počítačů, výpůjčky a další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epodstatné –  nyní ve </a:t>
            </a:r>
            <a:r>
              <a:rPr lang="cs-CZ" dirty="0" err="1" smtClean="0"/>
              <a:t>Stat-exel</a:t>
            </a:r>
            <a:endParaRPr lang="cs-CZ" dirty="0"/>
          </a:p>
          <a:p>
            <a:pPr lvl="1"/>
            <a:r>
              <a:rPr lang="cs-CZ" dirty="0"/>
              <a:t>k</a:t>
            </a:r>
            <a:r>
              <a:rPr lang="cs-CZ" dirty="0" smtClean="0"/>
              <a:t>aždoroční aktualizace – časově náročné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5789" r="11411" b="19073"/>
          <a:stretch/>
        </p:blipFill>
        <p:spPr bwMode="auto">
          <a:xfrm>
            <a:off x="-1" y="1095469"/>
            <a:ext cx="12210017" cy="52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28.11.2016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Praha, 2016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C6C61-5E6C-4865-9C2D-A1BCF26BB38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50200" t="10645" r="2492" b="4803"/>
          <a:stretch/>
        </p:blipFill>
        <p:spPr>
          <a:xfrm>
            <a:off x="-79866" y="185924"/>
            <a:ext cx="12351732" cy="65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</a:t>
            </a:r>
            <a:r>
              <a:rPr lang="cs-CZ" sz="4800" dirty="0" smtClean="0"/>
              <a:t>adresář</a:t>
            </a:r>
            <a:r>
              <a:rPr lang="cs-CZ" dirty="0" smtClean="0"/>
              <a:t> knihoven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6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adresář knihoven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8.12.2014 – KI NK ČR</a:t>
            </a:r>
          </a:p>
          <a:p>
            <a:r>
              <a:rPr lang="cs-CZ" dirty="0"/>
              <a:t>z</a:t>
            </a:r>
            <a:r>
              <a:rPr lang="cs-CZ" dirty="0" smtClean="0"/>
              <a:t>hodnocení stavu adresářů knihoven v ČR</a:t>
            </a:r>
          </a:p>
          <a:p>
            <a:r>
              <a:rPr lang="cs-CZ" dirty="0" smtClean="0"/>
              <a:t>výsledek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oztříštěnost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utnost definování společné struktury dat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ytvoření </a:t>
            </a:r>
            <a:r>
              <a:rPr lang="cs-CZ" dirty="0" smtClean="0">
                <a:solidFill>
                  <a:srgbClr val="9D0B0E"/>
                </a:solidFill>
              </a:rPr>
              <a:t>Centrálního portálu českých knihoven</a:t>
            </a:r>
          </a:p>
          <a:p>
            <a:r>
              <a:rPr lang="cs-CZ" dirty="0"/>
              <a:t>p</a:t>
            </a:r>
            <a:r>
              <a:rPr lang="cs-CZ" dirty="0" smtClean="0"/>
              <a:t>ostup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pojení dat z Adresáře SK ČR + Evidence knihoven MK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k</a:t>
            </a:r>
            <a:r>
              <a:rPr lang="cs-CZ" dirty="0" smtClean="0">
                <a:solidFill>
                  <a:srgbClr val="C00000"/>
                </a:solidFill>
              </a:rPr>
              <a:t>ontrola dat a propojení s aktuálními daty z krajských adresářů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s</a:t>
            </a:r>
            <a:r>
              <a:rPr lang="cs-CZ" dirty="0" smtClean="0">
                <a:solidFill>
                  <a:srgbClr val="C00000"/>
                </a:solidFill>
              </a:rPr>
              <a:t>ledování a údržba dat knihoven – zapojení pověřených knihoven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28.11.2016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Praha, 2016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A37CE-7F3C-45B7-8E82-1A6F5EF052DC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61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VK">
  <a:themeElements>
    <a:clrScheme name="mvk">
      <a:dk1>
        <a:srgbClr val="194787"/>
      </a:dk1>
      <a:lt1>
        <a:sysClr val="window" lastClr="FFFFFF"/>
      </a:lt1>
      <a:dk2>
        <a:srgbClr val="00ADEF"/>
      </a:dk2>
      <a:lt2>
        <a:srgbClr val="FFFFFF"/>
      </a:lt2>
      <a:accent1>
        <a:srgbClr val="00ADEF"/>
      </a:accent1>
      <a:accent2>
        <a:srgbClr val="194787"/>
      </a:accent2>
      <a:accent3>
        <a:srgbClr val="ED1C24"/>
      </a:accent3>
      <a:accent4>
        <a:srgbClr val="9E0B0F"/>
      </a:accent4>
      <a:accent5>
        <a:srgbClr val="00ADEF"/>
      </a:accent5>
      <a:accent6>
        <a:srgbClr val="194787"/>
      </a:accent6>
      <a:hlink>
        <a:srgbClr val="00ADEF"/>
      </a:hlink>
      <a:folHlink>
        <a:srgbClr val="00AD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SVK" id="{72B6C9A2-1D98-489A-ADB2-3902A9DF4906}" vid="{FDF7038B-E592-4FC4-93E4-7C16057F50E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MSVK</Template>
  <TotalTime>1236</TotalTime>
  <Words>566</Words>
  <Application>Microsoft Office PowerPoint</Application>
  <PresentationFormat>Vlastní</PresentationFormat>
  <Paragraphs>164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MSVK</vt:lpstr>
      <vt:lpstr>Motiv Office</vt:lpstr>
      <vt:lpstr>CADR jako pilot, test, zkušenost</vt:lpstr>
      <vt:lpstr>Adresáře v MSVK</vt:lpstr>
      <vt:lpstr>Prezentace aplikace PowerPoint</vt:lpstr>
      <vt:lpstr>Prezentace aplikace PowerPoint</vt:lpstr>
      <vt:lpstr>Další údaje</vt:lpstr>
      <vt:lpstr>Prezentace aplikace PowerPoint</vt:lpstr>
      <vt:lpstr>Prezentace aplikace PowerPoint</vt:lpstr>
      <vt:lpstr>Centrální adresář knihoven</vt:lpstr>
      <vt:lpstr>Centrální adresář knihoven</vt:lpstr>
      <vt:lpstr>Pilotní testování</vt:lpstr>
      <vt:lpstr>MSVK</vt:lpstr>
      <vt:lpstr>Zkušenosti </vt:lpstr>
      <vt:lpstr>Prezentace aplikace PowerPoint</vt:lpstr>
      <vt:lpstr>Aktualizace záznamů</vt:lpstr>
      <vt:lpstr>Kdo upravuje záznamy</vt:lpstr>
      <vt:lpstr>Předávání informací o CADR</vt:lpstr>
      <vt:lpstr>Jak často aktualizovat data?</vt:lpstr>
      <vt:lpstr>Prezentace aplikace PowerPoint</vt:lpstr>
      <vt:lpstr>Jeden zdroj, dva výstupy</vt:lpstr>
      <vt:lpstr>Prezentace aplikace PowerPoint</vt:lpstr>
      <vt:lpstr>Prezentace aplikace PowerPoint</vt:lpstr>
      <vt:lpstr>Co nám zatím chybí …  </vt:lpstr>
      <vt:lpstr>CADR jako pilot, test, zkušenost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Eliška</dc:creator>
  <cp:lastModifiedBy>Militka Jana</cp:lastModifiedBy>
  <cp:revision>106</cp:revision>
  <dcterms:created xsi:type="dcterms:W3CDTF">2016-04-21T08:49:53Z</dcterms:created>
  <dcterms:modified xsi:type="dcterms:W3CDTF">2016-11-21T10:29:11Z</dcterms:modified>
</cp:coreProperties>
</file>