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85" r:id="rId3"/>
    <p:sldId id="298" r:id="rId4"/>
    <p:sldId id="300" r:id="rId5"/>
    <p:sldId id="301" r:id="rId6"/>
    <p:sldId id="302" r:id="rId7"/>
    <p:sldId id="303" r:id="rId8"/>
    <p:sldId id="304" r:id="rId9"/>
    <p:sldId id="287" r:id="rId10"/>
    <p:sldId id="305" r:id="rId11"/>
    <p:sldId id="281" r:id="rId12"/>
    <p:sldId id="269" r:id="rId13"/>
    <p:sldId id="259" r:id="rId14"/>
    <p:sldId id="312" r:id="rId15"/>
    <p:sldId id="313" r:id="rId16"/>
    <p:sldId id="260" r:id="rId17"/>
    <p:sldId id="261" r:id="rId18"/>
    <p:sldId id="278" r:id="rId19"/>
    <p:sldId id="282" r:id="rId20"/>
    <p:sldId id="289" r:id="rId21"/>
    <p:sldId id="284" r:id="rId22"/>
    <p:sldId id="270" r:id="rId23"/>
    <p:sldId id="308" r:id="rId24"/>
    <p:sldId id="271" r:id="rId25"/>
    <p:sldId id="273" r:id="rId26"/>
    <p:sldId id="263" r:id="rId27"/>
    <p:sldId id="264" r:id="rId28"/>
    <p:sldId id="275" r:id="rId29"/>
    <p:sldId id="306" r:id="rId30"/>
    <p:sldId id="290" r:id="rId31"/>
    <p:sldId id="279" r:id="rId32"/>
    <p:sldId id="280" r:id="rId33"/>
    <p:sldId id="266" r:id="rId34"/>
    <p:sldId id="276" r:id="rId35"/>
    <p:sldId id="294" r:id="rId36"/>
    <p:sldId id="291" r:id="rId37"/>
    <p:sldId id="310" r:id="rId38"/>
    <p:sldId id="309" r:id="rId39"/>
    <p:sldId id="296" r:id="rId40"/>
    <p:sldId id="311" r:id="rId41"/>
    <p:sldId id="267" r:id="rId42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5987" autoAdjust="0"/>
  </p:normalViewPr>
  <p:slideViewPr>
    <p:cSldViewPr>
      <p:cViewPr varScale="1">
        <p:scale>
          <a:sx n="96" d="100"/>
          <a:sy n="96" d="100"/>
        </p:scale>
        <p:origin x="-91" y="-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AC0A-4A2D-46D2-BB03-00C85C729C36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281-764F-4D01-85A1-8ACBDD5C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23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08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7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6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9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0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47A5-4524-4DC0-8BBD-92A41AA83272}" type="datetimeFigureOut">
              <a:rPr lang="cs-CZ" smtClean="0"/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3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cze/skc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soubory/sluz/informace-o-objednavani-z-vpk/" TargetMode="External"/><Relationship Id="rId2" Type="http://schemas.openxmlformats.org/officeDocument/2006/relationships/hyperlink" Target="http://aleph.nkp.cz/F/?func=direct&amp;doc_number=000083961&amp;local_base=SK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leph.nkp.cz/F/?func=direct&amp;doc_number=002338403&amp;local_base=SK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poluprace-se-sk-cr/on-line-aktualizace-dat-v-bazi-sk-c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luzby-souborneho-katalogu-cr/jak-spravne-postupovat-nez-zacne-knihovna-digitalizovat-doku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leph.nkp.cz/F/?func=direct&amp;doc_number=000092982&amp;local_base=SK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aleph.nkp.cz/cze/an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iroslava.kendeova@nkp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Seriály v Souborném katalogu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Miroslava Kendeová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892175"/>
            <a:ext cx="95631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79388" y="404813"/>
            <a:ext cx="10795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Dříve</a:t>
            </a:r>
          </a:p>
        </p:txBody>
      </p:sp>
      <p:pic>
        <p:nvPicPr>
          <p:cNvPr id="12292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985963"/>
            <a:ext cx="74612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075" y="3716338"/>
            <a:ext cx="578485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908175" y="3357563"/>
            <a:ext cx="12954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Nyní</a:t>
            </a:r>
          </a:p>
        </p:txBody>
      </p:sp>
      <p:cxnSp>
        <p:nvCxnSpPr>
          <p:cNvPr id="9" name="Pravoúhlá spojnice 8"/>
          <p:cNvCxnSpPr/>
          <p:nvPr/>
        </p:nvCxnSpPr>
        <p:spPr>
          <a:xfrm rot="16200000" flipH="1">
            <a:off x="175418" y="1278732"/>
            <a:ext cx="2303463" cy="1873250"/>
          </a:xfrm>
          <a:prstGeom prst="bentConnector3">
            <a:avLst/>
          </a:prstGeom>
          <a:ln w="22225" cmpd="sng">
            <a:solidFill>
              <a:srgbClr val="FF0000">
                <a:alpha val="7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aoblený obdélník 5"/>
          <p:cNvSpPr/>
          <p:nvPr/>
        </p:nvSpPr>
        <p:spPr>
          <a:xfrm>
            <a:off x="179388" y="1455738"/>
            <a:ext cx="4248150" cy="53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800" dirty="0">
                <a:solidFill>
                  <a:srgbClr val="FF0000"/>
                </a:solidFill>
              </a:rPr>
              <a:t>Evidence časopisů</a:t>
            </a:r>
          </a:p>
        </p:txBody>
      </p:sp>
    </p:spTree>
    <p:extLst>
      <p:ext uri="{BB962C8B-B14F-4D97-AF65-F5344CB8AC3E}">
        <p14:creationId xmlns:p14="http://schemas.microsoft.com/office/powerpoint/2010/main" val="1426439430"/>
      </p:ext>
    </p:extLst>
  </p:cSld>
  <p:clrMapOvr>
    <a:masterClrMapping/>
  </p:clrMapOvr>
  <p:transition spd="slow" advTm="882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Seriály v Souborném katalogu ČR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 dirty="0"/>
              <a:t>logická báze Souborného katalogu ČR  (</a:t>
            </a:r>
            <a:r>
              <a:rPr lang="cs-CZ" altLang="cs-CZ" sz="2400" dirty="0">
                <a:hlinkClick r:id="rId2"/>
              </a:rPr>
              <a:t>http://</a:t>
            </a:r>
            <a:r>
              <a:rPr lang="cs-CZ" altLang="cs-CZ" sz="2400" dirty="0" smtClean="0">
                <a:hlinkClick r:id="rId2"/>
              </a:rPr>
              <a:t>aleph.nkp.cz/</a:t>
            </a:r>
            <a:r>
              <a:rPr lang="cs-CZ" altLang="cs-CZ" sz="2400" dirty="0" err="1" smtClean="0">
                <a:hlinkClick r:id="rId2"/>
              </a:rPr>
              <a:t>cze</a:t>
            </a:r>
            <a:r>
              <a:rPr lang="cs-CZ" altLang="cs-CZ" sz="2400" dirty="0" smtClean="0">
                <a:hlinkClick r:id="rId2"/>
              </a:rPr>
              <a:t>/</a:t>
            </a:r>
            <a:r>
              <a:rPr lang="cs-CZ" altLang="cs-CZ" sz="2400" dirty="0" err="1" smtClean="0">
                <a:hlinkClick r:id="rId2"/>
              </a:rPr>
              <a:t>skcp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/>
          </a:p>
          <a:p>
            <a:r>
              <a:rPr lang="cs-CZ" altLang="cs-CZ" sz="2400" dirty="0"/>
              <a:t> </a:t>
            </a:r>
            <a:r>
              <a:rPr lang="cs-CZ" altLang="cs-CZ" sz="2400" dirty="0" smtClean="0"/>
              <a:t>v bázi je celkem 204 100 záznamů</a:t>
            </a:r>
          </a:p>
          <a:p>
            <a:pPr lvl="1"/>
            <a:r>
              <a:rPr lang="cs-CZ" altLang="cs-CZ" sz="2000" u="sng" dirty="0" smtClean="0"/>
              <a:t>zahraniční periodika </a:t>
            </a:r>
            <a:r>
              <a:rPr lang="cs-CZ" altLang="cs-CZ" sz="2000" dirty="0" smtClean="0"/>
              <a:t>(148 919 záznamů)</a:t>
            </a:r>
          </a:p>
          <a:p>
            <a:pPr lvl="1"/>
            <a:r>
              <a:rPr lang="cs-CZ" altLang="cs-CZ" sz="2000" u="sng" dirty="0" smtClean="0"/>
              <a:t>česká </a:t>
            </a:r>
            <a:r>
              <a:rPr lang="cs-CZ" altLang="cs-CZ" sz="2000" u="sng" dirty="0"/>
              <a:t>periodika </a:t>
            </a:r>
            <a:r>
              <a:rPr lang="cs-CZ" altLang="cs-CZ" sz="2000" dirty="0" smtClean="0"/>
              <a:t>(55 181 záznamů)</a:t>
            </a:r>
          </a:p>
          <a:p>
            <a:pPr marL="457200" lvl="1" indent="0">
              <a:buNone/>
            </a:pPr>
            <a:r>
              <a:rPr lang="cs-CZ" altLang="cs-CZ" sz="2000" dirty="0" smtClean="0"/>
              <a:t>		</a:t>
            </a:r>
            <a:r>
              <a:rPr lang="cs-CZ" altLang="cs-CZ" sz="2000" u="sng" dirty="0" smtClean="0"/>
              <a:t>elektronické zdroje  </a:t>
            </a:r>
            <a:r>
              <a:rPr lang="cs-CZ" altLang="cs-CZ" sz="2000" dirty="0" smtClean="0"/>
              <a:t>(1 321 záznamů)</a:t>
            </a:r>
          </a:p>
          <a:p>
            <a:endParaRPr lang="cs-CZ" altLang="cs-CZ" sz="2000" dirty="0" smtClean="0"/>
          </a:p>
          <a:p>
            <a:r>
              <a:rPr lang="cs-CZ" altLang="cs-CZ" sz="2400" dirty="0" smtClean="0"/>
              <a:t>pravidelná </a:t>
            </a:r>
            <a:r>
              <a:rPr lang="cs-CZ" altLang="cs-CZ" sz="2400" dirty="0"/>
              <a:t>aktualizace</a:t>
            </a:r>
          </a:p>
          <a:p>
            <a:pPr lvl="1"/>
            <a:r>
              <a:rPr lang="cs-CZ" altLang="cs-CZ" sz="2000" dirty="0"/>
              <a:t>zasílání seznamů</a:t>
            </a:r>
          </a:p>
          <a:p>
            <a:pPr lvl="1"/>
            <a:r>
              <a:rPr lang="cs-CZ" altLang="cs-CZ" sz="2000" dirty="0"/>
              <a:t>on-line (</a:t>
            </a:r>
            <a:r>
              <a:rPr lang="cs-CZ" altLang="cs-CZ" sz="2000" dirty="0" smtClean="0"/>
              <a:t>přes 280 knihoven</a:t>
            </a:r>
            <a:r>
              <a:rPr lang="cs-CZ" altLang="cs-CZ" sz="2000" dirty="0"/>
              <a:t>)</a:t>
            </a:r>
          </a:p>
          <a:p>
            <a:r>
              <a:rPr lang="cs-CZ" altLang="cs-CZ" sz="2400" dirty="0" smtClean="0"/>
              <a:t>Verifikace 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8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dirty="0" smtClean="0"/>
              <a:t>Pokračující zdroj, postupně vydávaný po jednotlivých částech, obvykle číslovaných, </a:t>
            </a:r>
            <a:r>
              <a:rPr lang="cs-CZ" b="1" dirty="0" smtClean="0"/>
              <a:t>bez předem stanovené doby ukončení. </a:t>
            </a:r>
          </a:p>
          <a:p>
            <a:pPr marL="0" indent="0">
              <a:buNone/>
            </a:pPr>
            <a:r>
              <a:rPr lang="cs-CZ" dirty="0" smtClean="0"/>
              <a:t>Seriály zahrnují deníky, časopisy, elektronické časopisy, seznamy (adresáře) na pokračování, výroční zprávy, kalendáře a monografické edice.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>
                <a:hlinkClick r:id="rId2"/>
              </a:rPr>
              <a:t>Propojení v  záznamu seriálu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Informace o vlastníkovi dokumentu (sigla)</a:t>
            </a:r>
          </a:p>
          <a:p>
            <a:r>
              <a:rPr lang="cs-CZ" dirty="0" smtClean="0"/>
              <a:t>Do lokálního katalogu knihovny</a:t>
            </a:r>
          </a:p>
          <a:p>
            <a:r>
              <a:rPr lang="cs-CZ" dirty="0" smtClean="0"/>
              <a:t>Na plné texty (volně dostupné, licencované, digitalizované)</a:t>
            </a:r>
          </a:p>
          <a:p>
            <a:r>
              <a:rPr lang="cs-CZ" dirty="0" smtClean="0"/>
              <a:t>Obálka</a:t>
            </a:r>
          </a:p>
          <a:p>
            <a:r>
              <a:rPr lang="cs-CZ" dirty="0"/>
              <a:t>Na návazné tituly (předcházející a následující název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  <a:hlinkClick r:id="rId3"/>
              </a:rPr>
              <a:t>Možnost objednat článek z VPK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Seriálový záznam – návazné tituly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600200"/>
            <a:ext cx="4608511" cy="525780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051720" y="5589240"/>
            <a:ext cx="338437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268761"/>
            <a:ext cx="721995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U seriálů preferujeme přípisy odběrů k již existujícím záznamům seriálů v SK ČR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410 knihoven využívá on-line formuláře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ro on-line aktualizaci periodik - 280 knihoven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ktualizace periodik tradiční </a:t>
            </a:r>
            <a:r>
              <a:rPr lang="cs-CZ" dirty="0"/>
              <a:t>cestou – </a:t>
            </a:r>
            <a:r>
              <a:rPr lang="cs-CZ" dirty="0" smtClean="0"/>
              <a:t>150 knihoven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3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On-line 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On-line formuláře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Aktualizace údajů o odběru periodik v SKC</a:t>
            </a:r>
          </a:p>
          <a:p>
            <a:pPr>
              <a:buFontTx/>
              <a:buChar char="-"/>
            </a:pPr>
            <a:r>
              <a:rPr lang="cs-CZ" dirty="0" smtClean="0"/>
              <a:t>přípis odběru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dpis odběru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aslání informací k bibliografickým údajům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800" dirty="0" smtClean="0"/>
              <a:t>(zkvalitňování záznamu)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300" dirty="0" smtClean="0"/>
              <a:t>Na chybějící záznamy zašle knihovna e-mailem základní údaje, SKC záznam zpracuje nebo knihovna po dohodě se správcem báze zašle záznam elektronicky.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Bibliografický popis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Bibliografický </a:t>
            </a:r>
            <a:r>
              <a:rPr lang="cs-CZ" dirty="0" smtClean="0"/>
              <a:t>záznam pokračujících </a:t>
            </a:r>
            <a:r>
              <a:rPr lang="cs-CZ" dirty="0"/>
              <a:t>zdrojů se vždy vytváří podle prvního vydaného (či dostupného) </a:t>
            </a:r>
            <a:r>
              <a:rPr lang="cs-CZ" dirty="0" smtClean="0"/>
              <a:t>sešitu/části. U </a:t>
            </a:r>
            <a:r>
              <a:rPr lang="cs-CZ" dirty="0"/>
              <a:t>integračních zdrojů jsou podkladem popisu </a:t>
            </a:r>
            <a:r>
              <a:rPr lang="cs-CZ" dirty="0" smtClean="0"/>
              <a:t>vedle </a:t>
            </a:r>
            <a:r>
              <a:rPr lang="cs-CZ" dirty="0"/>
              <a:t>první části i všechny další vydané části.</a:t>
            </a:r>
          </a:p>
          <a:p>
            <a:r>
              <a:rPr lang="cs-CZ" dirty="0"/>
              <a:t>Pokud bibliografický </a:t>
            </a:r>
            <a:r>
              <a:rPr lang="cs-CZ" dirty="0" smtClean="0"/>
              <a:t>záznam </a:t>
            </a:r>
            <a:r>
              <a:rPr lang="cs-CZ" dirty="0"/>
              <a:t>není vytvořen podle prvního sešitu/části, je potřeba vždy zapsat poznámku, na které části je popis založen. Jestliže se zohledňuje více sešitů/částí, uvádíme též poslední zohledněný sešit.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Formulář pro on-line aktualizaci</a:t>
            </a:r>
            <a:endParaRPr lang="cs-CZ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296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5588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1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Trochu historie …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soupisy (první v roce 1928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lístkové katalogy (Vyhláška 110</a:t>
            </a:r>
            <a:r>
              <a:rPr lang="en-US" altLang="cs-CZ" dirty="0"/>
              <a:t>/</a:t>
            </a:r>
            <a:r>
              <a:rPr lang="cs-CZ" altLang="cs-CZ" dirty="0"/>
              <a:t>65 Sb</a:t>
            </a:r>
            <a:r>
              <a:rPr lang="cs-CZ" altLang="cs-CZ" dirty="0" smtClean="0"/>
              <a:t>.)</a:t>
            </a: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a jejich tištěné výstupy – CEZL</a:t>
            </a:r>
          </a:p>
          <a:p>
            <a:r>
              <a:rPr lang="cs-CZ" altLang="cs-CZ" dirty="0"/>
              <a:t>v Národní knihovně existoval souborný katalog periodik v několika vrstvách (klasických i elektronických)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738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Elektronické časopisy – zapsání odběru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Mají-li stejné ISSN jako tištěná verze</a:t>
            </a:r>
          </a:p>
          <a:p>
            <a:pPr>
              <a:buFontTx/>
              <a:buChar char="-"/>
            </a:pPr>
            <a:r>
              <a:rPr lang="cs-CZ" dirty="0" smtClean="0"/>
              <a:t>na stejném záznamu – přes on-line formulář aktualizace záznamu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Tištěná verze – pole Roky / Svazky</a:t>
            </a:r>
          </a:p>
          <a:p>
            <a:pPr marL="0" indent="0">
              <a:buNone/>
            </a:pPr>
            <a:r>
              <a:rPr lang="cs-CZ" dirty="0" smtClean="0"/>
              <a:t>Elektronická verze – pole Online přístup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(jestliže nejde o volně přístupný zdroj – knihovna uvede v poli Poznámka, např. dostupné pouze z IP adresy)</a:t>
            </a:r>
          </a:p>
        </p:txBody>
      </p:sp>
    </p:spTree>
    <p:extLst>
      <p:ext uri="{BB962C8B-B14F-4D97-AF65-F5344CB8AC3E}">
        <p14:creationId xmlns:p14="http://schemas.microsoft.com/office/powerpoint/2010/main" val="33469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slin.cz/caslin/spoluprace/resolveuid/ee7b75870b854d34ad7dfa5f7c2e9d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791200" cy="686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Jiné ISSN </a:t>
            </a:r>
            <a:r>
              <a:rPr lang="cs-CZ" dirty="0" smtClean="0"/>
              <a:t>– nový záznam; záznam na elektronický dokument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Přes formulář se vyplní pole Roky / Svazky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bibliografickém záznamu – MARC 21 pole 776 (vydání na jiném nosiči)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8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Nápověda pro správné vyplnění on-line formuláře – Aktualizace odběru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http://www.caslin.cz/caslin/spoluprace/jak-prispivat-do-sk-cr/spoluprace-se-sk-cr/on-line-aktualizace-dat-v-bazi-sk-cr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4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formuláře  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967238"/>
          </a:xfrm>
        </p:spPr>
      </p:pic>
    </p:spTree>
    <p:extLst>
      <p:ext uri="{BB962C8B-B14F-4D97-AF65-F5344CB8AC3E}">
        <p14:creationId xmlns:p14="http://schemas.microsoft.com/office/powerpoint/2010/main" val="3063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Evidence digitalizace v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Záznam v bázi SKC</a:t>
            </a:r>
          </a:p>
          <a:p>
            <a:pPr marL="0" indent="0">
              <a:buNone/>
            </a:pPr>
            <a:r>
              <a:rPr lang="cs-CZ" u="sng" dirty="0" smtClean="0"/>
              <a:t>Využití on-line formuláře:</a:t>
            </a:r>
          </a:p>
          <a:p>
            <a:pPr>
              <a:buFontTx/>
              <a:buChar char="-"/>
            </a:pPr>
            <a:r>
              <a:rPr lang="cs-CZ" dirty="0" smtClean="0"/>
              <a:t>připsání sigly a zapsání informace o stavu /přípravě           digitalizace + přidat cestu k </a:t>
            </a:r>
            <a:r>
              <a:rPr lang="cs-CZ" dirty="0" err="1" smtClean="0"/>
              <a:t>zdigitalizovanému</a:t>
            </a:r>
            <a:r>
              <a:rPr lang="cs-CZ" dirty="0" smtClean="0"/>
              <a:t> dokumentu</a:t>
            </a:r>
          </a:p>
          <a:p>
            <a:pPr>
              <a:buFontTx/>
              <a:buChar char="-"/>
            </a:pPr>
            <a:r>
              <a:rPr lang="cs-CZ" dirty="0" smtClean="0"/>
              <a:t>doplnění </a:t>
            </a:r>
            <a:r>
              <a:rPr lang="cs-CZ" dirty="0"/>
              <a:t>URL adresy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 titul nemá </a:t>
            </a:r>
            <a:r>
              <a:rPr lang="cs-CZ" dirty="0" err="1" smtClean="0"/>
              <a:t>čČNB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žádost o </a:t>
            </a:r>
            <a:r>
              <a:rPr lang="cs-CZ" b="1" dirty="0" err="1" smtClean="0">
                <a:solidFill>
                  <a:srgbClr val="FF0000"/>
                </a:solidFill>
              </a:rPr>
              <a:t>čČNB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u="sng" dirty="0" smtClean="0"/>
              <a:t>týká se i monografií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Vše potřebné najdete na</a:t>
            </a:r>
          </a:p>
          <a:p>
            <a:pPr marL="0" indent="0">
              <a:buNone/>
            </a:pPr>
            <a:r>
              <a:rPr lang="cs-CZ" sz="2800" dirty="0"/>
              <a:t>http://www.caslin.cz/caslin/spoluprace/jak-prispivat-do-sk-cr/spoluprace-se-sk-cr/aktualizace-udaju-o-digitalizaci-dokumentu-pomoci-on-line-formulare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38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Odkaz na nápovědu – Jak správně postupovat, než začne knihovna digitalizovat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</a:t>
            </a:r>
            <a:r>
              <a:rPr lang="cs-CZ" u="sng">
                <a:hlinkClick r:id="rId2"/>
              </a:rPr>
              <a:t>://</a:t>
            </a:r>
            <a:r>
              <a:rPr lang="cs-CZ" u="sng" smtClean="0">
                <a:hlinkClick r:id="rId2"/>
              </a:rPr>
              <a:t>www.caslin.cz/caslin/spoluprace/jak-prispivat-do-sk-cr/sluzby-souborneho-katalogu-cr/jak-spravne-postupovat-nez-zacne-knihovna-digitalizovat-dokument</a:t>
            </a:r>
            <a:r>
              <a:rPr lang="cs-CZ" u="sng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7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2075"/>
            <a:ext cx="7921625" cy="9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3148013" y="2781300"/>
            <a:ext cx="5832475" cy="324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Budováním  CEZL byla pověřena v roce 1965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/>
              <a:t>Praha ručila za monografie a Bratislava za periodika.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§ 3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cs-CZ" dirty="0"/>
              <a:t>Ústřední knihovny si v pravidelných lhůtách vymění duplikáty evidenčních lístků a vybudují souborné jmenné katalogy zahraniční literatury.…..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98182408"/>
      </p:ext>
    </p:extLst>
  </p:cSld>
  <p:clrMapOvr>
    <a:masterClrMapping/>
  </p:clrMapOvr>
  <p:transition spd="slow" advTm="906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5" y="260648"/>
            <a:ext cx="784062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547664" y="3933056"/>
            <a:ext cx="100811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u="sng" dirty="0" smtClean="0"/>
              <a:t>Přes formulář lze požádat o přidělení č ČNB </a:t>
            </a:r>
            <a:r>
              <a:rPr lang="cs-CZ" sz="3600" dirty="0" smtClean="0">
                <a:solidFill>
                  <a:srgbClr val="FF0000"/>
                </a:solidFill>
              </a:rPr>
              <a:t>Číslo ČNB se nepřiděluje těmto dokumentům: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Číslo ČNB nepatří jednotlivým svazkům seriálu, jednotlivým svazkům vícesvazkového díla bez významných názvů části, monografické řadě/edici, která zahrnuje díla s vlastními názvy. (Nelze např. použít pro jednotlivý svazek pokračujícího zdroje číslo přidělené pokračujícímu zdroji jako celku). Ve struktuře MARC21 je číslo ČNB v poli 015, v </a:t>
            </a:r>
            <a:r>
              <a:rPr lang="cs-CZ" sz="2200" dirty="0" err="1"/>
              <a:t>UNIMARCu</a:t>
            </a:r>
            <a:r>
              <a:rPr lang="cs-CZ" sz="2200" dirty="0"/>
              <a:t> je číslo ČNB v poli 020</a:t>
            </a:r>
            <a:r>
              <a:rPr lang="cs-CZ" sz="2200" dirty="0" smtClean="0"/>
              <a:t>.</a:t>
            </a:r>
            <a:endParaRPr lang="cs-CZ" sz="2200" dirty="0"/>
          </a:p>
          <a:p>
            <a:r>
              <a:rPr lang="cs-CZ" sz="2200" dirty="0" smtClean="0"/>
              <a:t>nepublikované </a:t>
            </a:r>
            <a:r>
              <a:rPr lang="cs-CZ" sz="2200" dirty="0"/>
              <a:t>vysokoškolské a habilitační práce, výroční zprávy institucí a škol, katalogy a programy veletrhů a festivalů, katalogy aukcí, katalogy výstav, které nejsou distribuovány prostřednictvím knižního trhu (do této kategorie nespadají katalogy typu monografie umělce...), divadelní programy, komerční katalogy, firemní adresáře a seznamy inventáře, vč. přírůstků knihoven, nepublikované výzkumné zprávy, propagační materiály (turistické, politické - např. volební, obchodní), pozvánky, interní dokumenty apod.</a:t>
            </a:r>
          </a:p>
        </p:txBody>
      </p:sp>
    </p:spTree>
    <p:extLst>
      <p:ext uri="{BB962C8B-B14F-4D97-AF65-F5344CB8AC3E}">
        <p14:creationId xmlns:p14="http://schemas.microsoft.com/office/powerpoint/2010/main" val="31668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SK ČR není referenčním místem </a:t>
            </a:r>
            <a:r>
              <a:rPr lang="cs-CZ" dirty="0" smtClean="0"/>
              <a:t>pro číslo ČNB, protože nemůže zaručit jeho správnost, trvalost ani jedinečnost (stejně jako je tomu např. u čísla ISBN/ISSN). </a:t>
            </a:r>
          </a:p>
          <a:p>
            <a:pPr marL="0" indent="0">
              <a:buNone/>
            </a:pPr>
            <a:r>
              <a:rPr lang="cs-CZ" dirty="0" smtClean="0"/>
              <a:t>Číslo by mělo být v případě použití např. pro účely digitalizace ověřováno v bázi ČNB.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255183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115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hlinkClick r:id="rId2"/>
              </a:rPr>
              <a:t>Formulář  - </a:t>
            </a:r>
            <a:r>
              <a:rPr lang="cs-CZ" u="sng" dirty="0" smtClean="0">
                <a:hlinkClick r:id="rId2"/>
              </a:rPr>
              <a:t>Excerpce seriálů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355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7929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Vyhledávání v ANL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124744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715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226" y="16974"/>
            <a:ext cx="5004048" cy="68410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33189" cy="6857450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1331640" y="2564904"/>
            <a:ext cx="72008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4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rgbClr val="0070C0"/>
                </a:solidFill>
              </a:rPr>
              <a:t>RDA</a:t>
            </a:r>
            <a:endParaRPr lang="cs-CZ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RDA platí od 1. 5. 2015</a:t>
            </a:r>
          </a:p>
          <a:p>
            <a:r>
              <a:rPr lang="cs-CZ" dirty="0" smtClean="0"/>
              <a:t>Preferujeme připisování</a:t>
            </a:r>
          </a:p>
          <a:p>
            <a:r>
              <a:rPr lang="cs-CZ" dirty="0" smtClean="0"/>
              <a:t>AACR2, RDA</a:t>
            </a:r>
          </a:p>
          <a:p>
            <a:r>
              <a:rPr lang="cs-CZ" dirty="0" smtClean="0"/>
              <a:t>Zpracováváme v RDA</a:t>
            </a:r>
          </a:p>
          <a:p>
            <a:r>
              <a:rPr lang="cs-CZ" dirty="0" smtClean="0"/>
              <a:t>Rok 2016 – RDA</a:t>
            </a:r>
          </a:p>
          <a:p>
            <a:r>
              <a:rPr lang="cs-CZ" dirty="0" smtClean="0"/>
              <a:t>Aktuální česká periodika:</a:t>
            </a:r>
          </a:p>
          <a:p>
            <a:r>
              <a:rPr lang="cs-CZ" dirty="0" smtClean="0"/>
              <a:t>                spolupráce s NK – převod do RDA</a:t>
            </a:r>
          </a:p>
          <a:p>
            <a:r>
              <a:rPr lang="cs-CZ" smtClean="0"/>
              <a:t>Úprava záznamu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0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10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395288" y="5848350"/>
            <a:ext cx="806450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Retrospektivní katalog zahraničních periodik – obsahoval cca 85.000 titulů zahraničních časopisů od nejstarší doby  do roku 1965 nacházejících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se v českých a slovenských knihovnách</a:t>
            </a:r>
          </a:p>
        </p:txBody>
      </p:sp>
    </p:spTree>
    <p:extLst>
      <p:ext uri="{BB962C8B-B14F-4D97-AF65-F5344CB8AC3E}">
        <p14:creationId xmlns:p14="http://schemas.microsoft.com/office/powerpoint/2010/main" val="1919953004"/>
      </p:ext>
    </p:extLst>
  </p:cSld>
  <p:clrMapOvr>
    <a:masterClrMapping/>
  </p:clrMapOvr>
  <p:transition spd="slow" advTm="906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-99392"/>
            <a:ext cx="5410200" cy="695739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835696" y="5373216"/>
            <a:ext cx="34971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2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 smtClean="0"/>
              <a:t>Děkuji za pozornost a spolupráci.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miroslava.kendeova@nkp.cz</a:t>
            </a:r>
            <a:endParaRPr lang="cs-CZ" sz="2800" dirty="0" smtClean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2800" dirty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115888"/>
            <a:ext cx="9563101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07950" y="5373688"/>
            <a:ext cx="540067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Při vyhledávání bylo třeba prolistovat obsah celé obálky , aby uživatel zjistil, zda knihovna odebírá konkrétní rok hledaného časopisu </a:t>
            </a:r>
          </a:p>
        </p:txBody>
      </p:sp>
    </p:spTree>
    <p:extLst>
      <p:ext uri="{BB962C8B-B14F-4D97-AF65-F5344CB8AC3E}">
        <p14:creationId xmlns:p14="http://schemas.microsoft.com/office/powerpoint/2010/main" val="1574707915"/>
      </p:ext>
    </p:extLst>
  </p:cSld>
  <p:clrMapOvr>
    <a:masterClrMapping/>
  </p:clrMapOvr>
  <p:transition spd="slow" advTm="882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7938"/>
            <a:ext cx="4903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7938"/>
            <a:ext cx="440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11188" y="5876925"/>
            <a:ext cx="67691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Byl učiněn i pokus vydat obsah RSZP v tištěné podobě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-  zůstal u písmena A</a:t>
            </a:r>
          </a:p>
        </p:txBody>
      </p:sp>
    </p:spTree>
    <p:extLst>
      <p:ext uri="{BB962C8B-B14F-4D97-AF65-F5344CB8AC3E}">
        <p14:creationId xmlns:p14="http://schemas.microsoft.com/office/powerpoint/2010/main" val="3880178745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33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4067175" y="6021388"/>
            <a:ext cx="49688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Takzvaná „</a:t>
            </a:r>
            <a:r>
              <a:rPr lang="cs-CZ" dirty="0" err="1"/>
              <a:t>Trojročenka</a:t>
            </a:r>
            <a:r>
              <a:rPr lang="cs-CZ" dirty="0"/>
              <a:t>“ vycházela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 letech 1981-1990 </a:t>
            </a:r>
          </a:p>
        </p:txBody>
      </p:sp>
    </p:spTree>
    <p:extLst>
      <p:ext uri="{BB962C8B-B14F-4D97-AF65-F5344CB8AC3E}">
        <p14:creationId xmlns:p14="http://schemas.microsoft.com/office/powerpoint/2010/main" val="2129479308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563"/>
            <a:ext cx="6858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604678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508625" y="4868863"/>
            <a:ext cx="3365500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Také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 vydávala tištěné soupisy zahraničních periodik </a:t>
            </a:r>
          </a:p>
        </p:txBody>
      </p:sp>
    </p:spTree>
    <p:extLst>
      <p:ext uri="{BB962C8B-B14F-4D97-AF65-F5344CB8AC3E}">
        <p14:creationId xmlns:p14="http://schemas.microsoft.com/office/powerpoint/2010/main" val="1521599767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Souborný katalog CEZL - periodika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báze KZP (od r. 1993 – ISIS)</a:t>
            </a:r>
          </a:p>
          <a:p>
            <a:r>
              <a:rPr lang="cs-CZ" altLang="cs-CZ" b="1" u="sng" dirty="0"/>
              <a:t>od r. 1995 na internetu (Aleph300</a:t>
            </a:r>
            <a:r>
              <a:rPr lang="cs-CZ" altLang="cs-CZ" b="1" u="sng" dirty="0" smtClean="0"/>
              <a:t>)</a:t>
            </a:r>
          </a:p>
          <a:p>
            <a:pPr marL="0" indent="0">
              <a:buNone/>
            </a:pPr>
            <a:r>
              <a:rPr lang="cs-CZ" altLang="cs-CZ" dirty="0" smtClean="0"/>
              <a:t> 	</a:t>
            </a:r>
            <a:r>
              <a:rPr lang="cs-CZ" altLang="cs-CZ" b="1" dirty="0" smtClean="0">
                <a:solidFill>
                  <a:srgbClr val="FF0000"/>
                </a:solidFill>
              </a:rPr>
              <a:t>Souborný katalog ČR  - 20  let na internetu</a:t>
            </a:r>
            <a:endParaRPr lang="cs-CZ" altLang="cs-CZ" b="1" dirty="0">
              <a:solidFill>
                <a:srgbClr val="FF0000"/>
              </a:solidFill>
            </a:endParaRPr>
          </a:p>
          <a:p>
            <a:r>
              <a:rPr lang="cs-CZ" altLang="cs-CZ" dirty="0"/>
              <a:t>koncem roku 1994 zahájila Národní knihovna ČR retrospektivní konverzi celého souborného katalogu CEZL – periodika – základem se stala báze </a:t>
            </a:r>
            <a:r>
              <a:rPr lang="cs-CZ" altLang="cs-CZ" dirty="0" smtClean="0"/>
              <a:t>KZP </a:t>
            </a:r>
            <a:r>
              <a:rPr lang="cs-CZ" altLang="cs-CZ" dirty="0"/>
              <a:t>(redakce záznamů, lokační značky – sigly)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905</Words>
  <Application>Microsoft Office PowerPoint</Application>
  <PresentationFormat>Předvádění na obrazovce (4:3)</PresentationFormat>
  <Paragraphs>147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systému Office</vt:lpstr>
      <vt:lpstr>Seriály v Souborném katalogu ČR</vt:lpstr>
      <vt:lpstr>Trochu historie 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Souborný katalog CEZL - periodika</vt:lpstr>
      <vt:lpstr>Prezentace aplikace PowerPoint</vt:lpstr>
      <vt:lpstr>Seriály v Souborném katalogu ČR</vt:lpstr>
      <vt:lpstr>Seriál</vt:lpstr>
      <vt:lpstr>Propojení v  záznamu seriálu</vt:lpstr>
      <vt:lpstr>Seriálový záznam – návazné tituly</vt:lpstr>
      <vt:lpstr>Prezentace aplikace PowerPoint</vt:lpstr>
      <vt:lpstr>Spolupráce se SK ČR</vt:lpstr>
      <vt:lpstr>On-line spolupráce se SK ČR</vt:lpstr>
      <vt:lpstr>Bibliografický popis</vt:lpstr>
      <vt:lpstr>Formulář pro on-line aktualizaci</vt:lpstr>
      <vt:lpstr>Prezentace aplikace PowerPoint</vt:lpstr>
      <vt:lpstr>Prezentace aplikace PowerPoint</vt:lpstr>
      <vt:lpstr>Elektronické časopisy – zapsání odběru</vt:lpstr>
      <vt:lpstr>Prezentace aplikace PowerPoint</vt:lpstr>
      <vt:lpstr>Prezentace aplikace PowerPoint</vt:lpstr>
      <vt:lpstr>Prezentace aplikace PowerPoint</vt:lpstr>
      <vt:lpstr>Další formuláře  …</vt:lpstr>
      <vt:lpstr>Evidence digitalizace v SK ČR</vt:lpstr>
      <vt:lpstr>Prezentace aplikace PowerPoint</vt:lpstr>
      <vt:lpstr>Prezentace aplikace PowerPoint</vt:lpstr>
      <vt:lpstr>Prezentace aplikace PowerPoint</vt:lpstr>
      <vt:lpstr>Přes formulář lze požádat o přidělení č ČNB Číslo ČNB se nepřiděluje těmto dokumentům:</vt:lpstr>
      <vt:lpstr>Prezentace aplikace PowerPoint</vt:lpstr>
      <vt:lpstr>Formulář  - Excerpce seriálů</vt:lpstr>
      <vt:lpstr>Prezentace aplikace PowerPoint</vt:lpstr>
      <vt:lpstr>Prezentace aplikace PowerPoint</vt:lpstr>
      <vt:lpstr>Vyhledávání v ANL </vt:lpstr>
      <vt:lpstr>Prezentace aplikace PowerPoint</vt:lpstr>
      <vt:lpstr>Prezentace aplikace PowerPoint</vt:lpstr>
      <vt:lpstr>RDA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Seriály v Souborném katalogu ČR</dc:title>
  <dc:creator>Kendeová Miroslava</dc:creator>
  <cp:lastModifiedBy>Militka Jana</cp:lastModifiedBy>
  <cp:revision>103</cp:revision>
  <cp:lastPrinted>2015-02-27T15:26:15Z</cp:lastPrinted>
  <dcterms:created xsi:type="dcterms:W3CDTF">2013-04-19T06:37:14Z</dcterms:created>
  <dcterms:modified xsi:type="dcterms:W3CDTF">2016-10-10T10:50:33Z</dcterms:modified>
</cp:coreProperties>
</file>