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37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237F4931-213F-42D8-9124-04A508CC4D34}">
  <a:tblStyle styleId="{237F4931-213F-42D8-9124-04A508CC4D34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41" d="100"/>
          <a:sy n="141" d="100"/>
        </p:scale>
        <p:origin x="744" y="12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notesMaster" Target="notesMasters/notesMaster1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g22c40cc1cd9_0_18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4" name="Google Shape;114;g22c40cc1cd9_0_18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g22c40cc1cd9_0_23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0" name="Google Shape;120;g22c40cc1cd9_0_23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g22c40cc1cd9_0_28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6" name="Google Shape;126;g22c40cc1cd9_0_28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g22c40cc1cd9_0_28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3" name="Google Shape;133;g22c40cc1cd9_0_28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g22c40cc1cd9_0_29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1" name="Google Shape;141;g22c40cc1cd9_0_29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g22c40cc1cd9_0_34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7" name="Google Shape;147;g22c40cc1cd9_0_34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g22c40cc1cd9_0_39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3" name="Google Shape;153;g22c40cc1cd9_0_39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g22c40cc1cd9_0_44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9" name="Google Shape;159;g22c40cc1cd9_0_44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g22c40cc1cd9_0_49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5" name="Google Shape;165;g22c40cc1cd9_0_49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Google Shape;170;g22c40cc1cd9_0_50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1" name="Google Shape;171;g22c40cc1cd9_0_50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g22c40cc1cd9_0_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0" name="Google Shape;60;g22c40cc1cd9_0_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Google Shape;177;g22c40cc1cd9_0_50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8" name="Google Shape;178;g22c40cc1cd9_0_50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Google Shape;183;g22c5405c8b5_0_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4" name="Google Shape;184;g22c5405c8b5_0_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Google Shape;190;g22c5405c8b5_0_2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1" name="Google Shape;191;g22c5405c8b5_0_2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Google Shape;196;g22c5405c8b5_0_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7" name="Google Shape;197;g22c5405c8b5_0_3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Google Shape;203;g22c40cc1cd9_0_55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4" name="Google Shape;204;g22c40cc1cd9_0_55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Google Shape;210;g22c40cc1cd9_0_60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1" name="Google Shape;211;g22c40cc1cd9_0_60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Google Shape;216;g22c40cc1cd9_0_65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7" name="Google Shape;217;g22c40cc1cd9_0_65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" name="Google Shape;224;g22c40cc1cd9_0_7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5" name="Google Shape;225;g22c40cc1cd9_0_7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" name="Google Shape;232;g22c40cc1cd9_0_76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3" name="Google Shape;233;g22c40cc1cd9_0_76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" name="Google Shape;240;g22c40cc1cd9_0_81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41" name="Google Shape;241;g22c40cc1cd9_0_81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g22c40cc1cd9_0_6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7" name="Google Shape;67;g22c40cc1cd9_0_6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" name="Google Shape;248;g22c40cc1cd9_0_87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49" name="Google Shape;249;g22c40cc1cd9_0_87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" name="Google Shape;256;g22c40cc1cd9_0_92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57" name="Google Shape;257;g22c40cc1cd9_0_92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" name="Google Shape;261;g22c40cc1cd9_0_97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62" name="Google Shape;262;g22c40cc1cd9_0_97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7" name="Google Shape;267;g22c40cc1cd9_0_98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68" name="Google Shape;268;g22c40cc1cd9_0_98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3" name="Google Shape;273;g22c40cc1cd9_0_99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74" name="Google Shape;274;g22c40cc1cd9_0_99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0" name="Google Shape;280;g22c40cc1cd9_0_100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81" name="Google Shape;281;g22c40cc1cd9_0_100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g22c5405c8b5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4" name="Google Shape;74;g22c5405c8b5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g22c5405c8b5_0_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1" name="Google Shape;81;g22c5405c8b5_0_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g22c40cc1cd9_0_7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9" name="Google Shape;89;g22c40cc1cd9_0_7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g22c40cc1cd9_0_12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6" name="Google Shape;96;g22c40cc1cd9_0_12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g22c40cc1cd9_0_12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2" name="Google Shape;102;g22c40cc1cd9_0_12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g22c40cc1cd9_0_13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8" name="Google Shape;108;g22c40cc1cd9_0_13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3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3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3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3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3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3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3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3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3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3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ANL v Brně</a:t>
            </a:r>
            <a:endParaRPr/>
          </a:p>
        </p:txBody>
      </p:sp>
      <p:sp>
        <p:nvSpPr>
          <p:cNvPr id="55" name="Google Shape;55;p13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55000" lnSpcReduction="20000"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39285"/>
              <a:buFont typeface="Arial"/>
              <a:buNone/>
            </a:pPr>
            <a:r>
              <a:rPr lang="cs"/>
              <a:t>David Veselý</a:t>
            </a:r>
            <a:br>
              <a:rPr lang="cs"/>
            </a:br>
            <a:r>
              <a:rPr lang="cs"/>
              <a:t>Národní knihovna ČR</a:t>
            </a:r>
            <a:endParaRPr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56" name="Google Shape;56;p1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888200" y="0"/>
            <a:ext cx="1255791" cy="666639"/>
          </a:xfrm>
          <a:prstGeom prst="rect">
            <a:avLst/>
          </a:prstGeom>
          <a:noFill/>
          <a:ln>
            <a:noFill/>
          </a:ln>
        </p:spPr>
      </p:pic>
      <p:sp>
        <p:nvSpPr>
          <p:cNvPr id="57" name="Google Shape;57;p13"/>
          <p:cNvSpPr txBox="1"/>
          <p:nvPr/>
        </p:nvSpPr>
        <p:spPr>
          <a:xfrm>
            <a:off x="3177325" y="3626725"/>
            <a:ext cx="3000000" cy="1049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cs">
                <a:solidFill>
                  <a:schemeClr val="dk1"/>
                </a:solidFill>
              </a:rPr>
              <a:t>Moravská zemská knihovna v Brně</a:t>
            </a:r>
            <a:br>
              <a:rPr lang="cs">
                <a:solidFill>
                  <a:schemeClr val="dk1"/>
                </a:solidFill>
              </a:rPr>
            </a:br>
            <a:r>
              <a:rPr lang="cs">
                <a:solidFill>
                  <a:schemeClr val="dk1"/>
                </a:solidFill>
              </a:rPr>
              <a:t>   (11.IV.2023)	</a:t>
            </a:r>
            <a:endParaRPr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endParaRPr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22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Minimální záznam - 008</a:t>
            </a:r>
            <a:endParaRPr/>
          </a:p>
        </p:txBody>
      </p:sp>
      <p:sp>
        <p:nvSpPr>
          <p:cNvPr id="117" name="Google Shape;117;p22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lnSpcReduction="2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údaje pevné délky</a:t>
            </a:r>
            <a:endParaRPr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cs"/>
              <a:t>(00-05) - datum uložení záznamu </a:t>
            </a:r>
            <a:endParaRPr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cs"/>
              <a:t>(06) - kód publikačního statutu / data vydání</a:t>
            </a:r>
            <a:endParaRPr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cs"/>
              <a:t>(07-14) - RRRRMMDD vydání (dle hodnoty v 06)</a:t>
            </a:r>
            <a:endParaRPr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cs"/>
              <a:t>(15-17) - místo vydání</a:t>
            </a:r>
            <a:endParaRPr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cs"/>
              <a:t>(35-37) - jazyk dokumentu</a:t>
            </a:r>
            <a:endParaRPr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cs"/>
              <a:t>(38) - modifikace záznamu [nic] = nemodifikován</a:t>
            </a:r>
            <a:endParaRPr/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r>
              <a:rPr lang="cs"/>
              <a:t>(39) - zdroj katalogizace c = program kooperativní katalogizace</a:t>
            </a:r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23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Minimální záznam - 910</a:t>
            </a:r>
            <a:endParaRPr/>
          </a:p>
        </p:txBody>
      </p:sp>
      <p:sp>
        <p:nvSpPr>
          <p:cNvPr id="123" name="Google Shape;123;p23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údaj pro souborný katalog</a:t>
            </a:r>
            <a:endParaRPr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cs"/>
              <a:t>$a sigla - BOA001</a:t>
            </a:r>
            <a:endParaRPr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cs"/>
              <a:t>$t typ dokumentu - rs/rd/rm</a:t>
            </a:r>
            <a:endParaRPr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cs"/>
              <a:t>$x identifikační číslo = 001</a:t>
            </a:r>
            <a:endParaRPr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cs"/>
              <a:t>VISK 9/1 - $k - anlplus</a:t>
            </a:r>
            <a:endParaRPr/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2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910$t</a:t>
            </a:r>
            <a:endParaRPr/>
          </a:p>
        </p:txBody>
      </p:sp>
      <p:sp>
        <p:nvSpPr>
          <p:cNvPr id="129" name="Google Shape;129;p2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endParaRPr/>
          </a:p>
        </p:txBody>
      </p:sp>
      <p:pic>
        <p:nvPicPr>
          <p:cNvPr id="130" name="Google Shape;130;p2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10276" y="1017725"/>
            <a:ext cx="8464999" cy="33482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2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910$t</a:t>
            </a:r>
            <a:endParaRPr/>
          </a:p>
        </p:txBody>
      </p:sp>
      <p:sp>
        <p:nvSpPr>
          <p:cNvPr id="136" name="Google Shape;136;p2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endParaRPr/>
          </a:p>
        </p:txBody>
      </p:sp>
      <p:pic>
        <p:nvPicPr>
          <p:cNvPr id="137" name="Google Shape;137;p2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69125" y="883325"/>
            <a:ext cx="8425475" cy="3754350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38" name="Google Shape;138;p25"/>
          <p:cNvCxnSpPr/>
          <p:nvPr/>
        </p:nvCxnSpPr>
        <p:spPr>
          <a:xfrm rot="10800000" flipH="1">
            <a:off x="6287325" y="1076575"/>
            <a:ext cx="1637100" cy="9270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p2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Minimální záznam - 7730$</a:t>
            </a:r>
            <a:endParaRPr/>
          </a:p>
        </p:txBody>
      </p:sp>
      <p:sp>
        <p:nvSpPr>
          <p:cNvPr id="144" name="Google Shape;144;p26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SzPts val="523"/>
              <a:buNone/>
            </a:pPr>
            <a:r>
              <a:rPr lang="cs" sz="1155"/>
              <a:t>zdrojový dokument</a:t>
            </a:r>
            <a:endParaRPr sz="1155"/>
          </a:p>
          <a:p>
            <a:pPr marL="0" lvl="0" indent="0" algn="l" rtl="0">
              <a:lnSpc>
                <a:spcPct val="105000"/>
              </a:lnSpc>
              <a:spcBef>
                <a:spcPts val="1200"/>
              </a:spcBef>
              <a:spcAft>
                <a:spcPts val="0"/>
              </a:spcAft>
              <a:buSzPts val="523"/>
              <a:buNone/>
            </a:pPr>
            <a:r>
              <a:rPr lang="cs" sz="1241"/>
              <a:t>$t název</a:t>
            </a:r>
            <a:endParaRPr sz="1241"/>
          </a:p>
          <a:p>
            <a:pPr marL="0" lvl="0" indent="0" algn="l" rtl="0">
              <a:lnSpc>
                <a:spcPct val="105000"/>
              </a:lnSpc>
              <a:spcBef>
                <a:spcPts val="1200"/>
              </a:spcBef>
              <a:spcAft>
                <a:spcPts val="0"/>
              </a:spcAft>
              <a:buSzPts val="523"/>
              <a:buNone/>
            </a:pPr>
            <a:r>
              <a:rPr lang="cs" sz="1241"/>
              <a:t>$g údaj o propojení</a:t>
            </a:r>
            <a:endParaRPr sz="1241"/>
          </a:p>
          <a:p>
            <a:pPr marL="0" lvl="0" indent="0" algn="l" rtl="0">
              <a:lnSpc>
                <a:spcPct val="105000"/>
              </a:lnSpc>
              <a:spcBef>
                <a:spcPts val="1200"/>
              </a:spcBef>
              <a:spcAft>
                <a:spcPts val="0"/>
              </a:spcAft>
              <a:buSzPts val="523"/>
              <a:buNone/>
            </a:pPr>
            <a:r>
              <a:rPr lang="cs" sz="1241"/>
              <a:t>$q formalizovaný zápis údaje o propojení (vychází z $g)</a:t>
            </a:r>
            <a:endParaRPr sz="1241"/>
          </a:p>
          <a:p>
            <a:pPr marL="0" lvl="0" indent="0" algn="l" rtl="0">
              <a:lnSpc>
                <a:spcPct val="105000"/>
              </a:lnSpc>
              <a:spcBef>
                <a:spcPts val="1200"/>
              </a:spcBef>
              <a:spcAft>
                <a:spcPts val="0"/>
              </a:spcAft>
              <a:buSzPts val="523"/>
              <a:buNone/>
            </a:pPr>
            <a:r>
              <a:rPr lang="cs" sz="1241"/>
              <a:t>$9 formalizovaný údaj o deklarovaném roku (vychází z $g)</a:t>
            </a:r>
            <a:endParaRPr sz="1241"/>
          </a:p>
          <a:p>
            <a:pPr marL="0" lvl="0" indent="0" algn="l" rtl="0">
              <a:lnSpc>
                <a:spcPct val="105000"/>
              </a:lnSpc>
              <a:spcBef>
                <a:spcPts val="1200"/>
              </a:spcBef>
              <a:spcAft>
                <a:spcPts val="0"/>
              </a:spcAft>
              <a:buSzPts val="523"/>
              <a:buNone/>
            </a:pPr>
            <a:r>
              <a:rPr lang="cs" sz="1241"/>
              <a:t>a je-li možno či zapotřebí</a:t>
            </a:r>
            <a:endParaRPr sz="1241"/>
          </a:p>
          <a:p>
            <a:pPr marL="0" lvl="0" indent="0" algn="l" rtl="0">
              <a:lnSpc>
                <a:spcPct val="105000"/>
              </a:lnSpc>
              <a:spcBef>
                <a:spcPts val="1200"/>
              </a:spcBef>
              <a:spcAft>
                <a:spcPts val="0"/>
              </a:spcAft>
              <a:buSzPts val="523"/>
              <a:buNone/>
            </a:pPr>
            <a:r>
              <a:rPr lang="cs" sz="1241"/>
              <a:t>$x ISSN</a:t>
            </a:r>
            <a:endParaRPr sz="1241"/>
          </a:p>
          <a:p>
            <a:pPr marL="0" lvl="0" indent="0" algn="l" rtl="0">
              <a:lnSpc>
                <a:spcPct val="105000"/>
              </a:lnSpc>
              <a:spcBef>
                <a:spcPts val="1200"/>
              </a:spcBef>
              <a:spcAft>
                <a:spcPts val="0"/>
              </a:spcAft>
              <a:buSzPts val="523"/>
              <a:buNone/>
            </a:pPr>
            <a:r>
              <a:rPr lang="cs" sz="1241"/>
              <a:t>$z ISBN</a:t>
            </a:r>
            <a:endParaRPr sz="1241"/>
          </a:p>
          <a:p>
            <a:pPr marL="0" lvl="0" indent="0" algn="l" rtl="0">
              <a:lnSpc>
                <a:spcPct val="105000"/>
              </a:lnSpc>
              <a:spcBef>
                <a:spcPts val="1200"/>
              </a:spcBef>
              <a:spcAft>
                <a:spcPts val="0"/>
              </a:spcAft>
              <a:buSzPts val="523"/>
              <a:buNone/>
            </a:pPr>
            <a:r>
              <a:rPr lang="cs" sz="1241"/>
              <a:t>$k edice</a:t>
            </a:r>
            <a:endParaRPr sz="1241"/>
          </a:p>
          <a:p>
            <a:pPr marL="0" lvl="0" indent="0" algn="l" rtl="0">
              <a:lnSpc>
                <a:spcPct val="105000"/>
              </a:lnSpc>
              <a:spcBef>
                <a:spcPts val="1200"/>
              </a:spcBef>
              <a:spcAft>
                <a:spcPts val="0"/>
              </a:spcAft>
              <a:buSzPts val="523"/>
              <a:buNone/>
            </a:pPr>
            <a:r>
              <a:rPr lang="cs" sz="1241"/>
              <a:t>$d údaj o vydavateli/nakladateli</a:t>
            </a:r>
            <a:endParaRPr sz="1241"/>
          </a:p>
          <a:p>
            <a:pPr marL="0" lvl="0" indent="0" algn="l" rtl="0">
              <a:lnSpc>
                <a:spcPct val="105000"/>
              </a:lnSpc>
              <a:spcBef>
                <a:spcPts val="1200"/>
              </a:spcBef>
              <a:spcAft>
                <a:spcPts val="1200"/>
              </a:spcAft>
              <a:buSzPts val="523"/>
              <a:buNone/>
            </a:pPr>
            <a:r>
              <a:rPr lang="cs" sz="1241"/>
              <a:t>$h údaj fyzického poppisu (on-line)</a:t>
            </a:r>
            <a:endParaRPr sz="1241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p27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Minimální záznam - 336</a:t>
            </a:r>
            <a:endParaRPr/>
          </a:p>
        </p:txBody>
      </p:sp>
      <p:sp>
        <p:nvSpPr>
          <p:cNvPr id="150" name="Google Shape;150;p27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typ obsahu</a:t>
            </a:r>
            <a:endParaRPr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cs"/>
              <a:t>$a slovní označení typu obsahu</a:t>
            </a:r>
            <a:endParaRPr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cs"/>
              <a:t>$b kód typu obsahu</a:t>
            </a:r>
            <a:endParaRPr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cs"/>
              <a:t>$2 zdroj</a:t>
            </a:r>
            <a:endParaRPr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cs"/>
              <a:t>336 $a</a:t>
            </a:r>
            <a:r>
              <a:rPr lang="cs" b="1"/>
              <a:t>text</a:t>
            </a:r>
            <a:r>
              <a:rPr lang="cs"/>
              <a:t>$btxt$2rdacontent</a:t>
            </a:r>
            <a:endParaRPr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/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p28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Minimální záznam - 337</a:t>
            </a:r>
            <a:endParaRPr/>
          </a:p>
        </p:txBody>
      </p:sp>
      <p:sp>
        <p:nvSpPr>
          <p:cNvPr id="156" name="Google Shape;156;p28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lnSpcReduction="2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typ média</a:t>
            </a:r>
            <a:endParaRPr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cs"/>
              <a:t>$a slovní označení typu obsahu</a:t>
            </a:r>
            <a:endParaRPr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cs"/>
              <a:t>$b kód typu obsahu</a:t>
            </a:r>
            <a:endParaRPr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cs"/>
              <a:t>$2 zdroj</a:t>
            </a:r>
            <a:endParaRPr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cs"/>
              <a:t>337 (tištěná)  $$a</a:t>
            </a:r>
            <a:r>
              <a:rPr lang="cs" b="1"/>
              <a:t>bez média</a:t>
            </a:r>
            <a:r>
              <a:rPr lang="cs"/>
              <a:t>$$bn$$2rdamedia</a:t>
            </a:r>
            <a:endParaRPr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cs"/>
              <a:t>337 (elektronická) $a</a:t>
            </a:r>
            <a:r>
              <a:rPr lang="cs" b="1"/>
              <a:t>počítač</a:t>
            </a:r>
            <a:r>
              <a:rPr lang="cs"/>
              <a:t>$bc$2rdamedia</a:t>
            </a:r>
            <a:endParaRPr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/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endParaRPr b="1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p29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Minimální záznam - 338</a:t>
            </a:r>
            <a:endParaRPr/>
          </a:p>
        </p:txBody>
      </p:sp>
      <p:sp>
        <p:nvSpPr>
          <p:cNvPr id="162" name="Google Shape;162;p29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lnSpcReduction="2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typ nosiče</a:t>
            </a:r>
            <a:endParaRPr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cs"/>
              <a:t>$a slovní označení typu obsahu</a:t>
            </a:r>
            <a:endParaRPr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cs"/>
              <a:t>$b kód typu obsahu</a:t>
            </a:r>
            <a:endParaRPr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cs"/>
              <a:t>$2 zdroj</a:t>
            </a:r>
            <a:endParaRPr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cs"/>
              <a:t>337 (tištěná)  $a</a:t>
            </a:r>
            <a:r>
              <a:rPr lang="cs" b="1"/>
              <a:t>svazek</a:t>
            </a:r>
            <a:r>
              <a:rPr lang="cs"/>
              <a:t>$bnc$2rdacarrier</a:t>
            </a:r>
            <a:endParaRPr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cs"/>
              <a:t>337 (elektronická) $a</a:t>
            </a:r>
            <a:r>
              <a:rPr lang="cs" b="1"/>
              <a:t>online zdroj</a:t>
            </a:r>
            <a:r>
              <a:rPr lang="cs"/>
              <a:t>$bcr$2rdacarrier</a:t>
            </a:r>
            <a:endParaRPr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endParaRPr b="1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Google Shape;167;p30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Minimální záznam - 245</a:t>
            </a:r>
            <a:endParaRPr/>
          </a:p>
        </p:txBody>
      </p:sp>
      <p:sp>
        <p:nvSpPr>
          <p:cNvPr id="168" name="Google Shape;168;p30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údaje o názvu</a:t>
            </a:r>
            <a:endParaRPr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cs"/>
              <a:t>$a název </a:t>
            </a:r>
            <a:endParaRPr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cs"/>
              <a:t>$b další údaje o názvu </a:t>
            </a:r>
            <a:endParaRPr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cs"/>
              <a:t>$c údaj o odpovědnosti atd. </a:t>
            </a:r>
            <a:endParaRPr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cs"/>
              <a:t>$n číslo označení části/sekce díla </a:t>
            </a:r>
            <a:endParaRPr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cs"/>
              <a:t>$p název části/sekce díla </a:t>
            </a:r>
            <a:endParaRPr/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Google Shape;173;p3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245 .,;=:</a:t>
            </a:r>
            <a:endParaRPr/>
          </a:p>
        </p:txBody>
      </p:sp>
      <p:sp>
        <p:nvSpPr>
          <p:cNvPr id="174" name="Google Shape;174;p3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endParaRPr/>
          </a:p>
        </p:txBody>
      </p:sp>
      <p:graphicFrame>
        <p:nvGraphicFramePr>
          <p:cNvPr id="175" name="Google Shape;175;p31"/>
          <p:cNvGraphicFramePr/>
          <p:nvPr/>
        </p:nvGraphicFramePr>
        <p:xfrm>
          <a:off x="311700" y="115247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{237F4931-213F-42D8-9124-04A508CC4D34}</a:tableStyleId>
              </a:tblPr>
              <a:tblGrid>
                <a:gridCol w="18097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097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40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9787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79452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cs"/>
                        <a:t>$a.$p</a:t>
                      </a:r>
                      <a:br>
                        <a:rPr lang="cs"/>
                      </a:br>
                      <a:r>
                        <a:rPr lang="cs"/>
                        <a:t>$a.$n</a:t>
                      </a:r>
                      <a:br>
                        <a:rPr lang="cs"/>
                      </a:br>
                      <a:r>
                        <a:rPr lang="cs"/>
                        <a:t>$a=$b</a:t>
                      </a:r>
                      <a:br>
                        <a:rPr lang="cs"/>
                      </a:br>
                      <a:r>
                        <a:rPr lang="cs"/>
                        <a:t>$a :$b</a:t>
                      </a:r>
                      <a:br>
                        <a:rPr lang="cs"/>
                      </a:br>
                      <a:r>
                        <a:rPr lang="cs"/>
                        <a:t>$a ;$b</a:t>
                      </a:r>
                      <a:br>
                        <a:rPr lang="cs"/>
                      </a:br>
                      <a:r>
                        <a:rPr lang="cs"/>
                        <a:t>$a /$c</a:t>
                      </a:r>
                      <a:endParaRPr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chemeClr val="dk2"/>
                        </a:solidFill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cs"/>
                        <a:t>$b.$p</a:t>
                      </a:r>
                      <a:br>
                        <a:rPr lang="cs"/>
                      </a:br>
                      <a:r>
                        <a:rPr lang="cs"/>
                        <a:t>$b.$n</a:t>
                      </a:r>
                      <a:endParaRPr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cs"/>
                        <a:t>$b /c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cs"/>
                        <a:t>$n,$p</a:t>
                      </a:r>
                      <a:br>
                        <a:rPr lang="cs"/>
                      </a:br>
                      <a:r>
                        <a:rPr lang="cs"/>
                        <a:t>$p /$c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cs"/>
                        <a:t>$aHlavní název.</a:t>
                      </a:r>
                      <a:br>
                        <a:rPr lang="cs"/>
                      </a:br>
                      <a:r>
                        <a:rPr lang="cs"/>
                        <a:t>$nčíslo,</a:t>
                      </a:r>
                      <a:br>
                        <a:rPr lang="cs"/>
                      </a:br>
                      <a:r>
                        <a:rPr lang="cs"/>
                        <a:t>$pNázev části : podnázev /</a:t>
                      </a:r>
                      <a:br>
                        <a:rPr lang="cs"/>
                      </a:br>
                      <a:r>
                        <a:rPr lang="cs"/>
                        <a:t>$cúdaje o odpovědnosti</a:t>
                      </a:r>
                      <a:endParaRPr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Kdo do ANL přispívá</a:t>
            </a:r>
            <a:endParaRPr/>
          </a:p>
        </p:txBody>
      </p:sp>
      <p:sp>
        <p:nvSpPr>
          <p:cNvPr id="63" name="Google Shape;63;p1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00">
              <a:solidFill>
                <a:srgbClr val="000000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endParaRPr/>
          </a:p>
        </p:txBody>
      </p:sp>
      <p:graphicFrame>
        <p:nvGraphicFramePr>
          <p:cNvPr id="64" name="Google Shape;64;p14"/>
          <p:cNvGraphicFramePr/>
          <p:nvPr/>
        </p:nvGraphicFramePr>
        <p:xfrm>
          <a:off x="952500" y="118235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{237F4931-213F-42D8-9124-04A508CC4D34}</a:tableStyleId>
              </a:tblPr>
              <a:tblGrid>
                <a:gridCol w="36195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6195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934225"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cs" sz="1100">
                          <a:solidFill>
                            <a:schemeClr val="dk1"/>
                          </a:solidFill>
                        </a:rPr>
                        <a:t>ABA003</a:t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  <a:p>
                      <a:pPr marL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cs" sz="1100">
                          <a:solidFill>
                            <a:schemeClr val="dk1"/>
                          </a:solidFill>
                        </a:rPr>
                        <a:t>ABA007</a:t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  <a:p>
                      <a:pPr marL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cs" sz="1100">
                          <a:solidFill>
                            <a:schemeClr val="dk1"/>
                          </a:solidFill>
                        </a:rPr>
                        <a:t>ABA009</a:t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  <a:p>
                      <a:pPr marL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cs" sz="1100">
                          <a:solidFill>
                            <a:schemeClr val="dk1"/>
                          </a:solidFill>
                        </a:rPr>
                        <a:t>ABA012</a:t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  <a:p>
                      <a:pPr marL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cs" sz="1100">
                          <a:solidFill>
                            <a:schemeClr val="dk1"/>
                          </a:solidFill>
                        </a:rPr>
                        <a:t>ABA100</a:t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  <a:p>
                      <a:pPr marL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cs" sz="1100">
                          <a:solidFill>
                            <a:schemeClr val="dk1"/>
                          </a:solidFill>
                        </a:rPr>
                        <a:t>ABB001</a:t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  <a:p>
                      <a:pPr marL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cs" sz="1100">
                          <a:solidFill>
                            <a:schemeClr val="dk1"/>
                          </a:solidFill>
                        </a:rPr>
                        <a:t>ABB036</a:t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  <a:p>
                      <a:pPr marL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cs" sz="1100">
                          <a:solidFill>
                            <a:schemeClr val="dk1"/>
                          </a:solidFill>
                        </a:rPr>
                        <a:t>ABB038</a:t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  <a:p>
                      <a:pPr marL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cs" sz="1100">
                          <a:solidFill>
                            <a:schemeClr val="dk1"/>
                          </a:solidFill>
                        </a:rPr>
                        <a:t>ABE304</a:t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  <a:p>
                      <a:pPr marL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cs" sz="1100">
                          <a:solidFill>
                            <a:schemeClr val="dk1"/>
                          </a:solidFill>
                        </a:rPr>
                        <a:t>ABE310</a:t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  <a:p>
                      <a:pPr marL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cs" sz="1100">
                          <a:solidFill>
                            <a:schemeClr val="dk1"/>
                          </a:solidFill>
                        </a:rPr>
                        <a:t>ABE323</a:t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  <a:p>
                      <a:pPr marL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cs" sz="1100">
                          <a:solidFill>
                            <a:schemeClr val="dk1"/>
                          </a:solidFill>
                        </a:rPr>
                        <a:t>BOA001</a:t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  <a:p>
                      <a:pPr marL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cs" sz="1100">
                          <a:solidFill>
                            <a:schemeClr val="dk1"/>
                          </a:solidFill>
                        </a:rPr>
                        <a:t>BOD004</a:t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  <a:p>
                      <a:pPr marL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cs" sz="1100">
                          <a:solidFill>
                            <a:schemeClr val="dk1"/>
                          </a:solidFill>
                        </a:rPr>
                        <a:t>BOD010</a:t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  <a:p>
                      <a:pPr marL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100">
                        <a:solidFill>
                          <a:schemeClr val="dk1"/>
                        </a:solidFill>
                      </a:endParaRPr>
                    </a:p>
                    <a:p>
                      <a:pPr marL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endParaRPr sz="110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cs" sz="1100">
                          <a:solidFill>
                            <a:schemeClr val="dk1"/>
                          </a:solidFill>
                        </a:rPr>
                        <a:t>BOD031</a:t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  <a:p>
                      <a:pPr marL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cs" sz="1100">
                          <a:solidFill>
                            <a:schemeClr val="dk1"/>
                          </a:solidFill>
                        </a:rPr>
                        <a:t>CBA001</a:t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  <a:p>
                      <a:pPr marL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cs" sz="1100">
                          <a:solidFill>
                            <a:schemeClr val="dk1"/>
                          </a:solidFill>
                        </a:rPr>
                        <a:t>HBG001</a:t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  <a:p>
                      <a:pPr marL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cs" sz="1100">
                          <a:solidFill>
                            <a:schemeClr val="dk1"/>
                          </a:solidFill>
                        </a:rPr>
                        <a:t>HKA001</a:t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  <a:p>
                      <a:pPr marL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cs" sz="1100">
                          <a:solidFill>
                            <a:schemeClr val="dk1"/>
                          </a:solidFill>
                        </a:rPr>
                        <a:t>KLG001</a:t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  <a:p>
                      <a:pPr marL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cs" sz="1100">
                          <a:solidFill>
                            <a:schemeClr val="dk1"/>
                          </a:solidFill>
                        </a:rPr>
                        <a:t>KVG001</a:t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  <a:p>
                      <a:pPr marL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cs" sz="1100">
                          <a:solidFill>
                            <a:schemeClr val="dk1"/>
                          </a:solidFill>
                        </a:rPr>
                        <a:t>LIA001</a:t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  <a:p>
                      <a:pPr marL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cs" sz="1100">
                          <a:solidFill>
                            <a:schemeClr val="dk1"/>
                          </a:solidFill>
                        </a:rPr>
                        <a:t>OLA001</a:t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  <a:p>
                      <a:pPr marL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cs" sz="1100">
                          <a:solidFill>
                            <a:schemeClr val="dk1"/>
                          </a:solidFill>
                        </a:rPr>
                        <a:t>OSA001</a:t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  <a:p>
                      <a:pPr marL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cs" sz="1100">
                          <a:solidFill>
                            <a:schemeClr val="dk1"/>
                          </a:solidFill>
                        </a:rPr>
                        <a:t>PAG001</a:t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  <a:p>
                      <a:pPr marL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cs" sz="1100">
                          <a:solidFill>
                            <a:schemeClr val="dk1"/>
                          </a:solidFill>
                        </a:rPr>
                        <a:t>PNA001</a:t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  <a:p>
                      <a:pPr marL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cs" sz="1100">
                          <a:solidFill>
                            <a:schemeClr val="dk1"/>
                          </a:solidFill>
                        </a:rPr>
                        <a:t>ULG001</a:t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  <a:p>
                      <a:pPr marL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cs" sz="1100">
                          <a:solidFill>
                            <a:schemeClr val="dk1"/>
                          </a:solidFill>
                        </a:rPr>
                        <a:t>ULG001</a:t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  <a:p>
                      <a:pPr marL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cs" sz="1100">
                          <a:solidFill>
                            <a:schemeClr val="dk1"/>
                          </a:solidFill>
                        </a:rPr>
                        <a:t>ZLG001</a:t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50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Google Shape;180;p32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Minimální záznam - 246</a:t>
            </a:r>
            <a:endParaRPr/>
          </a:p>
        </p:txBody>
      </p:sp>
      <p:sp>
        <p:nvSpPr>
          <p:cNvPr id="181" name="Google Shape;181;p32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245$p -&gt; 24630$a</a:t>
            </a:r>
            <a:endParaRPr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cs"/>
              <a:t>245$aNázev, aneb, Další název -&gt; 24630$aDalší název</a:t>
            </a:r>
            <a:endParaRPr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cs"/>
              <a:t>245$a= $b -&gt; 24631$a = 245$b</a:t>
            </a:r>
            <a:endParaRPr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cs"/>
              <a:t>245$aVezán -&gt; 2461_ $iSprávný název je: $aNázev</a:t>
            </a:r>
            <a:endParaRPr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cs"/>
              <a:t>[v obsahu Vezán] </a:t>
            </a:r>
            <a:br>
              <a:rPr lang="cs"/>
            </a:br>
            <a:r>
              <a:rPr lang="cs"/>
              <a:t>245$aNázev -&gt; 2461_$iNázev v obsahu: $aVezán</a:t>
            </a:r>
            <a:endParaRPr/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r>
              <a:rPr lang="cs"/>
              <a:t>245$a5 dnů do konce světa -&gt; 2463_$aPět dnů do konce světa (ale ne obráceně)</a:t>
            </a:r>
            <a:endParaRPr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p33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246 a Rubrika	</a:t>
            </a:r>
            <a:endParaRPr/>
          </a:p>
        </p:txBody>
      </p:sp>
      <p:sp>
        <p:nvSpPr>
          <p:cNvPr id="187" name="Google Shape;187;p33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endParaRPr/>
          </a:p>
        </p:txBody>
      </p:sp>
      <p:graphicFrame>
        <p:nvGraphicFramePr>
          <p:cNvPr id="188" name="Google Shape;188;p33"/>
          <p:cNvGraphicFramePr/>
          <p:nvPr/>
        </p:nvGraphicFramePr>
        <p:xfrm>
          <a:off x="447850" y="170466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{237F4931-213F-42D8-9124-04A508CC4D34}</a:tableStyleId>
              </a:tblPr>
              <a:tblGrid>
                <a:gridCol w="4228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228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728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cs" sz="2000"/>
                        <a:t>Preferovaný způsob</a:t>
                      </a:r>
                      <a:endParaRPr sz="2000"/>
                    </a:p>
                  </a:txBody>
                  <a:tcPr marL="91425" marR="91425" marT="91425" marB="91425">
                    <a:lnL w="9525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cs" sz="2000"/>
                        <a:t>Možný způsob</a:t>
                      </a:r>
                      <a:endParaRPr sz="2000"/>
                    </a:p>
                  </a:txBody>
                  <a:tcPr marL="91425" marR="91425" marT="91425" marB="91425">
                    <a:lnL w="9525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605125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cs" sz="2000">
                          <a:solidFill>
                            <a:schemeClr val="dk1"/>
                          </a:solidFill>
                        </a:rPr>
                        <a:t>2461 $i Rubrika: $$a </a:t>
                      </a:r>
                      <a:r>
                        <a:rPr lang="cs" sz="2000" i="1">
                          <a:solidFill>
                            <a:schemeClr val="dk1"/>
                          </a:solidFill>
                        </a:rPr>
                        <a:t>Název rubriky</a:t>
                      </a:r>
                      <a:endParaRPr sz="2000" i="1"/>
                    </a:p>
                  </a:txBody>
                  <a:tcPr marL="91425" marR="91425" marT="91425" marB="91425">
                    <a:lnL w="9525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cs" sz="2000">
                          <a:solidFill>
                            <a:schemeClr val="dk1"/>
                          </a:solidFill>
                        </a:rPr>
                        <a:t>2463 $a </a:t>
                      </a:r>
                      <a:r>
                        <a:rPr lang="cs" sz="2000" i="1">
                          <a:solidFill>
                            <a:schemeClr val="dk1"/>
                          </a:solidFill>
                        </a:rPr>
                        <a:t>Název rubriky</a:t>
                      </a:r>
                      <a:endParaRPr sz="2000" i="1">
                        <a:solidFill>
                          <a:schemeClr val="dk1"/>
                        </a:solidFill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cs" sz="2000">
                          <a:solidFill>
                            <a:schemeClr val="dk1"/>
                          </a:solidFill>
                        </a:rPr>
                        <a:t>500   $a Rubrika: </a:t>
                      </a:r>
                      <a:r>
                        <a:rPr lang="cs" sz="2000" i="1">
                          <a:solidFill>
                            <a:schemeClr val="dk1"/>
                          </a:solidFill>
                        </a:rPr>
                        <a:t>Název rubriky</a:t>
                      </a:r>
                      <a:endParaRPr sz="2000" i="1">
                        <a:solidFill>
                          <a:schemeClr val="dk1"/>
                        </a:solidFill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2000"/>
                    </a:p>
                  </a:txBody>
                  <a:tcPr marL="91425" marR="91425" marT="91425" marB="91425">
                    <a:lnL w="9525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Google Shape;193;p3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242 - Překlad názvu dodaný katalogizační agenturou</a:t>
            </a:r>
            <a:endParaRPr/>
          </a:p>
        </p:txBody>
      </p:sp>
      <p:sp>
        <p:nvSpPr>
          <p:cNvPr id="194" name="Google Shape;194;p3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040$a/c/d se rozhodly pro překlad názvu</a:t>
            </a:r>
            <a:endParaRPr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cs"/>
              <a:t>Indikátory i podpole shodné jako v 245.</a:t>
            </a:r>
            <a:endParaRPr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cs"/>
              <a:t>Jen $y je navíc.</a:t>
            </a:r>
            <a:endParaRPr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cs"/>
              <a:t>            $y   Kód jazyka přeloženého názvu  (NO)</a:t>
            </a:r>
            <a:endParaRPr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cs"/>
              <a:t>$y musí být vždy.</a:t>
            </a:r>
            <a:endParaRPr/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br>
              <a:rPr lang="cs"/>
            </a:br>
            <a:endParaRPr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Google Shape;199;p3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520 - Resumé atd.</a:t>
            </a:r>
            <a:endParaRPr/>
          </a:p>
        </p:txBody>
      </p:sp>
      <p:sp>
        <p:nvSpPr>
          <p:cNvPr id="200" name="Google Shape;200;p3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SzPts val="523"/>
              <a:buNone/>
            </a:pPr>
            <a:r>
              <a:rPr lang="cs" sz="1155"/>
              <a:t>          První indikátor - návěští</a:t>
            </a:r>
            <a:endParaRPr sz="1155"/>
          </a:p>
          <a:p>
            <a:pPr marL="0" lvl="0" indent="0" algn="l" rtl="0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SzPts val="523"/>
              <a:buNone/>
            </a:pPr>
            <a:r>
              <a:rPr lang="cs" sz="1155"/>
              <a:t>             ^    Resumé</a:t>
            </a:r>
            <a:endParaRPr sz="1155"/>
          </a:p>
          <a:p>
            <a:pPr marL="0" lvl="0" indent="0" algn="l" rtl="0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SzPts val="523"/>
              <a:buNone/>
            </a:pPr>
            <a:r>
              <a:rPr lang="cs" sz="1155"/>
              <a:t>             0    Předmět</a:t>
            </a:r>
            <a:endParaRPr sz="1155"/>
          </a:p>
          <a:p>
            <a:pPr marL="0" lvl="0" indent="0" algn="l" rtl="0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SzPts val="523"/>
              <a:buNone/>
            </a:pPr>
            <a:r>
              <a:rPr lang="cs" sz="1155"/>
              <a:t>             1    Recenze</a:t>
            </a:r>
            <a:endParaRPr sz="1155"/>
          </a:p>
          <a:p>
            <a:pPr marL="0" lvl="0" indent="0" algn="l" rtl="0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SzPts val="523"/>
              <a:buNone/>
            </a:pPr>
            <a:r>
              <a:rPr lang="cs" sz="1155"/>
              <a:t>             2    Anotace</a:t>
            </a:r>
            <a:endParaRPr sz="1155"/>
          </a:p>
          <a:p>
            <a:pPr marL="0" lvl="0" indent="0" algn="l" rtl="0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SzPts val="523"/>
              <a:buNone/>
            </a:pPr>
            <a:r>
              <a:rPr lang="cs" sz="1155"/>
              <a:t>             3    Abstrakt</a:t>
            </a:r>
            <a:endParaRPr sz="1155"/>
          </a:p>
          <a:p>
            <a:pPr marL="0" lvl="0" indent="0" algn="l" rtl="0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SzPts val="523"/>
              <a:buNone/>
            </a:pPr>
            <a:r>
              <a:rPr lang="cs" sz="1155"/>
              <a:t>             8    Návěští se negeneruje</a:t>
            </a:r>
            <a:endParaRPr sz="1155"/>
          </a:p>
          <a:p>
            <a:pPr marL="0" lvl="0" indent="0" algn="l" rtl="0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SzPts val="523"/>
              <a:buNone/>
            </a:pPr>
            <a:r>
              <a:rPr lang="cs" sz="1155"/>
              <a:t>          Druhý indikátor - jazyk</a:t>
            </a:r>
            <a:endParaRPr sz="1155"/>
          </a:p>
          <a:p>
            <a:pPr marL="0" lvl="0" indent="0" algn="l" rtl="0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SzPts val="523"/>
              <a:buNone/>
            </a:pPr>
            <a:r>
              <a:rPr lang="cs" sz="1155"/>
              <a:t>             ^    Česky</a:t>
            </a:r>
            <a:endParaRPr sz="1155"/>
          </a:p>
          <a:p>
            <a:pPr marL="0" lvl="0" indent="0" algn="l" rtl="0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SzPts val="523"/>
              <a:buNone/>
            </a:pPr>
            <a:r>
              <a:rPr lang="cs" sz="1155"/>
              <a:t>             9    V cizím jazyce</a:t>
            </a:r>
            <a:endParaRPr sz="1155"/>
          </a:p>
          <a:p>
            <a:pPr marL="0" lvl="0" indent="0" algn="l" rtl="0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523"/>
              <a:buFont typeface="Arial"/>
              <a:buNone/>
            </a:pPr>
            <a:endParaRPr sz="1155"/>
          </a:p>
          <a:p>
            <a:pPr marL="0" lvl="0" indent="0" algn="l" rtl="0">
              <a:lnSpc>
                <a:spcPct val="95000"/>
              </a:lnSpc>
              <a:spcBef>
                <a:spcPts val="1200"/>
              </a:spcBef>
              <a:spcAft>
                <a:spcPts val="1200"/>
              </a:spcAft>
              <a:buSzPts val="523"/>
              <a:buNone/>
            </a:pPr>
            <a:endParaRPr sz="1155"/>
          </a:p>
        </p:txBody>
      </p:sp>
      <p:sp>
        <p:nvSpPr>
          <p:cNvPr id="201" name="Google Shape;201;p35"/>
          <p:cNvSpPr txBox="1"/>
          <p:nvPr/>
        </p:nvSpPr>
        <p:spPr>
          <a:xfrm>
            <a:off x="3386625" y="2078350"/>
            <a:ext cx="5502300" cy="175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" sz="2100"/>
              <a:t>Má-li druhý indikátor hodnotu 9, musí </a:t>
            </a:r>
            <a:br>
              <a:rPr lang="cs" sz="2100"/>
            </a:br>
            <a:r>
              <a:rPr lang="cs" sz="2100"/>
              <a:t>mít pole 520 $9 s kódovým </a:t>
            </a:r>
            <a:br>
              <a:rPr lang="cs" sz="2100"/>
            </a:br>
            <a:r>
              <a:rPr lang="cs" sz="2100"/>
              <a:t>označením cizího jazyka. </a:t>
            </a:r>
            <a:endParaRPr sz="210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10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" sz="1800"/>
              <a:t>Druhý indikátor „nic“ = česky (protože 040$b cze).</a:t>
            </a:r>
            <a:endParaRPr sz="180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Google Shape;206;p3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Minimální záznam - 1xx / 7xx</a:t>
            </a:r>
            <a:endParaRPr/>
          </a:p>
        </p:txBody>
      </p:sp>
      <p:sp>
        <p:nvSpPr>
          <p:cNvPr id="207" name="Google Shape;207;p36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77500" lnSpcReduction="2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záhlaví a vedlejší záhlaví</a:t>
            </a:r>
            <a:br>
              <a:rPr lang="cs"/>
            </a:br>
            <a:endParaRPr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cs"/>
              <a:t>hlavní záhlaví je vždy jen jedno</a:t>
            </a:r>
            <a:endParaRPr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cs"/>
              <a:t>vedlejší záhlaví nejsou limitovaná počtem (ale nedomýšlíme, zapisujeme jen autory uvedené)</a:t>
            </a:r>
            <a:endParaRPr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cs"/>
              <a:t>záludnosti:</a:t>
            </a:r>
            <a:endParaRPr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cs"/>
              <a:t>rozhovor - hlavní záhlaví je zpovídaný (odpovídající), který je zároveň předmětem</a:t>
            </a:r>
            <a:br>
              <a:rPr lang="cs"/>
            </a:br>
            <a:r>
              <a:rPr lang="cs"/>
              <a:t>článek ze sborníku, zdrojový dokument má 110/111 - do článku přejímáme v podobě vedlejšího záhlaví</a:t>
            </a:r>
            <a:endParaRPr/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endParaRPr/>
          </a:p>
        </p:txBody>
      </p:sp>
      <p:graphicFrame>
        <p:nvGraphicFramePr>
          <p:cNvPr id="208" name="Google Shape;208;p36"/>
          <p:cNvGraphicFramePr/>
          <p:nvPr/>
        </p:nvGraphicFramePr>
        <p:xfrm>
          <a:off x="393750" y="158567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{237F4931-213F-42D8-9124-04A508CC4D34}</a:tableStyleId>
              </a:tblPr>
              <a:tblGrid>
                <a:gridCol w="39488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9488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87315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cs"/>
                        <a:t>100 - hlavní záhlaví osoba</a:t>
                      </a:r>
                      <a:endParaRPr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cs"/>
                        <a:t>110 - hlavní záhlaví korporace</a:t>
                      </a:r>
                      <a:endParaRPr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cs"/>
                        <a:t>111 - hlavní záhlaví akce</a:t>
                      </a: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cs"/>
                        <a:t>700 - vedlejší záhlaví osoba</a:t>
                      </a:r>
                      <a:endParaRPr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cs"/>
                        <a:t>710 - vedlejší záhlaví korporace</a:t>
                      </a:r>
                      <a:endParaRPr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cs"/>
                        <a:t>711 - vedlejší záhlaví akce</a:t>
                      </a: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Google Shape;213;p37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Minimální záznam - věcné zpracování 6xx/080/072</a:t>
            </a:r>
            <a:endParaRPr/>
          </a:p>
        </p:txBody>
      </p:sp>
      <p:sp>
        <p:nvSpPr>
          <p:cNvPr id="214" name="Google Shape;214;p37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ctr" rtl="0">
              <a:spcBef>
                <a:spcPts val="1200"/>
              </a:spcBef>
              <a:spcAft>
                <a:spcPts val="0"/>
              </a:spcAft>
              <a:buNone/>
            </a:pPr>
            <a:endParaRPr sz="2100"/>
          </a:p>
          <a:p>
            <a:pPr marL="0" lvl="0" indent="0" algn="ctr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cs" sz="2000"/>
              <a:t>záznam splňuje rozsah minimálního záznamu, </a:t>
            </a:r>
            <a:br>
              <a:rPr lang="cs" sz="2000"/>
            </a:br>
            <a:r>
              <a:rPr lang="cs" sz="2000"/>
              <a:t>obsahuje-li buď znak MDT (080), </a:t>
            </a:r>
            <a:br>
              <a:rPr lang="cs" sz="2000"/>
            </a:br>
            <a:r>
              <a:rPr lang="cs" sz="2000"/>
              <a:t>nebo údaj skupiny Konspektu (072), </a:t>
            </a:r>
            <a:br>
              <a:rPr lang="cs" sz="2000"/>
            </a:br>
            <a:r>
              <a:rPr lang="cs" sz="2000"/>
              <a:t>nebo Vedlejší věcné záhlaví – věcné téma (650)</a:t>
            </a:r>
            <a:endParaRPr sz="2000"/>
          </a:p>
          <a:p>
            <a:pPr marL="0" lvl="0" indent="0" algn="ctr" rtl="0">
              <a:spcBef>
                <a:spcPts val="1200"/>
              </a:spcBef>
              <a:spcAft>
                <a:spcPts val="1200"/>
              </a:spcAft>
              <a:buNone/>
            </a:pPr>
            <a:endParaRPr sz="210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" name="Google Shape;219;p38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650</a:t>
            </a:r>
            <a:endParaRPr/>
          </a:p>
        </p:txBody>
      </p:sp>
      <p:sp>
        <p:nvSpPr>
          <p:cNvPr id="220" name="Google Shape;220;p38"/>
          <p:cNvSpPr txBox="1">
            <a:spLocks noGrp="1"/>
          </p:cNvSpPr>
          <p:nvPr>
            <p:ph type="body" idx="1"/>
          </p:nvPr>
        </p:nvSpPr>
        <p:spPr>
          <a:xfrm>
            <a:off x="75450" y="347532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" sz="1100"/>
              <a:t>65007 L $$abibliografické záznamy$$7ph114143$$2czenas</a:t>
            </a:r>
            <a:br>
              <a:rPr lang="cs" sz="1100"/>
            </a:br>
            <a:r>
              <a:rPr lang="cs" sz="1100"/>
              <a:t>080   L $$a025.32$$2MRF</a:t>
            </a:r>
            <a:endParaRPr sz="1100"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endParaRPr sz="1100"/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endParaRPr sz="1100"/>
          </a:p>
        </p:txBody>
      </p:sp>
      <p:graphicFrame>
        <p:nvGraphicFramePr>
          <p:cNvPr id="221" name="Google Shape;221;p38"/>
          <p:cNvGraphicFramePr/>
          <p:nvPr/>
        </p:nvGraphicFramePr>
        <p:xfrm>
          <a:off x="75450" y="9455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{237F4931-213F-42D8-9124-04A508CC4D34}</a:tableStyleId>
              </a:tblPr>
              <a:tblGrid>
                <a:gridCol w="42058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9102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5298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cs"/>
                        <a:t>650 - vedlejší věcné záhlaví - věcné téma</a:t>
                      </a:r>
                      <a:br>
                        <a:rPr lang="cs"/>
                      </a:br>
                      <a:r>
                        <a:rPr lang="cs"/>
                        <a:t>                neboli předmětové heslo</a:t>
                      </a:r>
                      <a:endParaRPr/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cs"/>
                        <a:t>65007 - předmět ze zdroje specifikovaného v $2</a:t>
                      </a:r>
                      <a:endParaRPr/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cs"/>
                        <a:t>65004 - předmět bez specifikovaného zdroje, </a:t>
                      </a:r>
                      <a:br>
                        <a:rPr lang="cs"/>
                      </a:br>
                      <a:r>
                        <a:rPr lang="cs"/>
                        <a:t>             tj. bez $2</a:t>
                      </a:r>
                      <a:endParaRPr/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cs"/>
                        <a:t>naším hlavním zdrojem předmětových </a:t>
                      </a:r>
                      <a:br>
                        <a:rPr lang="cs"/>
                      </a:br>
                      <a:r>
                        <a:rPr lang="cs"/>
                        <a:t>hesel je czenas</a:t>
                      </a:r>
                      <a:endParaRPr/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cs"/>
                        <a:t>650 a 080 tvoří dvojici</a:t>
                      </a:r>
                      <a:endParaRPr sz="1800">
                        <a:solidFill>
                          <a:schemeClr val="dk2"/>
                        </a:solidFill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pic>
        <p:nvPicPr>
          <p:cNvPr id="222" name="Google Shape;222;p3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133475" y="151651"/>
            <a:ext cx="4836199" cy="49918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" name="Google Shape;227;p39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651</a:t>
            </a:r>
            <a:endParaRPr/>
          </a:p>
        </p:txBody>
      </p:sp>
      <p:sp>
        <p:nvSpPr>
          <p:cNvPr id="228" name="Google Shape;228;p39"/>
          <p:cNvSpPr txBox="1">
            <a:spLocks noGrp="1"/>
          </p:cNvSpPr>
          <p:nvPr>
            <p:ph type="body" idx="1"/>
          </p:nvPr>
        </p:nvSpPr>
        <p:spPr>
          <a:xfrm>
            <a:off x="200800" y="370942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" sz="1100"/>
              <a:t>651   L $$aBrno (Česko)$$7ge134084$$2czenas</a:t>
            </a:r>
            <a:br>
              <a:rPr lang="cs" sz="1100"/>
            </a:br>
            <a:r>
              <a:rPr lang="cs" sz="1200"/>
              <a:t>080   L $$a(437.322)$$2MRF</a:t>
            </a:r>
            <a:br>
              <a:rPr lang="cs" sz="1200"/>
            </a:br>
            <a:r>
              <a:rPr lang="cs" sz="1200"/>
              <a:t>043   L $$ae-xr---$$be-xr-jm$$2czenas</a:t>
            </a:r>
            <a:endParaRPr sz="1200"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cs" sz="1200"/>
              <a:t>GC= "e-xr-jm" NOT WVD=BOA001</a:t>
            </a:r>
            <a:endParaRPr sz="1200"/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endParaRPr sz="1200"/>
          </a:p>
        </p:txBody>
      </p:sp>
      <p:graphicFrame>
        <p:nvGraphicFramePr>
          <p:cNvPr id="229" name="Google Shape;229;p39"/>
          <p:cNvGraphicFramePr/>
          <p:nvPr/>
        </p:nvGraphicFramePr>
        <p:xfrm>
          <a:off x="387150" y="9069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{237F4931-213F-42D8-9124-04A508CC4D34}</a:tableStyleId>
              </a:tblPr>
              <a:tblGrid>
                <a:gridCol w="39021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9021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855325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cs"/>
                        <a:t>651 - geografické heslo</a:t>
                      </a:r>
                      <a:endParaRPr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cs"/>
                        <a:t>651$7 - heslo ze zdroje specifikovaného v $2</a:t>
                      </a:r>
                      <a:endParaRPr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cs"/>
                        <a:t>651$4 - heslo bez specifikovaného zdroje</a:t>
                      </a:r>
                      <a:endParaRPr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cs"/>
                        <a:t>naším hlavním zdrojem geografických </a:t>
                      </a:r>
                      <a:br>
                        <a:rPr lang="cs"/>
                      </a:br>
                      <a:r>
                        <a:rPr lang="cs"/>
                        <a:t>hesel je czenas</a:t>
                      </a:r>
                      <a:endParaRPr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cs"/>
                        <a:t>651, 080 a 043 tvoří trio</a:t>
                      </a: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pic>
        <p:nvPicPr>
          <p:cNvPr id="230" name="Google Shape;230;p3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210825" y="0"/>
            <a:ext cx="4705350" cy="51061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" name="Google Shape;235;p40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648</a:t>
            </a:r>
            <a:endParaRPr/>
          </a:p>
        </p:txBody>
      </p:sp>
      <p:sp>
        <p:nvSpPr>
          <p:cNvPr id="236" name="Google Shape;236;p40"/>
          <p:cNvSpPr txBox="1">
            <a:spLocks noGrp="1"/>
          </p:cNvSpPr>
          <p:nvPr>
            <p:ph type="body" idx="1"/>
          </p:nvPr>
        </p:nvSpPr>
        <p:spPr>
          <a:xfrm>
            <a:off x="311700" y="3044350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cs" sz="1400"/>
              <a:t>648 7 L $$a1992$$7ch460666$$2czenas</a:t>
            </a:r>
            <a:br>
              <a:rPr lang="cs" sz="1400"/>
            </a:br>
            <a:r>
              <a:rPr lang="cs" sz="1400"/>
              <a:t>648 4 L $$a2023 </a:t>
            </a:r>
            <a:br>
              <a:rPr lang="cs" sz="1400"/>
            </a:br>
            <a:r>
              <a:rPr lang="cs" sz="1400"/>
              <a:t>648 7 L $$a21. století$$7ch460559$$2czenas</a:t>
            </a:r>
            <a:br>
              <a:rPr lang="cs" sz="1400"/>
            </a:br>
            <a:r>
              <a:rPr lang="cs" sz="1400"/>
              <a:t>648 4 L $$a1.-22. století</a:t>
            </a:r>
            <a:endParaRPr sz="1400"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cs" sz="1400"/>
              <a:t>1992 = 045 x9x9</a:t>
            </a:r>
            <a:br>
              <a:rPr lang="cs" sz="1400"/>
            </a:br>
            <a:r>
              <a:rPr lang="cs" sz="1400"/>
              <a:t>2023 = y2y2</a:t>
            </a:r>
            <a:br>
              <a:rPr lang="cs" sz="1400"/>
            </a:br>
            <a:r>
              <a:rPr lang="cs" sz="1400"/>
              <a:t>21. století = y-y-</a:t>
            </a:r>
            <a:br>
              <a:rPr lang="cs" sz="1400"/>
            </a:br>
            <a:endParaRPr sz="1400"/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endParaRPr sz="1400"/>
          </a:p>
        </p:txBody>
      </p:sp>
      <p:graphicFrame>
        <p:nvGraphicFramePr>
          <p:cNvPr id="237" name="Google Shape;237;p40"/>
          <p:cNvGraphicFramePr/>
          <p:nvPr/>
        </p:nvGraphicFramePr>
        <p:xfrm>
          <a:off x="311700" y="122470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{237F4931-213F-42D8-9124-04A508CC4D34}</a:tableStyleId>
              </a:tblPr>
              <a:tblGrid>
                <a:gridCol w="39399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9399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53755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cs"/>
                        <a:t>648 - chronologický termín</a:t>
                      </a:r>
                      <a:endParaRPr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cs"/>
                        <a:t>648$7 - termín ze zdroje specifikovaného v $2</a:t>
                      </a:r>
                      <a:endParaRPr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cs"/>
                        <a:t>648$4 - termín bez specifikovaného zdroje</a:t>
                      </a:r>
                      <a:endParaRPr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cs"/>
                        <a:t>století jsou v czenas zpracovaná ve velké míře, roky jen významné</a:t>
                      </a:r>
                      <a:endParaRPr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cs"/>
                        <a:t>648 a 045 tvoří dvojici</a:t>
                      </a: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pic>
        <p:nvPicPr>
          <p:cNvPr id="238" name="Google Shape;238;p4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467851" y="598626"/>
            <a:ext cx="4676150" cy="30816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" name="Google Shape;243;p4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655</a:t>
            </a:r>
            <a:endParaRPr/>
          </a:p>
        </p:txBody>
      </p:sp>
      <p:sp>
        <p:nvSpPr>
          <p:cNvPr id="244" name="Google Shape;244;p41"/>
          <p:cNvSpPr txBox="1">
            <a:spLocks noGrp="1"/>
          </p:cNvSpPr>
          <p:nvPr>
            <p:ph type="body" idx="1"/>
          </p:nvPr>
        </p:nvSpPr>
        <p:spPr>
          <a:xfrm>
            <a:off x="311700" y="37685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cs"/>
              <a:t>655 7 L $$ačlánky$$7fd133976$$2czenas</a:t>
            </a:r>
            <a:br>
              <a:rPr lang="cs"/>
            </a:br>
            <a:r>
              <a:rPr lang="cs"/>
              <a:t>080   L $$a(046)$$2MRF</a:t>
            </a:r>
            <a:br>
              <a:rPr lang="cs"/>
            </a:br>
            <a:r>
              <a:rPr lang="cs"/>
              <a:t>655 4 L $$adeklarace</a:t>
            </a:r>
            <a:br>
              <a:rPr lang="cs"/>
            </a:br>
            <a:endParaRPr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/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endParaRPr/>
          </a:p>
        </p:txBody>
      </p:sp>
      <p:graphicFrame>
        <p:nvGraphicFramePr>
          <p:cNvPr id="245" name="Google Shape;245;p41"/>
          <p:cNvGraphicFramePr/>
          <p:nvPr/>
        </p:nvGraphicFramePr>
        <p:xfrm>
          <a:off x="311700" y="12099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{237F4931-213F-42D8-9124-04A508CC4D34}</a:tableStyleId>
              </a:tblPr>
              <a:tblGrid>
                <a:gridCol w="39399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9399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552325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cs"/>
                        <a:t>655 - forma/žánr</a:t>
                      </a:r>
                      <a:endParaRPr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cs"/>
                        <a:t>655$7 - termín ze zdroje specifikovaného v $2</a:t>
                      </a:r>
                      <a:endParaRPr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cs"/>
                        <a:t>655$4 - termín bez specifikovaného zdroje</a:t>
                      </a:r>
                      <a:endParaRPr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cs"/>
                        <a:t>hlavním zdrojem je nám czenas</a:t>
                      </a:r>
                      <a:endParaRPr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cs"/>
                        <a:t>655 a 080 tvoří dvojici</a:t>
                      </a: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pic>
        <p:nvPicPr>
          <p:cNvPr id="246" name="Google Shape;246;p4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393475" y="882082"/>
            <a:ext cx="4070750" cy="26503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Minimální záznam</a:t>
            </a:r>
            <a:endParaRPr/>
          </a:p>
        </p:txBody>
      </p:sp>
      <p:sp>
        <p:nvSpPr>
          <p:cNvPr id="70" name="Google Shape;70;p15"/>
          <p:cNvSpPr txBox="1"/>
          <p:nvPr/>
        </p:nvSpPr>
        <p:spPr>
          <a:xfrm>
            <a:off x="575650" y="1345675"/>
            <a:ext cx="80817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aphicFrame>
        <p:nvGraphicFramePr>
          <p:cNvPr id="71" name="Google Shape;71;p15"/>
          <p:cNvGraphicFramePr/>
          <p:nvPr/>
        </p:nvGraphicFramePr>
        <p:xfrm>
          <a:off x="713275" y="10177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{237F4931-213F-42D8-9124-04A508CC4D34}</a:tableStyleId>
              </a:tblPr>
              <a:tblGrid>
                <a:gridCol w="2413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13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4204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cs" sz="1800"/>
                        <a:t>LDR</a:t>
                      </a:r>
                      <a:endParaRPr sz="1800"/>
                    </a:p>
                  </a:txBody>
                  <a:tcPr marL="91425" marR="91425" marT="91425" marB="91425">
                    <a:lnL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cs" sz="1800"/>
                        <a:t>072</a:t>
                      </a:r>
                      <a:endParaRPr sz="1800"/>
                    </a:p>
                  </a:txBody>
                  <a:tcPr marL="91425" marR="91425" marT="91425" marB="91425">
                    <a:lnL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cs" sz="1800"/>
                        <a:t>338</a:t>
                      </a:r>
                      <a:endParaRPr sz="1800"/>
                    </a:p>
                  </a:txBody>
                  <a:tcPr marL="91425" marR="91425" marT="91425" marB="91425">
                    <a:lnL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cs" sz="1800"/>
                        <a:t>001</a:t>
                      </a:r>
                      <a:endParaRPr sz="1800"/>
                    </a:p>
                  </a:txBody>
                  <a:tcPr marL="91425" marR="91425" marT="91425" marB="91425">
                    <a:lnL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cs" sz="1800"/>
                        <a:t>080</a:t>
                      </a:r>
                      <a:endParaRPr sz="1800"/>
                    </a:p>
                  </a:txBody>
                  <a:tcPr marL="91425" marR="91425" marT="91425" marB="91425">
                    <a:lnL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cs" sz="1800"/>
                        <a:t>5xx</a:t>
                      </a:r>
                      <a:endParaRPr sz="1800"/>
                    </a:p>
                  </a:txBody>
                  <a:tcPr marL="91425" marR="91425" marT="91425" marB="91425">
                    <a:lnL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cs" sz="1800"/>
                        <a:t>003</a:t>
                      </a:r>
                      <a:endParaRPr sz="1800"/>
                    </a:p>
                  </a:txBody>
                  <a:tcPr marL="91425" marR="91425" marT="91425" marB="91425">
                    <a:lnL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cs" sz="1800"/>
                        <a:t>100</a:t>
                      </a:r>
                      <a:endParaRPr sz="1800"/>
                    </a:p>
                  </a:txBody>
                  <a:tcPr marL="91425" marR="91425" marT="91425" marB="91425">
                    <a:lnL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cs" sz="1800"/>
                        <a:t>650</a:t>
                      </a:r>
                      <a:endParaRPr sz="1800"/>
                    </a:p>
                  </a:txBody>
                  <a:tcPr marL="91425" marR="91425" marT="91425" marB="91425">
                    <a:lnL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cs" sz="1800"/>
                        <a:t>005</a:t>
                      </a:r>
                      <a:endParaRPr sz="1800"/>
                    </a:p>
                  </a:txBody>
                  <a:tcPr marL="91425" marR="91425" marT="91425" marB="91425">
                    <a:lnL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cs" sz="1800">
                          <a:solidFill>
                            <a:schemeClr val="dk1"/>
                          </a:solidFill>
                        </a:rPr>
                        <a:t>110</a:t>
                      </a:r>
                      <a:endParaRPr sz="1800"/>
                    </a:p>
                  </a:txBody>
                  <a:tcPr marL="91425" marR="91425" marT="91425" marB="91425">
                    <a:lnL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cs" sz="1800"/>
                        <a:t>700</a:t>
                      </a:r>
                      <a:endParaRPr sz="1800"/>
                    </a:p>
                  </a:txBody>
                  <a:tcPr marL="91425" marR="91425" marT="91425" marB="91425">
                    <a:lnL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cs" sz="1800"/>
                        <a:t>008</a:t>
                      </a:r>
                      <a:endParaRPr sz="1800"/>
                    </a:p>
                  </a:txBody>
                  <a:tcPr marL="91425" marR="91425" marT="91425" marB="91425">
                    <a:lnL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cs" sz="1800">
                          <a:solidFill>
                            <a:schemeClr val="dk1"/>
                          </a:solidFill>
                        </a:rPr>
                        <a:t>111</a:t>
                      </a:r>
                      <a:endParaRPr sz="1800"/>
                    </a:p>
                  </a:txBody>
                  <a:tcPr marL="91425" marR="91425" marT="91425" marB="91425">
                    <a:lnL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cs" sz="1800"/>
                        <a:t>710</a:t>
                      </a:r>
                      <a:endParaRPr sz="1800"/>
                    </a:p>
                  </a:txBody>
                  <a:tcPr marL="91425" marR="91425" marT="91425" marB="91425">
                    <a:lnL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cs" sz="1800">
                          <a:solidFill>
                            <a:schemeClr val="dk1"/>
                          </a:solidFill>
                        </a:rPr>
                        <a:t>040</a:t>
                      </a:r>
                      <a:endParaRPr sz="1800"/>
                    </a:p>
                  </a:txBody>
                  <a:tcPr marL="91425" marR="91425" marT="91425" marB="91425">
                    <a:lnL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cs" sz="1800"/>
                        <a:t>245</a:t>
                      </a:r>
                      <a:endParaRPr sz="1800"/>
                    </a:p>
                  </a:txBody>
                  <a:tcPr marL="91425" marR="91425" marT="91425" marB="91425">
                    <a:lnL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cs" sz="1800"/>
                        <a:t>711</a:t>
                      </a:r>
                      <a:endParaRPr sz="1800"/>
                    </a:p>
                  </a:txBody>
                  <a:tcPr marL="91425" marR="91425" marT="91425" marB="91425">
                    <a:lnL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cs" sz="1800"/>
                        <a:t>041</a:t>
                      </a:r>
                      <a:endParaRPr sz="1800"/>
                    </a:p>
                  </a:txBody>
                  <a:tcPr marL="91425" marR="91425" marT="91425" marB="91425">
                    <a:lnL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cs" sz="1800"/>
                        <a:t>336</a:t>
                      </a:r>
                      <a:endParaRPr sz="1800"/>
                    </a:p>
                  </a:txBody>
                  <a:tcPr marL="91425" marR="91425" marT="91425" marB="91425">
                    <a:lnL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cs" sz="1800"/>
                        <a:t>773</a:t>
                      </a:r>
                      <a:endParaRPr sz="1800"/>
                    </a:p>
                  </a:txBody>
                  <a:tcPr marL="91425" marR="91425" marT="91425" marB="91425">
                    <a:lnL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25" marR="91425" marT="91425" marB="91425">
                    <a:lnL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25" marR="91425" marT="91425" marB="91425">
                    <a:lnL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cs" sz="1800"/>
                        <a:t>910</a:t>
                      </a:r>
                      <a:endParaRPr sz="1800"/>
                    </a:p>
                  </a:txBody>
                  <a:tcPr marL="91425" marR="91425" marT="91425" marB="91425">
                    <a:lnL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" name="Google Shape;251;p42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072</a:t>
            </a:r>
            <a:endParaRPr/>
          </a:p>
        </p:txBody>
      </p:sp>
      <p:sp>
        <p:nvSpPr>
          <p:cNvPr id="252" name="Google Shape;252;p42"/>
          <p:cNvSpPr txBox="1">
            <a:spLocks noGrp="1"/>
          </p:cNvSpPr>
          <p:nvPr>
            <p:ph type="body" idx="1"/>
          </p:nvPr>
        </p:nvSpPr>
        <p:spPr>
          <a:xfrm>
            <a:off x="311700" y="3376900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cs" sz="1500"/>
              <a:t>65007 L $$abibliografické záznamy$$7ph114143$$2czenas</a:t>
            </a:r>
            <a:br>
              <a:rPr lang="cs" sz="1500"/>
            </a:br>
            <a:r>
              <a:rPr lang="cs" sz="1500"/>
              <a:t>080   L $$a</a:t>
            </a:r>
            <a:r>
              <a:rPr lang="cs" sz="1500" b="1"/>
              <a:t>025.3</a:t>
            </a:r>
            <a:r>
              <a:rPr lang="cs" sz="1500"/>
              <a:t>2$$2MRF</a:t>
            </a:r>
            <a:br>
              <a:rPr lang="cs" sz="1500"/>
            </a:br>
            <a:r>
              <a:rPr lang="cs" sz="1500"/>
              <a:t>072 7 L $$a</a:t>
            </a:r>
            <a:r>
              <a:rPr lang="cs" sz="1500" b="1"/>
              <a:t>025.3</a:t>
            </a:r>
            <a:r>
              <a:rPr lang="cs" sz="1500"/>
              <a:t>/.4$$xKatalogizace. Selekční jazyky$$2Konspekt$$912</a:t>
            </a:r>
            <a:endParaRPr sz="1500"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500"/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endParaRPr sz="1500"/>
          </a:p>
        </p:txBody>
      </p:sp>
      <p:graphicFrame>
        <p:nvGraphicFramePr>
          <p:cNvPr id="253" name="Google Shape;253;p42"/>
          <p:cNvGraphicFramePr/>
          <p:nvPr/>
        </p:nvGraphicFramePr>
        <p:xfrm>
          <a:off x="268900" y="111385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{237F4931-213F-42D8-9124-04A508CC4D34}</a:tableStyleId>
              </a:tblPr>
              <a:tblGrid>
                <a:gridCol w="51215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010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6484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cs"/>
                        <a:t>072$7 - skupina konspektu z czenas</a:t>
                      </a:r>
                      <a:endParaRPr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cs"/>
                        <a:t>zastřešující, nadřazený, termín předmětového kategorizace </a:t>
                      </a:r>
                      <a:endParaRPr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cs"/>
                        <a:t>v czenas přiřazeno k daným termínům </a:t>
                      </a:r>
                      <a:endParaRPr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cs"/>
                        <a:t>072 a 080 obsahují obdobná čísla, skoro až stejná</a:t>
                      </a: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pic>
        <p:nvPicPr>
          <p:cNvPr id="254" name="Google Shape;254;p42"/>
          <p:cNvPicPr preferRelativeResize="0"/>
          <p:nvPr/>
        </p:nvPicPr>
        <p:blipFill rotWithShape="1">
          <a:blip r:embed="rId3">
            <a:alphaModFix/>
          </a:blip>
          <a:srcRect l="1468"/>
          <a:stretch/>
        </p:blipFill>
        <p:spPr>
          <a:xfrm>
            <a:off x="4471000" y="1856525"/>
            <a:ext cx="4617350" cy="13620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59" name="Google Shape;259;p43"/>
          <p:cNvGraphicFramePr/>
          <p:nvPr/>
        </p:nvGraphicFramePr>
        <p:xfrm>
          <a:off x="1446400" y="-4647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{237F4931-213F-42D8-9124-04A508CC4D34}</a:tableStyleId>
              </a:tblPr>
              <a:tblGrid>
                <a:gridCol w="9004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004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828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948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783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012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1262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95952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236775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cs" sz="1200"/>
                        <a:t>773$</a:t>
                      </a:r>
                      <a:r>
                        <a:rPr lang="cs" sz="1200" b="1">
                          <a:solidFill>
                            <a:srgbClr val="0000FF"/>
                          </a:solidFill>
                        </a:rPr>
                        <a:t>g</a:t>
                      </a:r>
                      <a:endParaRPr sz="1200" b="1">
                        <a:solidFill>
                          <a:srgbClr val="0000FF"/>
                        </a:solidFill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cs" sz="1200"/>
                        <a:t>Ročník</a:t>
                      </a:r>
                      <a:endParaRPr sz="1200"/>
                    </a:p>
                  </a:txBody>
                  <a:tcPr marL="91425" marR="91425" marT="91425" marB="91425">
                    <a:lnL w="9525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cs" sz="1200"/>
                        <a:t>1,</a:t>
                      </a:r>
                      <a:endParaRPr sz="1200"/>
                    </a:p>
                  </a:txBody>
                  <a:tcPr marL="91425" marR="91425" marT="91425" marB="91425">
                    <a:lnL w="9525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cs" sz="1200"/>
                        <a:t>číslo </a:t>
                      </a:r>
                      <a:endParaRPr sz="1200"/>
                    </a:p>
                  </a:txBody>
                  <a:tcPr marL="91425" marR="91425" marT="91425" marB="91425">
                    <a:lnL w="9525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cs" sz="1200"/>
                        <a:t>1</a:t>
                      </a:r>
                      <a:endParaRPr sz="1200"/>
                    </a:p>
                  </a:txBody>
                  <a:tcPr marL="91425" marR="91425" marT="91425" marB="91425">
                    <a:lnL w="9525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cs" sz="1200"/>
                        <a:t>(2023),</a:t>
                      </a:r>
                      <a:endParaRPr sz="1200"/>
                    </a:p>
                  </a:txBody>
                  <a:tcPr marL="91425" marR="91425" marT="91425" marB="91425">
                    <a:lnL w="9525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cs" sz="1200"/>
                        <a:t>strana</a:t>
                      </a:r>
                      <a:endParaRPr sz="1200"/>
                    </a:p>
                  </a:txBody>
                  <a:tcPr marL="91425" marR="91425" marT="91425" marB="91425">
                    <a:lnL w="9525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cs" sz="1200"/>
                        <a:t>10-12</a:t>
                      </a:r>
                      <a:endParaRPr sz="1200"/>
                    </a:p>
                  </a:txBody>
                  <a:tcPr marL="91425" marR="91425" marT="91425" marB="91425">
                    <a:lnL w="9525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51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cs" sz="1200"/>
                        <a:t>773$</a:t>
                      </a:r>
                      <a:r>
                        <a:rPr lang="cs" sz="1200" b="1">
                          <a:solidFill>
                            <a:srgbClr val="FF0000"/>
                          </a:solidFill>
                        </a:rPr>
                        <a:t>q</a:t>
                      </a:r>
                      <a:endParaRPr sz="1200" b="1">
                        <a:solidFill>
                          <a:srgbClr val="FF0000"/>
                        </a:solidFill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/>
                    </a:p>
                  </a:txBody>
                  <a:tcPr marL="91425" marR="91425" marT="91425" marB="91425">
                    <a:lnL w="9525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cs" sz="1200"/>
                        <a:t>1</a:t>
                      </a:r>
                      <a:endParaRPr sz="1200"/>
                    </a:p>
                  </a:txBody>
                  <a:tcPr marL="91425" marR="91425" marT="91425" marB="91425">
                    <a:lnL w="9525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cs" sz="1200"/>
                        <a:t>:</a:t>
                      </a:r>
                      <a:endParaRPr sz="1200"/>
                    </a:p>
                  </a:txBody>
                  <a:tcPr marL="91425" marR="91425" marT="91425" marB="91425">
                    <a:lnL w="9525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cs" sz="1200"/>
                        <a:t>1</a:t>
                      </a:r>
                      <a:endParaRPr sz="1200"/>
                    </a:p>
                  </a:txBody>
                  <a:tcPr marL="91425" marR="91425" marT="91425" marB="91425">
                    <a:lnL w="9525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/>
                    </a:p>
                  </a:txBody>
                  <a:tcPr marL="91425" marR="91425" marT="91425" marB="91425">
                    <a:lnL w="9525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/>
                    </a:p>
                  </a:txBody>
                  <a:tcPr marL="91425" marR="91425" marT="91425" marB="91425">
                    <a:lnL w="9525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/>
                    </a:p>
                  </a:txBody>
                  <a:tcPr marL="91425" marR="91425" marT="91425" marB="91425">
                    <a:lnL w="9525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51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cs" sz="1200">
                          <a:solidFill>
                            <a:schemeClr val="dk1"/>
                          </a:solidFill>
                        </a:rPr>
                        <a:t>773$</a:t>
                      </a:r>
                      <a:r>
                        <a:rPr lang="cs" sz="1200" b="1">
                          <a:solidFill>
                            <a:srgbClr val="0000FF"/>
                          </a:solidFill>
                        </a:rPr>
                        <a:t>g</a:t>
                      </a:r>
                      <a:endParaRPr sz="1200" b="1">
                        <a:solidFill>
                          <a:srgbClr val="0000FF"/>
                        </a:solidFill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/>
                    </a:p>
                  </a:txBody>
                  <a:tcPr marL="91425" marR="91425" marT="91425" marB="91425">
                    <a:lnL w="9525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/>
                    </a:p>
                  </a:txBody>
                  <a:tcPr marL="91425" marR="91425" marT="91425" marB="91425">
                    <a:lnL w="9525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cs" sz="1200"/>
                        <a:t>Číslo</a:t>
                      </a:r>
                      <a:endParaRPr sz="1200"/>
                    </a:p>
                  </a:txBody>
                  <a:tcPr marL="91425" marR="91425" marT="91425" marB="91425">
                    <a:lnL w="9525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cs" sz="1200"/>
                        <a:t>1</a:t>
                      </a:r>
                      <a:endParaRPr sz="1200"/>
                    </a:p>
                  </a:txBody>
                  <a:tcPr marL="91425" marR="91425" marT="91425" marB="91425">
                    <a:lnL w="9525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cs" sz="1200"/>
                        <a:t>(2023),</a:t>
                      </a:r>
                      <a:endParaRPr sz="1200"/>
                    </a:p>
                  </a:txBody>
                  <a:tcPr marL="91425" marR="91425" marT="91425" marB="91425">
                    <a:lnL w="9525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cs" sz="1200"/>
                        <a:t>strana </a:t>
                      </a:r>
                      <a:endParaRPr sz="1200"/>
                    </a:p>
                  </a:txBody>
                  <a:tcPr marL="91425" marR="91425" marT="91425" marB="91425">
                    <a:lnL w="9525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cs" sz="1200"/>
                        <a:t>10-12</a:t>
                      </a:r>
                      <a:endParaRPr sz="1200"/>
                    </a:p>
                  </a:txBody>
                  <a:tcPr marL="91425" marR="91425" marT="91425" marB="91425">
                    <a:lnL w="9525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51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cs" sz="1200">
                          <a:solidFill>
                            <a:schemeClr val="dk1"/>
                          </a:solidFill>
                        </a:rPr>
                        <a:t>773$</a:t>
                      </a:r>
                      <a:r>
                        <a:rPr lang="cs" sz="1200" b="1">
                          <a:solidFill>
                            <a:srgbClr val="FF0000"/>
                          </a:solidFill>
                        </a:rPr>
                        <a:t>q</a:t>
                      </a:r>
                      <a:endParaRPr sz="1200" b="1">
                        <a:solidFill>
                          <a:srgbClr val="FF0000"/>
                        </a:solidFill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/>
                    </a:p>
                  </a:txBody>
                  <a:tcPr marL="91425" marR="91425" marT="91425" marB="91425">
                    <a:lnL w="9525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/>
                    </a:p>
                  </a:txBody>
                  <a:tcPr marL="91425" marR="91425" marT="91425" marB="91425">
                    <a:lnL w="9525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/>
                    </a:p>
                  </a:txBody>
                  <a:tcPr marL="91425" marR="91425" marT="91425" marB="91425">
                    <a:lnL w="9525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cs" sz="1200"/>
                        <a:t>1</a:t>
                      </a:r>
                      <a:endParaRPr sz="1200"/>
                    </a:p>
                  </a:txBody>
                  <a:tcPr marL="91425" marR="91425" marT="91425" marB="91425">
                    <a:lnL w="9525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/>
                    </a:p>
                  </a:txBody>
                  <a:tcPr marL="91425" marR="91425" marT="91425" marB="91425">
                    <a:lnL w="9525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/>
                    </a:p>
                  </a:txBody>
                  <a:tcPr marL="91425" marR="91425" marT="91425" marB="91425">
                    <a:lnL w="9525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/>
                    </a:p>
                  </a:txBody>
                  <a:tcPr marL="91425" marR="91425" marT="91425" marB="91425">
                    <a:lnL w="9525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51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cs" sz="1200">
                          <a:solidFill>
                            <a:schemeClr val="dk1"/>
                          </a:solidFill>
                        </a:rPr>
                        <a:t>773$</a:t>
                      </a:r>
                      <a:r>
                        <a:rPr lang="cs" sz="1200" b="1">
                          <a:solidFill>
                            <a:srgbClr val="0000FF"/>
                          </a:solidFill>
                        </a:rPr>
                        <a:t>g</a:t>
                      </a:r>
                      <a:endParaRPr sz="1200" b="1">
                        <a:solidFill>
                          <a:srgbClr val="0000FF"/>
                        </a:solidFill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/>
                    </a:p>
                  </a:txBody>
                  <a:tcPr marL="91425" marR="91425" marT="91425" marB="91425">
                    <a:lnL w="9525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/>
                    </a:p>
                  </a:txBody>
                  <a:tcPr marL="91425" marR="91425" marT="91425" marB="91425">
                    <a:lnL w="9525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cs" sz="1200">
                          <a:solidFill>
                            <a:schemeClr val="dk1"/>
                          </a:solidFill>
                        </a:rPr>
                        <a:t>Svazek</a:t>
                      </a:r>
                      <a:endParaRPr sz="1200"/>
                    </a:p>
                  </a:txBody>
                  <a:tcPr marL="91425" marR="91425" marT="91425" marB="91425">
                    <a:lnL w="9525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cs" sz="1200">
                          <a:solidFill>
                            <a:schemeClr val="dk1"/>
                          </a:solidFill>
                        </a:rPr>
                        <a:t>1</a:t>
                      </a:r>
                      <a:endParaRPr sz="1200"/>
                    </a:p>
                  </a:txBody>
                  <a:tcPr marL="91425" marR="91425" marT="91425" marB="91425">
                    <a:lnL w="9525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cs" sz="1200"/>
                        <a:t>(2023),</a:t>
                      </a:r>
                      <a:endParaRPr sz="1200"/>
                    </a:p>
                  </a:txBody>
                  <a:tcPr marL="91425" marR="91425" marT="91425" marB="91425">
                    <a:lnL w="9525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cs" sz="1200"/>
                        <a:t>strana</a:t>
                      </a:r>
                      <a:endParaRPr sz="1200"/>
                    </a:p>
                  </a:txBody>
                  <a:tcPr marL="91425" marR="91425" marT="91425" marB="91425">
                    <a:lnL w="9525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cs" sz="1200"/>
                        <a:t>10-12</a:t>
                      </a:r>
                      <a:endParaRPr sz="1200"/>
                    </a:p>
                  </a:txBody>
                  <a:tcPr marL="91425" marR="91425" marT="91425" marB="91425">
                    <a:lnL w="9525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51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cs" sz="1200">
                          <a:solidFill>
                            <a:schemeClr val="dk1"/>
                          </a:solidFill>
                        </a:rPr>
                        <a:t>773$</a:t>
                      </a:r>
                      <a:r>
                        <a:rPr lang="cs" sz="1200" b="1">
                          <a:solidFill>
                            <a:srgbClr val="FF0000"/>
                          </a:solidFill>
                        </a:rPr>
                        <a:t>q</a:t>
                      </a:r>
                      <a:endParaRPr sz="1200" b="1">
                        <a:solidFill>
                          <a:srgbClr val="FF0000"/>
                        </a:solidFill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/>
                    </a:p>
                  </a:txBody>
                  <a:tcPr marL="91425" marR="91425" marT="91425" marB="91425">
                    <a:lnL w="9525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/>
                    </a:p>
                  </a:txBody>
                  <a:tcPr marL="91425" marR="91425" marT="91425" marB="91425">
                    <a:lnL w="9525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cs" sz="1200">
                          <a:solidFill>
                            <a:schemeClr val="dk1"/>
                          </a:solidFill>
                        </a:rPr>
                        <a:t>1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/>
                    </a:p>
                  </a:txBody>
                  <a:tcPr marL="91425" marR="91425" marT="91425" marB="91425">
                    <a:lnL w="9525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/>
                    </a:p>
                  </a:txBody>
                  <a:tcPr marL="91425" marR="91425" marT="91425" marB="91425">
                    <a:lnL w="9525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/>
                    </a:p>
                  </a:txBody>
                  <a:tcPr marL="91425" marR="91425" marT="91425" marB="91425">
                    <a:lnL w="9525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851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cs" sz="1200"/>
                        <a:t>773$</a:t>
                      </a:r>
                      <a:r>
                        <a:rPr lang="cs" sz="1200" b="1">
                          <a:solidFill>
                            <a:srgbClr val="0000FF"/>
                          </a:solidFill>
                        </a:rPr>
                        <a:t>g</a:t>
                      </a:r>
                      <a:endParaRPr sz="1200" b="1">
                        <a:solidFill>
                          <a:srgbClr val="0000FF"/>
                        </a:solidFill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/>
                    </a:p>
                  </a:txBody>
                  <a:tcPr marL="91425" marR="91425" marT="91425" marB="91425">
                    <a:lnL w="9525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/>
                    </a:p>
                  </a:txBody>
                  <a:tcPr marL="91425" marR="91425" marT="91425" marB="91425">
                    <a:lnL w="9525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/>
                    </a:p>
                  </a:txBody>
                  <a:tcPr marL="91425" marR="91425" marT="91425" marB="91425">
                    <a:lnL w="9525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cs" sz="1200">
                          <a:solidFill>
                            <a:schemeClr val="dk1"/>
                          </a:solidFill>
                        </a:rPr>
                        <a:t>1</a:t>
                      </a:r>
                      <a:endParaRPr sz="1200"/>
                    </a:p>
                  </a:txBody>
                  <a:tcPr marL="91425" marR="91425" marT="91425" marB="91425">
                    <a:lnL w="9525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cs" sz="1200"/>
                        <a:t>(2023),</a:t>
                      </a:r>
                      <a:endParaRPr sz="1200"/>
                    </a:p>
                  </a:txBody>
                  <a:tcPr marL="91425" marR="91425" marT="91425" marB="91425">
                    <a:lnL w="9525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cs" sz="1200"/>
                        <a:t>strana</a:t>
                      </a:r>
                      <a:endParaRPr sz="1200"/>
                    </a:p>
                  </a:txBody>
                  <a:tcPr marL="91425" marR="91425" marT="91425" marB="91425">
                    <a:lnL w="9525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cs" sz="1200"/>
                        <a:t>10-12</a:t>
                      </a:r>
                      <a:endParaRPr sz="1200"/>
                    </a:p>
                  </a:txBody>
                  <a:tcPr marL="91425" marR="91425" marT="91425" marB="91425">
                    <a:lnL w="9525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cs" sz="1200"/>
                        <a:t>773$</a:t>
                      </a:r>
                      <a:r>
                        <a:rPr lang="cs" sz="1200" b="1">
                          <a:solidFill>
                            <a:srgbClr val="FF0000"/>
                          </a:solidFill>
                        </a:rPr>
                        <a:t>q</a:t>
                      </a:r>
                      <a:endParaRPr sz="1200" b="1">
                        <a:solidFill>
                          <a:srgbClr val="FF0000"/>
                        </a:solidFill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/>
                    </a:p>
                  </a:txBody>
                  <a:tcPr marL="91425" marR="91425" marT="91425" marB="91425">
                    <a:lnL w="9525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/>
                    </a:p>
                  </a:txBody>
                  <a:tcPr marL="91425" marR="91425" marT="91425" marB="91425">
                    <a:lnL w="9525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/>
                    </a:p>
                  </a:txBody>
                  <a:tcPr marL="91425" marR="91425" marT="91425" marB="91425">
                    <a:lnL w="9525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cs" sz="1200"/>
                        <a:t>1</a:t>
                      </a:r>
                      <a:endParaRPr sz="1200"/>
                    </a:p>
                  </a:txBody>
                  <a:tcPr marL="91425" marR="91425" marT="91425" marB="91425">
                    <a:lnL w="9525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/>
                    </a:p>
                  </a:txBody>
                  <a:tcPr marL="91425" marR="91425" marT="91425" marB="91425">
                    <a:lnL w="9525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/>
                    </a:p>
                  </a:txBody>
                  <a:tcPr marL="91425" marR="91425" marT="91425" marB="91425">
                    <a:lnL w="9525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/>
                    </a:p>
                  </a:txBody>
                  <a:tcPr marL="91425" marR="91425" marT="91425" marB="91425">
                    <a:lnL w="9525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cs" sz="1200"/>
                        <a:t>773$</a:t>
                      </a:r>
                      <a:r>
                        <a:rPr lang="cs" sz="1200" b="1">
                          <a:solidFill>
                            <a:srgbClr val="0000FF"/>
                          </a:solidFill>
                        </a:rPr>
                        <a:t>g</a:t>
                      </a:r>
                      <a:endParaRPr sz="1200" b="1">
                        <a:solidFill>
                          <a:srgbClr val="0000FF"/>
                        </a:solidFill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cs" sz="1200"/>
                        <a:t>Ročník</a:t>
                      </a:r>
                      <a:endParaRPr sz="1200"/>
                    </a:p>
                  </a:txBody>
                  <a:tcPr marL="91425" marR="91425" marT="91425" marB="91425">
                    <a:lnL w="9525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cs" sz="1200"/>
                        <a:t>1,</a:t>
                      </a:r>
                      <a:endParaRPr sz="1200"/>
                    </a:p>
                  </a:txBody>
                  <a:tcPr marL="91425" marR="91425" marT="91425" marB="91425">
                    <a:lnL w="9525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cs" sz="1200"/>
                        <a:t>číslo</a:t>
                      </a:r>
                      <a:endParaRPr sz="1200"/>
                    </a:p>
                  </a:txBody>
                  <a:tcPr marL="91425" marR="91425" marT="91425" marB="91425">
                    <a:lnL w="9525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cs" sz="1200"/>
                        <a:t>leden</a:t>
                      </a:r>
                      <a:endParaRPr sz="1200"/>
                    </a:p>
                  </a:txBody>
                  <a:tcPr marL="91425" marR="91425" marT="91425" marB="91425">
                    <a:lnL w="9525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cs" sz="1200"/>
                        <a:t>(2023),</a:t>
                      </a:r>
                      <a:endParaRPr sz="1200"/>
                    </a:p>
                  </a:txBody>
                  <a:tcPr marL="91425" marR="91425" marT="91425" marB="91425">
                    <a:lnL w="9525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cs" sz="1200"/>
                        <a:t>strana </a:t>
                      </a:r>
                      <a:endParaRPr sz="1200"/>
                    </a:p>
                  </a:txBody>
                  <a:tcPr marL="91425" marR="91425" marT="91425" marB="91425">
                    <a:lnL w="9525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cs" sz="1200"/>
                        <a:t>10-12</a:t>
                      </a:r>
                      <a:endParaRPr sz="1200"/>
                    </a:p>
                  </a:txBody>
                  <a:tcPr marL="91425" marR="91425" marT="91425" marB="91425">
                    <a:lnL w="9525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cs" sz="1200"/>
                        <a:t>773$</a:t>
                      </a:r>
                      <a:r>
                        <a:rPr lang="cs" sz="1200" b="1">
                          <a:solidFill>
                            <a:srgbClr val="FF0000"/>
                          </a:solidFill>
                        </a:rPr>
                        <a:t>q</a:t>
                      </a:r>
                      <a:endParaRPr sz="1200" b="1">
                        <a:solidFill>
                          <a:srgbClr val="FF0000"/>
                        </a:solidFill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/>
                    </a:p>
                  </a:txBody>
                  <a:tcPr marL="91425" marR="91425" marT="91425" marB="91425">
                    <a:lnL w="9525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cs" sz="1200"/>
                        <a:t>1</a:t>
                      </a:r>
                      <a:endParaRPr sz="1200"/>
                    </a:p>
                  </a:txBody>
                  <a:tcPr marL="91425" marR="91425" marT="91425" marB="91425">
                    <a:lnL w="9525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cs" sz="1200"/>
                        <a:t>:</a:t>
                      </a:r>
                      <a:endParaRPr sz="1200"/>
                    </a:p>
                  </a:txBody>
                  <a:tcPr marL="91425" marR="91425" marT="91425" marB="91425">
                    <a:lnL w="9525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cs" sz="1200"/>
                        <a:t>leden</a:t>
                      </a:r>
                      <a:endParaRPr sz="1200"/>
                    </a:p>
                  </a:txBody>
                  <a:tcPr marL="91425" marR="91425" marT="91425" marB="91425">
                    <a:lnL w="9525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/>
                    </a:p>
                  </a:txBody>
                  <a:tcPr marL="91425" marR="91425" marT="91425" marB="91425">
                    <a:lnL w="9525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/>
                    </a:p>
                  </a:txBody>
                  <a:tcPr marL="91425" marR="91425" marT="91425" marB="91425">
                    <a:lnL w="9525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/>
                    </a:p>
                  </a:txBody>
                  <a:tcPr marL="91425" marR="91425" marT="91425" marB="91425">
                    <a:lnL w="9525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cs" sz="1200"/>
                        <a:t>773$</a:t>
                      </a:r>
                      <a:r>
                        <a:rPr lang="cs" sz="1200" b="1">
                          <a:solidFill>
                            <a:srgbClr val="0000FF"/>
                          </a:solidFill>
                        </a:rPr>
                        <a:t>g</a:t>
                      </a:r>
                      <a:endParaRPr sz="1200" b="1">
                        <a:solidFill>
                          <a:srgbClr val="0000FF"/>
                        </a:solidFill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cs" sz="1200"/>
                        <a:t>Ročník</a:t>
                      </a:r>
                      <a:endParaRPr sz="1200"/>
                    </a:p>
                  </a:txBody>
                  <a:tcPr marL="91425" marR="91425" marT="91425" marB="91425">
                    <a:lnL w="9525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cs" sz="1200"/>
                        <a:t>1,</a:t>
                      </a:r>
                      <a:endParaRPr sz="1200"/>
                    </a:p>
                  </a:txBody>
                  <a:tcPr marL="91425" marR="91425" marT="91425" marB="91425">
                    <a:lnL w="9525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/>
                    </a:p>
                  </a:txBody>
                  <a:tcPr marL="91425" marR="91425" marT="91425" marB="91425">
                    <a:lnL w="9525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cs" sz="1200"/>
                        <a:t>leden</a:t>
                      </a:r>
                      <a:endParaRPr sz="1200"/>
                    </a:p>
                  </a:txBody>
                  <a:tcPr marL="91425" marR="91425" marT="91425" marB="91425">
                    <a:lnL w="9525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cs" sz="1200"/>
                        <a:t>(2023),</a:t>
                      </a:r>
                      <a:endParaRPr sz="1200"/>
                    </a:p>
                  </a:txBody>
                  <a:tcPr marL="91425" marR="91425" marT="91425" marB="91425">
                    <a:lnL w="9525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cs" sz="1200"/>
                        <a:t>strana</a:t>
                      </a:r>
                      <a:endParaRPr sz="1200"/>
                    </a:p>
                  </a:txBody>
                  <a:tcPr marL="91425" marR="91425" marT="91425" marB="91425">
                    <a:lnL w="9525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cs" sz="1200"/>
                        <a:t>10-12</a:t>
                      </a:r>
                      <a:endParaRPr sz="1200"/>
                    </a:p>
                  </a:txBody>
                  <a:tcPr marL="91425" marR="91425" marT="91425" marB="91425">
                    <a:lnL w="9525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14625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cs" sz="1200"/>
                        <a:t>773$</a:t>
                      </a:r>
                      <a:r>
                        <a:rPr lang="cs" sz="1200" b="1">
                          <a:solidFill>
                            <a:srgbClr val="FF0000"/>
                          </a:solidFill>
                        </a:rPr>
                        <a:t>q</a:t>
                      </a:r>
                      <a:endParaRPr sz="1200" b="1">
                        <a:solidFill>
                          <a:srgbClr val="FF0000"/>
                        </a:solidFill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/>
                    </a:p>
                  </a:txBody>
                  <a:tcPr marL="91425" marR="91425" marT="91425" marB="91425">
                    <a:lnL w="9525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cs" sz="1200"/>
                        <a:t>1</a:t>
                      </a:r>
                      <a:endParaRPr sz="1200"/>
                    </a:p>
                  </a:txBody>
                  <a:tcPr marL="91425" marR="91425" marT="91425" marB="91425">
                    <a:lnL w="9525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cs" sz="1200"/>
                        <a:t>:</a:t>
                      </a:r>
                      <a:endParaRPr sz="1200"/>
                    </a:p>
                  </a:txBody>
                  <a:tcPr marL="91425" marR="91425" marT="91425" marB="91425">
                    <a:lnL w="9525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cs" sz="1200"/>
                        <a:t>leden</a:t>
                      </a:r>
                      <a:endParaRPr sz="1200"/>
                    </a:p>
                  </a:txBody>
                  <a:tcPr marL="91425" marR="91425" marT="91425" marB="91425">
                    <a:lnL w="9525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/>
                    </a:p>
                  </a:txBody>
                  <a:tcPr marL="91425" marR="91425" marT="91425" marB="91425">
                    <a:lnL w="9525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/>
                    </a:p>
                  </a:txBody>
                  <a:tcPr marL="91425" marR="91425" marT="91425" marB="91425">
                    <a:lnL w="9525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/>
                    </a:p>
                  </a:txBody>
                  <a:tcPr marL="91425" marR="91425" marT="91425" marB="91425">
                    <a:lnL w="9525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cs" sz="1200"/>
                        <a:t>773$</a:t>
                      </a:r>
                      <a:r>
                        <a:rPr lang="cs" sz="1200" b="1">
                          <a:solidFill>
                            <a:srgbClr val="0000FF"/>
                          </a:solidFill>
                        </a:rPr>
                        <a:t>g</a:t>
                      </a:r>
                      <a:endParaRPr sz="1200" b="1">
                        <a:solidFill>
                          <a:srgbClr val="0000FF"/>
                        </a:solidFill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/>
                    </a:p>
                  </a:txBody>
                  <a:tcPr marL="91425" marR="91425" marT="91425" marB="91425">
                    <a:lnL w="9525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/>
                    </a:p>
                  </a:txBody>
                  <a:tcPr marL="91425" marR="91425" marT="91425" marB="91425">
                    <a:lnL w="9525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/>
                    </a:p>
                  </a:txBody>
                  <a:tcPr marL="91425" marR="91425" marT="91425" marB="91425">
                    <a:lnL w="9525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cs" sz="1200"/>
                        <a:t>Leden</a:t>
                      </a:r>
                      <a:endParaRPr sz="1200"/>
                    </a:p>
                  </a:txBody>
                  <a:tcPr marL="91425" marR="91425" marT="91425" marB="91425">
                    <a:lnL w="9525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cs" sz="1200"/>
                        <a:t>(2023),</a:t>
                      </a:r>
                      <a:endParaRPr sz="1200"/>
                    </a:p>
                  </a:txBody>
                  <a:tcPr marL="91425" marR="91425" marT="91425" marB="91425">
                    <a:lnL w="9525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cs" sz="1200"/>
                        <a:t>strana</a:t>
                      </a:r>
                      <a:endParaRPr sz="1200"/>
                    </a:p>
                  </a:txBody>
                  <a:tcPr marL="91425" marR="91425" marT="91425" marB="91425">
                    <a:lnL w="9525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cs" sz="1200"/>
                        <a:t>10-12</a:t>
                      </a:r>
                      <a:endParaRPr sz="1200"/>
                    </a:p>
                  </a:txBody>
                  <a:tcPr marL="91425" marR="91425" marT="91425" marB="91425">
                    <a:lnL w="9525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51525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cs" sz="1200"/>
                        <a:t>779$</a:t>
                      </a:r>
                      <a:r>
                        <a:rPr lang="cs" sz="1200" b="1">
                          <a:solidFill>
                            <a:srgbClr val="FF0000"/>
                          </a:solidFill>
                        </a:rPr>
                        <a:t>q</a:t>
                      </a:r>
                      <a:endParaRPr sz="1200" b="1">
                        <a:solidFill>
                          <a:srgbClr val="FF0000"/>
                        </a:solidFill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/>
                    </a:p>
                  </a:txBody>
                  <a:tcPr marL="91425" marR="91425" marT="91425" marB="91425">
                    <a:lnL w="9525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/>
                    </a:p>
                  </a:txBody>
                  <a:tcPr marL="91425" marR="91425" marT="91425" marB="91425">
                    <a:lnL w="9525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/>
                    </a:p>
                  </a:txBody>
                  <a:tcPr marL="91425" marR="91425" marT="91425" marB="91425">
                    <a:lnL w="9525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cs" sz="1200"/>
                        <a:t>Leden</a:t>
                      </a:r>
                      <a:endParaRPr sz="1200"/>
                    </a:p>
                  </a:txBody>
                  <a:tcPr marL="91425" marR="91425" marT="91425" marB="91425">
                    <a:lnL w="9525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/>
                    </a:p>
                  </a:txBody>
                  <a:tcPr marL="91425" marR="91425" marT="91425" marB="91425">
                    <a:lnL w="9525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/>
                    </a:p>
                  </a:txBody>
                  <a:tcPr marL="91425" marR="91425" marT="91425" marB="91425">
                    <a:lnL w="9525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/>
                    </a:p>
                  </a:txBody>
                  <a:tcPr marL="91425" marR="91425" marT="91425" marB="91425">
                    <a:lnL w="9525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l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4" name="Google Shape;264;p4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Záludná čísla a dvojčísla	</a:t>
            </a:r>
            <a:endParaRPr/>
          </a:p>
        </p:txBody>
      </p:sp>
      <p:sp>
        <p:nvSpPr>
          <p:cNvPr id="265" name="Google Shape;265;p4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" sz="3000"/>
              <a:t>773$g Ročník 12, číslo 1-2 (2022), strana 12</a:t>
            </a:r>
            <a:endParaRPr sz="3000"/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r>
              <a:rPr lang="cs" sz="3000"/>
              <a:t>773$g Ročník 12, číslo 1/2 (2022), strana 12</a:t>
            </a:r>
            <a:endParaRPr sz="300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0" name="Google Shape;270;p4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URL - 856</a:t>
            </a:r>
            <a:endParaRPr/>
          </a:p>
        </p:txBody>
      </p:sp>
      <p:sp>
        <p:nvSpPr>
          <p:cNvPr id="271" name="Google Shape;271;p4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47500" lnSpcReduction="2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" sz="3000"/>
              <a:t>[856]  ELEKTRONICKÉ UMÍSTĚNÍ A PŘÍSTUP </a:t>
            </a:r>
            <a:endParaRPr sz="3000"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cs" sz="3000"/>
              <a:t>         První indikátor - Způsob přístupu</a:t>
            </a:r>
            <a:endParaRPr sz="3000"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cs" sz="3000"/>
              <a:t>            4    HTTP</a:t>
            </a:r>
            <a:endParaRPr sz="3000"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cs" sz="3000"/>
              <a:t>         Druhý indikátor - Vzájemný vztah</a:t>
            </a:r>
            <a:endParaRPr sz="3000"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cs" sz="3000"/>
              <a:t>            ^    Není uveden</a:t>
            </a:r>
            <a:endParaRPr sz="3000"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cs" sz="3000"/>
              <a:t>            0    Původní elektronický zdroj</a:t>
            </a:r>
            <a:endParaRPr sz="3000"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cs" sz="3000"/>
              <a:t>            1    Elektronická verze</a:t>
            </a:r>
            <a:endParaRPr sz="3000"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cs" sz="3000"/>
              <a:t>            2    Související zdroj</a:t>
            </a:r>
            <a:endParaRPr sz="3000"/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r>
              <a:rPr lang="cs" sz="3000"/>
              <a:t>            8    Návěští se negeneruje</a:t>
            </a:r>
            <a:endParaRPr sz="300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" name="Google Shape;276;p4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URL - 856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7" name="Google Shape;277;p46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lnSpcReduction="2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85641 L $$u</a:t>
            </a:r>
            <a:endParaRPr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cs"/>
              <a:t>              $$q</a:t>
            </a:r>
            <a:endParaRPr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cs"/>
              <a:t>              $$y</a:t>
            </a:r>
            <a:endParaRPr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cs"/>
              <a:t>              $$4N</a:t>
            </a:r>
            <a:endParaRPr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cs"/>
              <a:t>              $$9HTM</a:t>
            </a:r>
            <a:endParaRPr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/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endParaRPr/>
          </a:p>
        </p:txBody>
      </p:sp>
      <p:graphicFrame>
        <p:nvGraphicFramePr>
          <p:cNvPr id="278" name="Google Shape;278;p46"/>
          <p:cNvGraphicFramePr/>
          <p:nvPr/>
        </p:nvGraphicFramePr>
        <p:xfrm>
          <a:off x="2537425" y="1093488"/>
          <a:ext cx="3000000" cy="3000000"/>
        </p:xfrm>
        <a:graphic>
          <a:graphicData uri="http://schemas.openxmlformats.org/drawingml/2006/table">
            <a:tbl>
              <a:tblPr>
                <a:noFill/>
                <a:tableStyleId>{237F4931-213F-42D8-9124-04A508CC4D34}</a:tableStyleId>
              </a:tblPr>
              <a:tblGrid>
                <a:gridCol w="62948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95652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cs"/>
                        <a:t>         </a:t>
                      </a:r>
                      <a:r>
                        <a:rPr lang="cs">
                          <a:solidFill>
                            <a:schemeClr val="dk2"/>
                          </a:solidFill>
                        </a:rPr>
                        <a:t>   $3    Bližší určení dokumentu (NO)</a:t>
                      </a:r>
                      <a:endParaRPr>
                        <a:solidFill>
                          <a:schemeClr val="dk2"/>
                        </a:solidFill>
                      </a:endParaRPr>
                    </a:p>
                    <a:p>
                      <a:pPr marL="0" marR="0" lvl="0" indent="0" algn="l" rtl="0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cs">
                          <a:solidFill>
                            <a:schemeClr val="dk2"/>
                          </a:solidFill>
                        </a:rPr>
                        <a:t>            </a:t>
                      </a:r>
                      <a:r>
                        <a:rPr lang="cs" b="1">
                          <a:solidFill>
                            <a:schemeClr val="dk2"/>
                          </a:solidFill>
                        </a:rPr>
                        <a:t>$u    Adresa elektronického zdroje - URL (O)</a:t>
                      </a:r>
                      <a:endParaRPr b="1">
                        <a:solidFill>
                          <a:schemeClr val="dk2"/>
                        </a:solidFill>
                      </a:endParaRPr>
                    </a:p>
                    <a:p>
                      <a:pPr marL="0" marR="0" lvl="0" indent="0" algn="l" rtl="0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cs">
                          <a:solidFill>
                            <a:schemeClr val="dk2"/>
                          </a:solidFill>
                        </a:rPr>
                        <a:t>            </a:t>
                      </a:r>
                      <a:r>
                        <a:rPr lang="cs" b="1">
                          <a:solidFill>
                            <a:schemeClr val="dk2"/>
                          </a:solidFill>
                        </a:rPr>
                        <a:t>$q    Typ obsahu - nezobrazuje se (NO)</a:t>
                      </a:r>
                      <a:endParaRPr b="1">
                        <a:solidFill>
                          <a:schemeClr val="dk2"/>
                        </a:solidFill>
                      </a:endParaRPr>
                    </a:p>
                    <a:p>
                      <a:pPr marL="0" marR="0" lvl="0" indent="0" algn="l" rtl="0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cs">
                          <a:solidFill>
                            <a:schemeClr val="dk2"/>
                          </a:solidFill>
                        </a:rPr>
                        <a:t>            </a:t>
                      </a:r>
                      <a:r>
                        <a:rPr lang="cs" b="1">
                          <a:solidFill>
                            <a:schemeClr val="dk2"/>
                          </a:solidFill>
                        </a:rPr>
                        <a:t>$y    Text odkazu - zobrazuje se místo URL (NO)</a:t>
                      </a:r>
                      <a:endParaRPr b="1">
                        <a:solidFill>
                          <a:schemeClr val="dk2"/>
                        </a:solidFill>
                      </a:endParaRPr>
                    </a:p>
                    <a:p>
                      <a:pPr marL="0" marR="0" lvl="0" indent="0" algn="l" rtl="0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cs">
                          <a:solidFill>
                            <a:schemeClr val="dk2"/>
                          </a:solidFill>
                        </a:rPr>
                        <a:t>            $z    Poznámka pro uživatele - zobrazí se v závorce za URL (NO)</a:t>
                      </a:r>
                      <a:endParaRPr>
                        <a:solidFill>
                          <a:schemeClr val="dk2"/>
                        </a:solidFill>
                      </a:endParaRPr>
                    </a:p>
                    <a:p>
                      <a:pPr marL="0" marR="0" lvl="0" indent="0" algn="l" rtl="0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cs">
                          <a:solidFill>
                            <a:schemeClr val="dk2"/>
                          </a:solidFill>
                        </a:rPr>
                        <a:t>           </a:t>
                      </a:r>
                      <a:r>
                        <a:rPr lang="cs" b="1">
                          <a:solidFill>
                            <a:schemeClr val="dk2"/>
                          </a:solidFill>
                        </a:rPr>
                        <a:t> $4    Příznak pro obrazovku "copyright": "N" - jdi přímo na zdroj</a:t>
                      </a:r>
                      <a:endParaRPr b="1">
                        <a:solidFill>
                          <a:schemeClr val="dk2"/>
                        </a:solidFill>
                      </a:endParaRPr>
                    </a:p>
                    <a:p>
                      <a:pPr marL="0" marR="0" lvl="0" indent="0" algn="l" rtl="0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endParaRPr>
                        <a:solidFill>
                          <a:schemeClr val="dk2"/>
                        </a:solidFill>
                      </a:endParaRPr>
                    </a:p>
                    <a:p>
                      <a:pPr marL="0" lvl="0" indent="0" algn="l" rtl="0"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3" name="Google Shape;283;p47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Recenze na divadelní představení a proč 787</a:t>
            </a:r>
            <a:endParaRPr/>
          </a:p>
        </p:txBody>
      </p:sp>
      <p:sp>
        <p:nvSpPr>
          <p:cNvPr id="284" name="Google Shape;284;p47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endParaRPr/>
          </a:p>
        </p:txBody>
      </p:sp>
      <p:pic>
        <p:nvPicPr>
          <p:cNvPr id="285" name="Google Shape;285;p4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1462588"/>
            <a:ext cx="8711551" cy="2796186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286" name="Google Shape;286;p47"/>
          <p:cNvCxnSpPr/>
          <p:nvPr/>
        </p:nvCxnSpPr>
        <p:spPr>
          <a:xfrm flipH="1">
            <a:off x="6765825" y="1450350"/>
            <a:ext cx="1951200" cy="19437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1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77;p16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endParaRPr/>
          </a:p>
        </p:txBody>
      </p:sp>
      <p:pic>
        <p:nvPicPr>
          <p:cNvPr id="78" name="Google Shape;78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507852" y="445025"/>
            <a:ext cx="5893399" cy="46508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17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84;p17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endParaRPr/>
          </a:p>
        </p:txBody>
      </p:sp>
      <p:pic>
        <p:nvPicPr>
          <p:cNvPr id="85" name="Google Shape;85;p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7550" y="68100"/>
            <a:ext cx="4677174" cy="1987800"/>
          </a:xfrm>
          <a:prstGeom prst="rect">
            <a:avLst/>
          </a:prstGeom>
          <a:noFill/>
          <a:ln>
            <a:noFill/>
          </a:ln>
        </p:spPr>
      </p:pic>
      <p:pic>
        <p:nvPicPr>
          <p:cNvPr id="86" name="Google Shape;86;p17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37550" y="2055902"/>
            <a:ext cx="5868585" cy="308759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18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Minimální záznam - LDR</a:t>
            </a:r>
            <a:endParaRPr/>
          </a:p>
        </p:txBody>
      </p:sp>
      <p:sp>
        <p:nvSpPr>
          <p:cNvPr id="92" name="Google Shape;92;p18"/>
          <p:cNvSpPr txBox="1">
            <a:spLocks noGrp="1"/>
          </p:cNvSpPr>
          <p:nvPr>
            <p:ph type="body" idx="1"/>
          </p:nvPr>
        </p:nvSpPr>
        <p:spPr>
          <a:xfrm>
            <a:off x="311700" y="930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LDR   L -----naa-a22------i-4500</a:t>
            </a:r>
            <a:br>
              <a:rPr lang="cs"/>
            </a:br>
            <a:r>
              <a:rPr lang="cs"/>
              <a:t>LDR   L -----naa-a22-----7i-4500</a:t>
            </a:r>
            <a:br>
              <a:rPr lang="cs"/>
            </a:br>
            <a:r>
              <a:rPr lang="cs"/>
              <a:t>LDR   L -----naa-a22-----4i-4500</a:t>
            </a:r>
            <a:endParaRPr/>
          </a:p>
          <a:p>
            <a:pPr marL="0" lvl="0" indent="0" algn="ctr" rtl="0">
              <a:spcBef>
                <a:spcPts val="1200"/>
              </a:spcBef>
              <a:spcAft>
                <a:spcPts val="0"/>
              </a:spcAft>
              <a:buNone/>
            </a:pPr>
            <a:endParaRPr/>
          </a:p>
          <a:p>
            <a:pPr marL="0" lvl="0" indent="0" algn="ctr" rtl="0">
              <a:spcBef>
                <a:spcPts val="1200"/>
              </a:spcBef>
              <a:spcAft>
                <a:spcPts val="0"/>
              </a:spcAft>
              <a:buNone/>
            </a:pPr>
            <a:endParaRPr sz="2200"/>
          </a:p>
          <a:p>
            <a:pPr marL="0" lvl="0" indent="0" algn="ctr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2200"/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endParaRPr/>
          </a:p>
        </p:txBody>
      </p:sp>
      <p:graphicFrame>
        <p:nvGraphicFramePr>
          <p:cNvPr id="93" name="Google Shape;93;p18"/>
          <p:cNvGraphicFramePr/>
          <p:nvPr/>
        </p:nvGraphicFramePr>
        <p:xfrm>
          <a:off x="241700" y="19668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{237F4931-213F-42D8-9124-04A508CC4D34}</a:tableStyleId>
              </a:tblPr>
              <a:tblGrid>
                <a:gridCol w="41656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656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793850"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cs" sz="1800">
                          <a:solidFill>
                            <a:schemeClr val="dk2"/>
                          </a:solidFill>
                        </a:rPr>
                        <a:t>(05) n - nový záznam</a:t>
                      </a:r>
                      <a:endParaRPr sz="1800">
                        <a:solidFill>
                          <a:schemeClr val="dk2"/>
                        </a:solidFill>
                      </a:endParaRPr>
                    </a:p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cs" sz="1800">
                          <a:solidFill>
                            <a:schemeClr val="dk2"/>
                          </a:solidFill>
                        </a:rPr>
                        <a:t>(06) a - textový dokument</a:t>
                      </a:r>
                      <a:endParaRPr sz="1800">
                        <a:solidFill>
                          <a:schemeClr val="dk2"/>
                        </a:solidFill>
                      </a:endParaRPr>
                    </a:p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cs" sz="1800">
                          <a:solidFill>
                            <a:schemeClr val="dk2"/>
                          </a:solidFill>
                        </a:rPr>
                        <a:t>(07) a - analytická část</a:t>
                      </a:r>
                      <a:endParaRPr sz="1800">
                        <a:solidFill>
                          <a:schemeClr val="dk2"/>
                        </a:solidFill>
                      </a:endParaRPr>
                    </a:p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cs" sz="1800">
                          <a:solidFill>
                            <a:schemeClr val="dk2"/>
                          </a:solidFill>
                        </a:rPr>
                        <a:t>(09) a - znaková sada, UCS/Unicode</a:t>
                      </a:r>
                      <a:endParaRPr sz="1800">
                        <a:solidFill>
                          <a:schemeClr val="dk2"/>
                        </a:solidFill>
                      </a:endParaRPr>
                    </a:p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cs" sz="1800">
                          <a:solidFill>
                            <a:schemeClr val="dk2"/>
                          </a:solidFill>
                        </a:rPr>
                        <a:t>(10) 2 - délka indikátorů (tedy dva)</a:t>
                      </a:r>
                      <a:endParaRPr sz="1800">
                        <a:solidFill>
                          <a:schemeClr val="dk2"/>
                        </a:solidFill>
                      </a:endParaRPr>
                    </a:p>
                    <a:p>
                      <a:pPr marL="0" lvl="0" indent="0" algn="l" rtl="0"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endParaRPr sz="1000"/>
                    </a:p>
                  </a:txBody>
                  <a:tcPr marL="91425" marR="91425" marT="91425" marB="91425">
                    <a:lnL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cs" sz="1800">
                          <a:solidFill>
                            <a:schemeClr val="dk2"/>
                          </a:solidFill>
                        </a:rPr>
                        <a:t>(11) 2 - délka označení podpole</a:t>
                      </a:r>
                      <a:endParaRPr sz="1800">
                        <a:solidFill>
                          <a:schemeClr val="dk2"/>
                        </a:solidFill>
                      </a:endParaRPr>
                    </a:p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cs" sz="1800">
                          <a:solidFill>
                            <a:schemeClr val="dk2"/>
                          </a:solidFill>
                        </a:rPr>
                        <a:t>(17) úroveň úplnosti - </a:t>
                      </a:r>
                      <a:br>
                        <a:rPr lang="cs" sz="1800">
                          <a:solidFill>
                            <a:schemeClr val="dk2"/>
                          </a:solidFill>
                        </a:rPr>
                      </a:br>
                      <a:r>
                        <a:rPr lang="cs" sz="1800">
                          <a:solidFill>
                            <a:schemeClr val="dk2"/>
                          </a:solidFill>
                        </a:rPr>
                        <a:t>        [nic] = úplná</a:t>
                      </a:r>
                      <a:br>
                        <a:rPr lang="cs" sz="1800">
                          <a:solidFill>
                            <a:schemeClr val="dk2"/>
                          </a:solidFill>
                        </a:rPr>
                      </a:br>
                      <a:r>
                        <a:rPr lang="cs" sz="1800">
                          <a:solidFill>
                            <a:schemeClr val="dk2"/>
                          </a:solidFill>
                        </a:rPr>
                        <a:t>        7 = minimální úroveň</a:t>
                      </a:r>
                      <a:br>
                        <a:rPr lang="cs" sz="1800">
                          <a:solidFill>
                            <a:schemeClr val="dk2"/>
                          </a:solidFill>
                        </a:rPr>
                      </a:br>
                      <a:r>
                        <a:rPr lang="cs" sz="1800">
                          <a:solidFill>
                            <a:schemeClr val="dk2"/>
                          </a:solidFill>
                        </a:rPr>
                        <a:t>        4 = základní úroveň</a:t>
                      </a:r>
                      <a:endParaRPr sz="1800">
                        <a:solidFill>
                          <a:schemeClr val="dk2"/>
                        </a:solidFill>
                      </a:endParaRPr>
                    </a:p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cs" sz="1800">
                          <a:solidFill>
                            <a:schemeClr val="dk2"/>
                          </a:solidFill>
                        </a:rPr>
                        <a:t>(18) i - forma katalogizačního popisu - </a:t>
                      </a:r>
                      <a:br>
                        <a:rPr lang="cs" sz="1800">
                          <a:solidFill>
                            <a:schemeClr val="dk2"/>
                          </a:solidFill>
                        </a:rPr>
                      </a:br>
                      <a:r>
                        <a:rPr lang="cs" sz="1800">
                          <a:solidFill>
                            <a:schemeClr val="dk2"/>
                          </a:solidFill>
                        </a:rPr>
                        <a:t>       i = ISBN (jiné už nepoužíváme)</a:t>
                      </a:r>
                      <a:endParaRPr sz="1800">
                        <a:solidFill>
                          <a:schemeClr val="dk2"/>
                        </a:solidFill>
                      </a:endParaRPr>
                    </a:p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cs" sz="1700">
                          <a:solidFill>
                            <a:schemeClr val="dk2"/>
                          </a:solidFill>
                        </a:rPr>
                        <a:t>hodnoty 4500 jsou předvolené systémem</a:t>
                      </a:r>
                      <a:r>
                        <a:rPr lang="cs" sz="1800">
                          <a:solidFill>
                            <a:schemeClr val="dk2"/>
                          </a:solidFill>
                        </a:rPr>
                        <a:t> </a:t>
                      </a:r>
                      <a:endParaRPr sz="1800">
                        <a:solidFill>
                          <a:schemeClr val="dk2"/>
                        </a:solidFill>
                      </a:endParaRPr>
                    </a:p>
                    <a:p>
                      <a:pPr marL="0" lvl="0" indent="0" algn="l" rtl="0"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endParaRPr sz="1000"/>
                    </a:p>
                  </a:txBody>
                  <a:tcPr marL="91425" marR="91425" marT="91425" marB="91425">
                    <a:lnL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19850"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200"/>
                        </a:spcAft>
                        <a:buNone/>
                      </a:pPr>
                      <a:endParaRPr sz="1800">
                        <a:solidFill>
                          <a:schemeClr val="dk2"/>
                        </a:solidFill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200"/>
                        </a:spcAft>
                        <a:buNone/>
                      </a:pPr>
                      <a:endParaRPr sz="1800">
                        <a:solidFill>
                          <a:schemeClr val="dk2"/>
                        </a:solidFill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19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39285"/>
              <a:buFont typeface="Arial"/>
              <a:buNone/>
            </a:pPr>
            <a:r>
              <a:rPr lang="cs"/>
              <a:t>Minimální záznam - 001</a:t>
            </a:r>
            <a:endParaRPr/>
          </a:p>
        </p:txBody>
      </p:sp>
      <p:sp>
        <p:nvSpPr>
          <p:cNvPr id="99" name="Google Shape;99;p19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200"/>
          </a:p>
          <a:p>
            <a:pPr marL="0" lvl="0" indent="0" algn="ctr" rtl="0">
              <a:spcBef>
                <a:spcPts val="1200"/>
              </a:spcBef>
              <a:spcAft>
                <a:spcPts val="0"/>
              </a:spcAft>
              <a:buNone/>
            </a:pPr>
            <a:endParaRPr sz="2200"/>
          </a:p>
          <a:p>
            <a:pPr marL="0" lvl="0" indent="0" algn="ctr" rtl="0">
              <a:spcBef>
                <a:spcPts val="1200"/>
              </a:spcBef>
              <a:spcAft>
                <a:spcPts val="0"/>
              </a:spcAft>
              <a:buNone/>
            </a:pPr>
            <a:endParaRPr sz="2200"/>
          </a:p>
          <a:p>
            <a:pPr marL="0" lvl="0" indent="0" algn="ctr" rtl="0">
              <a:spcBef>
                <a:spcPts val="1200"/>
              </a:spcBef>
              <a:spcAft>
                <a:spcPts val="1200"/>
              </a:spcAft>
              <a:buNone/>
            </a:pPr>
            <a:r>
              <a:rPr lang="cs" sz="2200"/>
              <a:t>identifikační číslo</a:t>
            </a:r>
            <a:endParaRPr sz="220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20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Minimální záznam - 003</a:t>
            </a:r>
            <a:endParaRPr/>
          </a:p>
        </p:txBody>
      </p:sp>
      <p:sp>
        <p:nvSpPr>
          <p:cNvPr id="105" name="Google Shape;105;p20"/>
          <p:cNvSpPr txBox="1">
            <a:spLocks noGrp="1"/>
          </p:cNvSpPr>
          <p:nvPr>
            <p:ph type="body" idx="1"/>
          </p:nvPr>
        </p:nvSpPr>
        <p:spPr>
          <a:xfrm>
            <a:off x="311700" y="11228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lnSpcReduction="1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900"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endParaRPr sz="1900"/>
          </a:p>
          <a:p>
            <a:pPr marL="0" lvl="0" indent="0" algn="ctr" rtl="0">
              <a:spcBef>
                <a:spcPts val="1200"/>
              </a:spcBef>
              <a:spcAft>
                <a:spcPts val="0"/>
              </a:spcAft>
              <a:buNone/>
            </a:pPr>
            <a:endParaRPr sz="1900"/>
          </a:p>
          <a:p>
            <a:pPr marL="0" lvl="0" indent="0" algn="ctr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cs" sz="1900"/>
              <a:t>identifikátor kontrolního čísla</a:t>
            </a:r>
            <a:endParaRPr sz="1900"/>
          </a:p>
          <a:p>
            <a:pPr marL="0" lvl="0" indent="0" algn="ctr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cs" sz="190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CZ-KvRL</a:t>
            </a:r>
            <a:endParaRPr sz="2800"/>
          </a:p>
          <a:p>
            <a:pPr marL="0" lvl="0" indent="0" algn="ctr" rtl="0">
              <a:spcBef>
                <a:spcPts val="1200"/>
              </a:spcBef>
              <a:spcAft>
                <a:spcPts val="0"/>
              </a:spcAft>
              <a:buNone/>
            </a:pPr>
            <a:endParaRPr sz="1900"/>
          </a:p>
          <a:p>
            <a:pPr marL="0" lvl="0" indent="0" algn="ctr" rtl="0">
              <a:spcBef>
                <a:spcPts val="1200"/>
              </a:spcBef>
              <a:spcAft>
                <a:spcPts val="1200"/>
              </a:spcAft>
              <a:buNone/>
            </a:pPr>
            <a:endParaRPr sz="190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2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Minimální záznam - 005</a:t>
            </a:r>
            <a:endParaRPr/>
          </a:p>
        </p:txBody>
      </p:sp>
      <p:sp>
        <p:nvSpPr>
          <p:cNvPr id="111" name="Google Shape;111;p2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000"/>
          </a:p>
          <a:p>
            <a:pPr marL="0" lvl="0" indent="0" algn="ctr" rtl="0">
              <a:spcBef>
                <a:spcPts val="1200"/>
              </a:spcBef>
              <a:spcAft>
                <a:spcPts val="0"/>
              </a:spcAft>
              <a:buNone/>
            </a:pPr>
            <a:endParaRPr sz="2000"/>
          </a:p>
          <a:p>
            <a:pPr marL="0" lvl="0" indent="0" algn="ctr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cs" sz="2000"/>
              <a:t>datum posledního zpracování</a:t>
            </a:r>
            <a:endParaRPr sz="2000"/>
          </a:p>
          <a:p>
            <a:pPr marL="0" lvl="0" indent="0" algn="ctr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cs" sz="2000"/>
              <a:t>20060519143058.0</a:t>
            </a:r>
            <a:endParaRPr sz="2000"/>
          </a:p>
          <a:p>
            <a:pPr marL="0" lvl="0" indent="0" algn="ctr" rtl="0">
              <a:spcBef>
                <a:spcPts val="1200"/>
              </a:spcBef>
              <a:spcAft>
                <a:spcPts val="0"/>
              </a:spcAft>
              <a:buNone/>
            </a:pPr>
            <a:endParaRPr sz="2000"/>
          </a:p>
          <a:p>
            <a:pPr marL="0" lvl="0" indent="0" algn="ctr" rtl="0">
              <a:spcBef>
                <a:spcPts val="1200"/>
              </a:spcBef>
              <a:spcAft>
                <a:spcPts val="1200"/>
              </a:spcAft>
              <a:buNone/>
            </a:pPr>
            <a:r>
              <a:rPr lang="cs" sz="2000"/>
              <a:t>tedy, kdy záznam někdo naposledy upravoval</a:t>
            </a:r>
            <a:br>
              <a:rPr lang="cs" sz="2000"/>
            </a:br>
            <a:r>
              <a:rPr lang="cs" sz="2000"/>
              <a:t>tu v 19.V.2006 v půl třetí odpoledne</a:t>
            </a:r>
            <a:endParaRPr sz="20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1663</Words>
  <Application>Microsoft Office PowerPoint</Application>
  <PresentationFormat>Předvádění na obrazovce (16:9)</PresentationFormat>
  <Paragraphs>343</Paragraphs>
  <Slides>35</Slides>
  <Notes>35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35</vt:i4>
      </vt:variant>
    </vt:vector>
  </HeadingPairs>
  <TitlesOfParts>
    <vt:vector size="38" baseType="lpstr">
      <vt:lpstr>Arial</vt:lpstr>
      <vt:lpstr>Verdana</vt:lpstr>
      <vt:lpstr>Simple Light</vt:lpstr>
      <vt:lpstr>ANL v Brně</vt:lpstr>
      <vt:lpstr>Kdo do ANL přispívá</vt:lpstr>
      <vt:lpstr>Minimální záznam</vt:lpstr>
      <vt:lpstr>Prezentace aplikace PowerPoint</vt:lpstr>
      <vt:lpstr>Prezentace aplikace PowerPoint</vt:lpstr>
      <vt:lpstr>Minimální záznam - LDR</vt:lpstr>
      <vt:lpstr>Minimální záznam - 001</vt:lpstr>
      <vt:lpstr>Minimální záznam - 003</vt:lpstr>
      <vt:lpstr>Minimální záznam - 005</vt:lpstr>
      <vt:lpstr>Minimální záznam - 008</vt:lpstr>
      <vt:lpstr>Minimální záznam - 910</vt:lpstr>
      <vt:lpstr>910$t</vt:lpstr>
      <vt:lpstr>910$t</vt:lpstr>
      <vt:lpstr>Minimální záznam - 7730$</vt:lpstr>
      <vt:lpstr>Minimální záznam - 336</vt:lpstr>
      <vt:lpstr>Minimální záznam - 337</vt:lpstr>
      <vt:lpstr>Minimální záznam - 338</vt:lpstr>
      <vt:lpstr>Minimální záznam - 245</vt:lpstr>
      <vt:lpstr>245 .,;=:</vt:lpstr>
      <vt:lpstr>Minimální záznam - 246</vt:lpstr>
      <vt:lpstr>246 a Rubrika </vt:lpstr>
      <vt:lpstr>242 - Překlad názvu dodaný katalogizační agenturou</vt:lpstr>
      <vt:lpstr>520 - Resumé atd.</vt:lpstr>
      <vt:lpstr>Minimální záznam - 1xx / 7xx</vt:lpstr>
      <vt:lpstr>Minimální záznam - věcné zpracování 6xx/080/072</vt:lpstr>
      <vt:lpstr>650</vt:lpstr>
      <vt:lpstr>651</vt:lpstr>
      <vt:lpstr>648</vt:lpstr>
      <vt:lpstr>655</vt:lpstr>
      <vt:lpstr>072</vt:lpstr>
      <vt:lpstr>Prezentace aplikace PowerPoint</vt:lpstr>
      <vt:lpstr>Záludná čísla a dvojčísla </vt:lpstr>
      <vt:lpstr>URL - 856</vt:lpstr>
      <vt:lpstr>URL - 856 </vt:lpstr>
      <vt:lpstr>Recenze na divadelní představení a proč 787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ANL v Brně</dc:title>
  <dc:creator>Svobodová Eva</dc:creator>
  <cp:lastModifiedBy>Svobodová Eva</cp:lastModifiedBy>
  <cp:revision>1</cp:revision>
  <dcterms:modified xsi:type="dcterms:W3CDTF">2023-04-14T07:10:28Z</dcterms:modified>
</cp:coreProperties>
</file>