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7F4931-213F-42D8-9124-04A508CC4D34}">
  <a:tblStyle styleId="{237F4931-213F-42D8-9124-04A508CC4D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2c40cc1cd9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2c40cc1cd9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c40cc1cd9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2c40cc1cd9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2c40cc1cd9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2c40cc1cd9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c40cc1cd9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2c40cc1cd9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c40cc1cd9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2c40cc1cd9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2c40cc1cd9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2c40cc1cd9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2c40cc1cd9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2c40cc1cd9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c40cc1cd9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2c40cc1cd9_0_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2c40cc1cd9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2c40cc1cd9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c40cc1cd9_0_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2c40cc1cd9_0_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c40cc1cd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2c40cc1cd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2c40cc1cd9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2c40cc1cd9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2c5405c8b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2c5405c8b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c5405c8b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2c5405c8b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2c5405c8b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2c5405c8b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2c40cc1cd9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2c40cc1cd9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2c40cc1cd9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2c40cc1cd9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2c40cc1cd9_0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2c40cc1cd9_0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2c40cc1cd9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2c40cc1cd9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2c40cc1cd9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2c40cc1cd9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2c40cc1cd9_0_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2c40cc1cd9_0_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2c40cc1cd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2c40cc1cd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2c40cc1cd9_0_8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2c40cc1cd9_0_8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2c40cc1cd9_0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2c40cc1cd9_0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2c40cc1cd9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2c40cc1cd9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2c40cc1cd9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2c40cc1cd9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2c40cc1cd9_0_9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2c40cc1cd9_0_9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2c40cc1cd9_0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2c40cc1cd9_0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2c5405c8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2c5405c8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2c5405c8b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2c5405c8b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2c40cc1cd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2c40cc1cd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2c40cc1cd9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2c40cc1cd9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c40cc1cd9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2c40cc1cd9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c40cc1cd9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2c40cc1cd9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Brně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David Veselý</a:t>
            </a:r>
            <a:br>
              <a:rPr lang="cs"/>
            </a:br>
            <a:r>
              <a:rPr lang="cs"/>
              <a:t>Národní knihovna ČR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177325" y="3626725"/>
            <a:ext cx="3000000" cy="10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Moravská zemská knihovna v Brně</a:t>
            </a:r>
            <a:br>
              <a:rPr lang="cs">
                <a:solidFill>
                  <a:schemeClr val="dk1"/>
                </a:solidFill>
              </a:rPr>
            </a:br>
            <a:r>
              <a:rPr lang="cs">
                <a:solidFill>
                  <a:schemeClr val="dk1"/>
                </a:solidFill>
              </a:rPr>
              <a:t>   (11.IV.2023)	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- 008</a:t>
            </a:r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pevné délky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(00-05) - datum uložení záznamu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(06) - kód publikačního statutu / data vydání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(07-14) - RRRRMMDD vydání (dle hodnoty v 06)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(15-17) - místo vydání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(35-37) - jazyk dokumentu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(38) - modifikace záznamu [nic] = nemodifikován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(39) - zdroj katalogizace c = program kooperativní katalogizace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- 910</a:t>
            </a:r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 pro souborný katalog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sigla - BOA001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$t typ dokumentu - rs/rd/rm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$x identifikační číslo = 001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VISK 9/1 - $k - anlplus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910$t</a:t>
            </a:r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276" y="1017725"/>
            <a:ext cx="8464999" cy="334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910$t</a:t>
            </a:r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125" y="883325"/>
            <a:ext cx="8425475" cy="375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25"/>
          <p:cNvCxnSpPr/>
          <p:nvPr/>
        </p:nvCxnSpPr>
        <p:spPr>
          <a:xfrm rot="10800000" flipH="1">
            <a:off x="6287325" y="1076575"/>
            <a:ext cx="1637100" cy="92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- 7730$</a:t>
            </a:r>
            <a:endParaRPr/>
          </a:p>
        </p:txBody>
      </p:sp>
      <p:sp>
        <p:nvSpPr>
          <p:cNvPr id="144" name="Google Shape;144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zdrojový dokument</a:t>
            </a:r>
            <a:endParaRPr sz="1155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$t název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$g údaj o propojení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$q formalizovaný zápis údaje o propojení (vychází z $g)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$9 formalizovaný údaj o deklarovaném roku (vychází z $g)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a je-li možno či zapotřebí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$x ISSN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$z ISBN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$k edice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$d údaj o vydavateli/nakladateli</a:t>
            </a:r>
            <a:endParaRPr sz="1241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r>
              <a:rPr lang="cs" sz="1241"/>
              <a:t>$h údaj fyzického poppisu (on-line)</a:t>
            </a:r>
            <a:endParaRPr sz="124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- 336</a:t>
            </a:r>
            <a:endParaRPr/>
          </a:p>
        </p:txBody>
      </p:sp>
      <p:sp>
        <p:nvSpPr>
          <p:cNvPr id="150" name="Google Shape;15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336 $a</a:t>
            </a:r>
            <a:r>
              <a:rPr lang="cs" b="1"/>
              <a:t>text</a:t>
            </a:r>
            <a:r>
              <a:rPr lang="cs"/>
              <a:t>$btxt$2rdacontent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- 337</a:t>
            </a:r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média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$a slovní označení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kód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$2 zdroj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337 (tištěná)  $$a</a:t>
            </a:r>
            <a:r>
              <a:rPr lang="cs" b="1"/>
              <a:t>bez média</a:t>
            </a:r>
            <a:r>
              <a:rPr lang="cs"/>
              <a:t>$$bn$$2rdamedia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(elektronická) $a</a:t>
            </a:r>
            <a:r>
              <a:rPr lang="cs" b="1"/>
              <a:t>počítač</a:t>
            </a:r>
            <a:r>
              <a:rPr lang="cs"/>
              <a:t>$bc$2rdamedia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- 338</a:t>
            </a:r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nosiče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(tištěná)  $a</a:t>
            </a:r>
            <a:r>
              <a:rPr lang="cs" b="1"/>
              <a:t>svazek</a:t>
            </a:r>
            <a:r>
              <a:rPr lang="cs"/>
              <a:t>$bnc$2rdacarrier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(elektronická) $a</a:t>
            </a:r>
            <a:r>
              <a:rPr lang="cs" b="1"/>
              <a:t>online zdroj</a:t>
            </a:r>
            <a:r>
              <a:rPr lang="cs"/>
              <a:t>$bcr$2rdacarrier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- 245</a:t>
            </a:r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o názvu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název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další údaje o názvu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$c údaj o odpovědnosti atd.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$n číslo označení části/sekce díla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$p název části/sekce díla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 .,;=:</a:t>
            </a:r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175" name="Google Shape;175;p31"/>
          <p:cNvGraphicFramePr/>
          <p:nvPr/>
        </p:nvGraphicFramePr>
        <p:xfrm>
          <a:off x="311700" y="1152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9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$a.$p</a:t>
                      </a:r>
                      <a:br>
                        <a:rPr lang="cs"/>
                      </a:br>
                      <a:r>
                        <a:rPr lang="cs"/>
                        <a:t>$a.$n</a:t>
                      </a:r>
                      <a:br>
                        <a:rPr lang="cs"/>
                      </a:br>
                      <a:r>
                        <a:rPr lang="cs"/>
                        <a:t>$a=$b</a:t>
                      </a:r>
                      <a:br>
                        <a:rPr lang="cs"/>
                      </a:br>
                      <a:r>
                        <a:rPr lang="cs"/>
                        <a:t>$a :$b</a:t>
                      </a:r>
                      <a:br>
                        <a:rPr lang="cs"/>
                      </a:br>
                      <a:r>
                        <a:rPr lang="cs"/>
                        <a:t>$a ;$b</a:t>
                      </a:r>
                      <a:br>
                        <a:rPr lang="cs"/>
                      </a:br>
                      <a:r>
                        <a:rPr lang="cs"/>
                        <a:t>$a /$c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$b.$p</a:t>
                      </a:r>
                      <a:br>
                        <a:rPr lang="cs"/>
                      </a:br>
                      <a:r>
                        <a:rPr lang="cs"/>
                        <a:t>$b.$n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 /c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$n,$p</a:t>
                      </a:r>
                      <a:br>
                        <a:rPr lang="cs"/>
                      </a:br>
                      <a:r>
                        <a:rPr lang="cs"/>
                        <a:t>$p /$c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$aHlavní název.</a:t>
                      </a:r>
                      <a:br>
                        <a:rPr lang="cs"/>
                      </a:br>
                      <a:r>
                        <a:rPr lang="cs"/>
                        <a:t>$nčíslo,</a:t>
                      </a:r>
                      <a:br>
                        <a:rPr lang="cs"/>
                      </a:br>
                      <a:r>
                        <a:rPr lang="cs"/>
                        <a:t>$pNázev části : podnázev /</a:t>
                      </a:r>
                      <a:br>
                        <a:rPr lang="cs"/>
                      </a:br>
                      <a:r>
                        <a:rPr lang="cs"/>
                        <a:t>$cúdaje o odpovědnosti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Kdo do ANL přispívá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64" name="Google Shape;64;p14"/>
          <p:cNvGraphicFramePr/>
          <p:nvPr/>
        </p:nvGraphicFramePr>
        <p:xfrm>
          <a:off x="952500" y="1182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42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ABA003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ABA007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ABA009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ABA012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ABA100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ABB036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ABB038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ABE304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ABE310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ABE323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BOD004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BOD010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BOD031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CBA001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HBG001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HKA001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KLG001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KVG001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LIA001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OLA001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OSA001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PAG001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PNA001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ULG001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ULG001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ZLG001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- 246</a:t>
            </a:r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245$p -&gt; 24630$a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245$aNázev, aneb, Další název -&gt; 24630$aDalší název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245$a= $b -&gt; 24631$a = 245$b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245$aVezán -&gt; 2461_ $iSprávný název je: $aNázev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[v obsahu Vezán] </a:t>
            </a:r>
            <a:br>
              <a:rPr lang="cs"/>
            </a:br>
            <a:r>
              <a:rPr lang="cs"/>
              <a:t>245$aNázev -&gt; 2461_$iNázev v obsahu: $aVezán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245$a5 dnů do konce světa -&gt; 2463_$aPět dnů do konce světa (ale ne obráceně)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246 a Rubrika	</a:t>
            </a:r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188" name="Google Shape;188;p33"/>
          <p:cNvGraphicFramePr/>
          <p:nvPr/>
        </p:nvGraphicFramePr>
        <p:xfrm>
          <a:off x="447850" y="17046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42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2000"/>
                        <a:t>Preferovaný způsob</a:t>
                      </a: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2000"/>
                        <a:t>Možný způsob</a:t>
                      </a: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5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2461 $i Rubrika: $$a </a:t>
                      </a:r>
                      <a:r>
                        <a:rPr lang="cs" sz="2000" i="1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sz="2000" i="1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2463 $a </a:t>
                      </a:r>
                      <a:r>
                        <a:rPr lang="cs" sz="2000" i="1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sz="2000" i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2000">
                          <a:solidFill>
                            <a:schemeClr val="dk1"/>
                          </a:solidFill>
                        </a:rPr>
                        <a:t>500   $a Rubrika: </a:t>
                      </a:r>
                      <a:r>
                        <a:rPr lang="cs" sz="2000" i="1">
                          <a:solidFill>
                            <a:schemeClr val="dk1"/>
                          </a:solidFill>
                        </a:rPr>
                        <a:t>Název rubriky</a:t>
                      </a:r>
                      <a:endParaRPr sz="2000" i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242 - Překlad názvu dodaný katalogizační agenturou</a:t>
            </a:r>
            <a:endParaRPr/>
          </a:p>
        </p:txBody>
      </p:sp>
      <p:sp>
        <p:nvSpPr>
          <p:cNvPr id="194" name="Google Shape;19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040$a/c/d se rozhodly pro překlad názvu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Indikátory i podpole shodné jako v 245.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Jen $y je navíc.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            $y   Kód jazyka přeloženého názvu  (NO)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$y musí být vždy.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cs"/>
            </a:b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520 - Resumé atd.</a:t>
            </a:r>
            <a:endParaRPr/>
          </a:p>
        </p:txBody>
      </p:sp>
      <p:sp>
        <p:nvSpPr>
          <p:cNvPr id="200" name="Google Shape;200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První indikátor - návěští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^    Resumé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0    Předmět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1    Recenze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2    Anotace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3    Abstrakt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8    Návěští se negeneruje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Druhý indikátor - jazyk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^    Česky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             9    V cizím jazyce</a:t>
            </a: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endParaRPr sz="115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endParaRPr sz="1155"/>
          </a:p>
        </p:txBody>
      </p:sp>
      <p:sp>
        <p:nvSpPr>
          <p:cNvPr id="201" name="Google Shape;201;p35"/>
          <p:cNvSpPr txBox="1"/>
          <p:nvPr/>
        </p:nvSpPr>
        <p:spPr>
          <a:xfrm>
            <a:off x="3386625" y="2078350"/>
            <a:ext cx="55023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100"/>
              <a:t>Má-li druhý indikátor hodnotu 9, musí </a:t>
            </a:r>
            <a:br>
              <a:rPr lang="cs" sz="2100"/>
            </a:br>
            <a:r>
              <a:rPr lang="cs" sz="2100"/>
              <a:t>mít pole 520 $9 s kódovým </a:t>
            </a:r>
            <a:br>
              <a:rPr lang="cs" sz="2100"/>
            </a:br>
            <a:r>
              <a:rPr lang="cs" sz="2100"/>
              <a:t>označením cizího jazyka. 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/>
              <a:t>Druhý indikátor „nic“ = česky (protože 040$b cze).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- 1xx / 7xx</a:t>
            </a:r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záhlaví a vedlejší záhlaví</a:t>
            </a:r>
            <a:br>
              <a:rPr lang="cs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hlavní záhlaví je vždy jen jedno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vedlejší záhlaví nejsou limitovaná počtem (ale nedomýšlíme, zapisujeme jen autory uvedené)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záludnosti: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rozhovor - hlavní záhlaví je zpovídaný (odpovídající), který je zároveň předmětem</a:t>
            </a:r>
            <a:br>
              <a:rPr lang="cs"/>
            </a:br>
            <a:r>
              <a:rPr lang="cs"/>
              <a:t>článek ze sborníku, zdrojový dokument má 110/111 - do článku přejímáme v podobě vedlejšího záhlaví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208" name="Google Shape;208;p36"/>
          <p:cNvGraphicFramePr/>
          <p:nvPr/>
        </p:nvGraphicFramePr>
        <p:xfrm>
          <a:off x="393750" y="158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394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8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3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100 - hlavní záhlaví osoba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110 - hlavní záhlaví korporace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111 - hlavní záhlaví akce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700 - vedlejší záhlaví osoba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710 - vedlejší záhlaví korporace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711 - vedlejší záhlaví akce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věcné zpracování 6xx/080/072</a:t>
            </a: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/>
              <a:t>záznam splňuje rozsah minimálního záznamu, </a:t>
            </a:r>
            <a:br>
              <a:rPr lang="cs" sz="2000"/>
            </a:br>
            <a:r>
              <a:rPr lang="cs" sz="2000"/>
              <a:t>obsahuje-li buď znak MDT (080), </a:t>
            </a:r>
            <a:br>
              <a:rPr lang="cs" sz="2000"/>
            </a:br>
            <a:r>
              <a:rPr lang="cs" sz="2000"/>
              <a:t>nebo údaj skupiny Konspektu (072), </a:t>
            </a:r>
            <a:br>
              <a:rPr lang="cs" sz="2000"/>
            </a:br>
            <a:r>
              <a:rPr lang="cs" sz="2000"/>
              <a:t>nebo Vedlejší věcné záhlaví – věcné téma (650)</a:t>
            </a: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2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650</a:t>
            </a:r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75450" y="34753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65007 L $$abibliografické záznamy$$7ph114143$$2czenas</a:t>
            </a:r>
            <a:br>
              <a:rPr lang="cs" sz="1100"/>
            </a:br>
            <a:r>
              <a:rPr lang="cs" sz="1100"/>
              <a:t>080   L $$a025.32$$2MRF</a:t>
            </a:r>
            <a:endParaRPr sz="1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/>
          </a:p>
        </p:txBody>
      </p:sp>
      <p:graphicFrame>
        <p:nvGraphicFramePr>
          <p:cNvPr id="221" name="Google Shape;221;p38"/>
          <p:cNvGraphicFramePr/>
          <p:nvPr/>
        </p:nvGraphicFramePr>
        <p:xfrm>
          <a:off x="75450" y="945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420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9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650 - vedlejší věcné záhlaví - věcné téma</a:t>
                      </a:r>
                      <a:br>
                        <a:rPr lang="cs"/>
                      </a:br>
                      <a:r>
                        <a:rPr lang="cs"/>
                        <a:t>                neboli předmětové heslo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65007 - předmět ze zdroje specifikovaného v $2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65004 - předmět bez specifikovaného zdroje, </a:t>
                      </a:r>
                      <a:br>
                        <a:rPr lang="cs"/>
                      </a:br>
                      <a:r>
                        <a:rPr lang="cs"/>
                        <a:t>             tj. bez $2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předmětových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a 080 tvoří dvojici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2" name="Google Shape;22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475" y="151651"/>
            <a:ext cx="4836199" cy="499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651</a:t>
            </a:r>
            <a:endParaRPr/>
          </a:p>
        </p:txBody>
      </p:sp>
      <p:sp>
        <p:nvSpPr>
          <p:cNvPr id="228" name="Google Shape;228;p39"/>
          <p:cNvSpPr txBox="1">
            <a:spLocks noGrp="1"/>
          </p:cNvSpPr>
          <p:nvPr>
            <p:ph type="body" idx="1"/>
          </p:nvPr>
        </p:nvSpPr>
        <p:spPr>
          <a:xfrm>
            <a:off x="200800" y="3709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651   L $$aBrno (Česko)$$7ge134084$$2czenas</a:t>
            </a:r>
            <a:br>
              <a:rPr lang="cs" sz="1100"/>
            </a:br>
            <a:r>
              <a:rPr lang="cs" sz="1200"/>
              <a:t>080   L $$a(437.322)$$2MRF</a:t>
            </a:r>
            <a:br>
              <a:rPr lang="cs" sz="1200"/>
            </a:br>
            <a:r>
              <a:rPr lang="cs" sz="1200"/>
              <a:t>043   L $$ae-xr---$$be-xr-jm$$2czenas</a:t>
            </a:r>
            <a:endParaRPr sz="12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/>
              <a:t>GC= "e-xr-jm" NOT WVD=BOA001</a:t>
            </a:r>
            <a:endParaRPr sz="12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/>
          </a:p>
        </p:txBody>
      </p:sp>
      <p:graphicFrame>
        <p:nvGraphicFramePr>
          <p:cNvPr id="229" name="Google Shape;229;p39"/>
          <p:cNvGraphicFramePr/>
          <p:nvPr/>
        </p:nvGraphicFramePr>
        <p:xfrm>
          <a:off x="387150" y="906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390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5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651 - geografické heslo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651$7 - heslo ze zdroje specifikovaného v $2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651$4 - heslo bez specifikovaného zdroje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geografických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651, 080 a 043 tvoří trio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30" name="Google Shape;23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0825" y="0"/>
            <a:ext cx="4705350" cy="510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648</a:t>
            </a:r>
            <a:endParaRPr/>
          </a:p>
        </p:txBody>
      </p:sp>
      <p:sp>
        <p:nvSpPr>
          <p:cNvPr id="236" name="Google Shape;236;p40"/>
          <p:cNvSpPr txBox="1">
            <a:spLocks noGrp="1"/>
          </p:cNvSpPr>
          <p:nvPr>
            <p:ph type="body" idx="1"/>
          </p:nvPr>
        </p:nvSpPr>
        <p:spPr>
          <a:xfrm>
            <a:off x="311700" y="30443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648 7 L $$a1992$$7ch460666$$2czenas</a:t>
            </a:r>
            <a:br>
              <a:rPr lang="cs" sz="1400"/>
            </a:br>
            <a:r>
              <a:rPr lang="cs" sz="1400"/>
              <a:t>648 4 L $$a2023 </a:t>
            </a:r>
            <a:br>
              <a:rPr lang="cs" sz="1400"/>
            </a:br>
            <a:r>
              <a:rPr lang="cs" sz="1400"/>
              <a:t>648 7 L $$a21. století$$7ch460559$$2czenas</a:t>
            </a:r>
            <a:br>
              <a:rPr lang="cs" sz="1400"/>
            </a:br>
            <a:r>
              <a:rPr lang="cs" sz="1400"/>
              <a:t>648 4 L $$a1.-22. století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1992 = 045 x9x9</a:t>
            </a:r>
            <a:br>
              <a:rPr lang="cs" sz="1400"/>
            </a:br>
            <a:r>
              <a:rPr lang="cs" sz="1400"/>
              <a:t>2023 = y2y2</a:t>
            </a:r>
            <a:br>
              <a:rPr lang="cs" sz="1400"/>
            </a:br>
            <a:r>
              <a:rPr lang="cs" sz="1400"/>
              <a:t>21. století = y-y-</a:t>
            </a:r>
            <a:br>
              <a:rPr lang="cs" sz="1400"/>
            </a:b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graphicFrame>
        <p:nvGraphicFramePr>
          <p:cNvPr id="237" name="Google Shape;237;p40"/>
          <p:cNvGraphicFramePr/>
          <p:nvPr/>
        </p:nvGraphicFramePr>
        <p:xfrm>
          <a:off x="311700" y="122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393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7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648 - chronologický termín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648$7 - termín ze zdroje specifikovaného v $2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648$4 - termín bez specifikovaného zdroje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století jsou v czenas zpracovaná ve velké míře, roky jen významné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a 045 tvoří dvojici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38" name="Google Shape;23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851" y="598626"/>
            <a:ext cx="4676150" cy="30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655</a:t>
            </a:r>
            <a:endParaRPr/>
          </a:p>
        </p:txBody>
      </p:sp>
      <p:sp>
        <p:nvSpPr>
          <p:cNvPr id="244" name="Google Shape;244;p41"/>
          <p:cNvSpPr txBox="1">
            <a:spLocks noGrp="1"/>
          </p:cNvSpPr>
          <p:nvPr>
            <p:ph type="body" idx="1"/>
          </p:nvPr>
        </p:nvSpPr>
        <p:spPr>
          <a:xfrm>
            <a:off x="311700" y="37685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655 7 L $$ačlánky$$7fd133976$$2czenas</a:t>
            </a:r>
            <a:br>
              <a:rPr lang="cs"/>
            </a:br>
            <a:r>
              <a:rPr lang="cs"/>
              <a:t>080   L $$a(046)$$2MRF</a:t>
            </a:r>
            <a:br>
              <a:rPr lang="cs"/>
            </a:br>
            <a:r>
              <a:rPr lang="cs"/>
              <a:t>655 4 L $$adeklarace</a:t>
            </a:r>
            <a:br>
              <a:rPr lang="cs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245" name="Google Shape;245;p41"/>
          <p:cNvGraphicFramePr/>
          <p:nvPr/>
        </p:nvGraphicFramePr>
        <p:xfrm>
          <a:off x="311700" y="1209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393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2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655 - forma/žánr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655$7 - termín ze zdroje specifikovaného v $2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655$4 - termín bez specifikovaného zdroje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hlavním zdrojem je nám czenas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a 080 tvoří dvojici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6" name="Google Shape;24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3475" y="882082"/>
            <a:ext cx="4070750" cy="26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575650" y="1345675"/>
            <a:ext cx="808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1" name="Google Shape;71;p15"/>
          <p:cNvGraphicFramePr/>
          <p:nvPr/>
        </p:nvGraphicFramePr>
        <p:xfrm>
          <a:off x="713275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LDR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072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338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001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080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5xx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003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100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650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005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110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700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008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111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710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1"/>
                          </a:solidFill>
                        </a:rPr>
                        <a:t>040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245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711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041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336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773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/>
                        <a:t>910</a:t>
                      </a:r>
                      <a:endParaRPr sz="18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072</a:t>
            </a:r>
            <a:endParaRPr/>
          </a:p>
        </p:txBody>
      </p:sp>
      <p:sp>
        <p:nvSpPr>
          <p:cNvPr id="252" name="Google Shape;252;p42"/>
          <p:cNvSpPr txBox="1">
            <a:spLocks noGrp="1"/>
          </p:cNvSpPr>
          <p:nvPr>
            <p:ph type="body" idx="1"/>
          </p:nvPr>
        </p:nvSpPr>
        <p:spPr>
          <a:xfrm>
            <a:off x="311700" y="33769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500"/>
              <a:t>65007 L $$abibliografické záznamy$$7ph114143$$2czenas</a:t>
            </a:r>
            <a:br>
              <a:rPr lang="cs" sz="1500"/>
            </a:br>
            <a:r>
              <a:rPr lang="cs" sz="1500"/>
              <a:t>080   L $$a</a:t>
            </a:r>
            <a:r>
              <a:rPr lang="cs" sz="1500" b="1"/>
              <a:t>025.3</a:t>
            </a:r>
            <a:r>
              <a:rPr lang="cs" sz="1500"/>
              <a:t>2$$2MRF</a:t>
            </a:r>
            <a:br>
              <a:rPr lang="cs" sz="1500"/>
            </a:br>
            <a:r>
              <a:rPr lang="cs" sz="1500"/>
              <a:t>072 7 L $$a</a:t>
            </a:r>
            <a:r>
              <a:rPr lang="cs" sz="1500" b="1"/>
              <a:t>025.3</a:t>
            </a:r>
            <a:r>
              <a:rPr lang="cs" sz="1500"/>
              <a:t>/.4$$xKatalogizace. Selekční jazyky$$2Konspekt$$912</a:t>
            </a: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/>
          </a:p>
        </p:txBody>
      </p:sp>
      <p:graphicFrame>
        <p:nvGraphicFramePr>
          <p:cNvPr id="253" name="Google Shape;253;p42"/>
          <p:cNvGraphicFramePr/>
          <p:nvPr/>
        </p:nvGraphicFramePr>
        <p:xfrm>
          <a:off x="268900" y="111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512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8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072$7 - skupina konspektu z czenas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zastřešující, nadřazený, termín předmětového kategorizace 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v czenas přiřazeno k daným termínům 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 a 080 obsahují obdobná čísla, skoro až stejná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54" name="Google Shape;254;p42"/>
          <p:cNvPicPr preferRelativeResize="0"/>
          <p:nvPr/>
        </p:nvPicPr>
        <p:blipFill rotWithShape="1">
          <a:blip r:embed="rId3">
            <a:alphaModFix/>
          </a:blip>
          <a:srcRect l="1468"/>
          <a:stretch/>
        </p:blipFill>
        <p:spPr>
          <a:xfrm>
            <a:off x="4471000" y="1856525"/>
            <a:ext cx="4617350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" name="Google Shape;259;p43"/>
          <p:cNvGraphicFramePr/>
          <p:nvPr/>
        </p:nvGraphicFramePr>
        <p:xfrm>
          <a:off x="1446400" y="-464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90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4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2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9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6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 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 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Svazek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 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4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lang="cs" sz="1200" b="1">
                          <a:solidFill>
                            <a:srgbClr val="0000FF"/>
                          </a:solidFill>
                        </a:rPr>
                        <a:t>g</a:t>
                      </a:r>
                      <a:endParaRPr sz="1200" b="1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779$</a:t>
                      </a:r>
                      <a:r>
                        <a:rPr lang="cs" sz="1200" b="1">
                          <a:solidFill>
                            <a:srgbClr val="FF0000"/>
                          </a:solidFill>
                        </a:rPr>
                        <a:t>q</a:t>
                      </a:r>
                      <a:endParaRPr sz="12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Záludná čísla a dvojčísla	</a:t>
            </a:r>
            <a:endParaRPr/>
          </a:p>
        </p:txBody>
      </p:sp>
      <p:sp>
        <p:nvSpPr>
          <p:cNvPr id="265" name="Google Shape;265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/>
              <a:t>773$g Ročník 12, číslo 1-2 (2022), strana 12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3000"/>
              <a:t>773$g Ročník 12, číslo 1/2 (2022), strana 12</a:t>
            </a:r>
            <a:endParaRPr sz="3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URL - 856</a:t>
            </a:r>
            <a:endParaRPr/>
          </a:p>
        </p:txBody>
      </p:sp>
      <p:sp>
        <p:nvSpPr>
          <p:cNvPr id="271" name="Google Shape;271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/>
              <a:t>[856]  ELEKTRONICKÉ UMÍSTĚNÍ A PŘÍSTUP 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První indikátor - Způsob přístupu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4    HTTP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Druhý indikátor - Vzájemný vztah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^    Není uveden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0    Původní elektronický zdroj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1    Elektronická verze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3000"/>
              <a:t>            2    Související zdroj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3000"/>
              <a:t>            8    Návěští se negeneruje</a:t>
            </a:r>
            <a:endParaRPr sz="3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URL - 856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85641 L $$u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             $$q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             $$y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             $$4N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              $$9HTM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278" name="Google Shape;278;p46"/>
          <p:cNvGraphicFramePr/>
          <p:nvPr/>
        </p:nvGraphicFramePr>
        <p:xfrm>
          <a:off x="2537425" y="10934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6294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6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         </a:t>
                      </a:r>
                      <a:r>
                        <a:rPr lang="cs">
                          <a:solidFill>
                            <a:schemeClr val="dk2"/>
                          </a:solidFill>
                        </a:rPr>
                        <a:t>   $3    Bližší určení dokumentu (NO)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lang="cs" b="1">
                          <a:solidFill>
                            <a:schemeClr val="dk2"/>
                          </a:solidFill>
                        </a:rPr>
                        <a:t>$u    Adresa elektronického zdroje - URL (O)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lang="cs" b="1">
                          <a:solidFill>
                            <a:schemeClr val="dk2"/>
                          </a:solidFill>
                        </a:rPr>
                        <a:t>$q    Typ obsahu - nezobrazuje se (NO)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</a:t>
                      </a:r>
                      <a:r>
                        <a:rPr lang="cs" b="1">
                          <a:solidFill>
                            <a:schemeClr val="dk2"/>
                          </a:solidFill>
                        </a:rPr>
                        <a:t>$y    Text odkazu - zobrazuje se místo URL (NO)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 $z    Poznámka pro uživatele - zobrazí se v závorce za URL (NO)</a:t>
                      </a: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solidFill>
                            <a:schemeClr val="dk2"/>
                          </a:solidFill>
                        </a:rPr>
                        <a:t>           </a:t>
                      </a:r>
                      <a:r>
                        <a:rPr lang="cs" b="1">
                          <a:solidFill>
                            <a:schemeClr val="dk2"/>
                          </a:solidFill>
                        </a:rPr>
                        <a:t> $4    Příznak pro obrazovku "copyright": "N" - jdi přímo na zdroj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Recenze na divadelní představení a proč 787</a:t>
            </a:r>
            <a:endParaRPr/>
          </a:p>
        </p:txBody>
      </p:sp>
      <p:sp>
        <p:nvSpPr>
          <p:cNvPr id="284" name="Google Shape;284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85" name="Google Shape;28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62588"/>
            <a:ext cx="8711551" cy="27961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7"/>
          <p:cNvCxnSpPr/>
          <p:nvPr/>
        </p:nvCxnSpPr>
        <p:spPr>
          <a:xfrm flipH="1">
            <a:off x="6765825" y="1450350"/>
            <a:ext cx="1951200" cy="194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7852" y="445025"/>
            <a:ext cx="5893399" cy="465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50" y="68100"/>
            <a:ext cx="4677174" cy="19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50" y="2055902"/>
            <a:ext cx="5868585" cy="308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LDR</a:t>
            </a: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930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LDR   L -----naa-a22------i-4500</a:t>
            </a:r>
            <a:br>
              <a:rPr lang="cs"/>
            </a:br>
            <a:r>
              <a:rPr lang="cs"/>
              <a:t>LDR   L -----naa-a22-----7i-4500</a:t>
            </a:r>
            <a:br>
              <a:rPr lang="cs"/>
            </a:br>
            <a:r>
              <a:rPr lang="cs"/>
              <a:t>LDR   L -----naa-a22-----4i-4500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93" name="Google Shape;93;p18"/>
          <p:cNvGraphicFramePr/>
          <p:nvPr/>
        </p:nvGraphicFramePr>
        <p:xfrm>
          <a:off x="241700" y="196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{237F4931-213F-42D8-9124-04A508CC4D34}</a:tableStyleId>
              </a:tblPr>
              <a:tblGrid>
                <a:gridCol w="416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93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(05) n - nový záznam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(06) a - textový dokument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(07) a - analytická část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(09) a - znaková sada, UCS/Unicode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(10) 2 - délka indikátorů (tedy dva)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(11) 2 - délka označení podpole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(17) úroveň úplnosti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[nic] = úplná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7 = minimální úroveň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4 = základní úroveň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(18) i - forma katalogizačního popisu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i = ISBN (jiné už nepoužíváme)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700">
                          <a:solidFill>
                            <a:schemeClr val="dk2"/>
                          </a:solidFill>
                        </a:rPr>
                        <a:t>hodnoty 4500 jsou předvolené systémem</a:t>
                      </a: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Minimální záznam - 001</a:t>
            </a: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200"/>
              <a:t>identifikační číslo</a:t>
            </a:r>
            <a:endParaRPr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- 003</a:t>
            </a:r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1700" y="1122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00"/>
              <a:t>identifikátor kontrolního čísla</a:t>
            </a:r>
            <a:endParaRPr sz="19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CZ-KvRL</a:t>
            </a:r>
            <a:endParaRPr sz="28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- 005</a:t>
            </a: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datum posledního zpracování</a:t>
            </a: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20060519143058.0</a:t>
            </a: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/>
              <a:t>tedy, kdy záznam někdo naposledy upravoval</a:t>
            </a:r>
            <a:br>
              <a:rPr lang="cs" sz="2000"/>
            </a:br>
            <a:r>
              <a:rPr lang="cs" sz="2000"/>
              <a:t>tu v 19.V.2006 v půl třetí odpoledne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1663</Words>
  <Application>Microsoft Office PowerPoint</Application>
  <PresentationFormat>Předvádění na obrazovce (16:9)</PresentationFormat>
  <Paragraphs>343</Paragraphs>
  <Slides>35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8" baseType="lpstr">
      <vt:lpstr>Arial</vt:lpstr>
      <vt:lpstr>Verdana</vt:lpstr>
      <vt:lpstr>Simple Light</vt:lpstr>
      <vt:lpstr>ANL v Brně</vt:lpstr>
      <vt:lpstr>Kdo do ANL přispívá</vt:lpstr>
      <vt:lpstr>Minimální záznam</vt:lpstr>
      <vt:lpstr>Prezentace aplikace PowerPoint</vt:lpstr>
      <vt:lpstr>Prezentace aplikace PowerPoint</vt:lpstr>
      <vt:lpstr>Minimální záznam - LDR</vt:lpstr>
      <vt:lpstr>Minimální záznam - 001</vt:lpstr>
      <vt:lpstr>Minimální záznam - 003</vt:lpstr>
      <vt:lpstr>Minimální záznam - 005</vt:lpstr>
      <vt:lpstr>Minimální záznam - 008</vt:lpstr>
      <vt:lpstr>Minimální záznam - 910</vt:lpstr>
      <vt:lpstr>910$t</vt:lpstr>
      <vt:lpstr>910$t</vt:lpstr>
      <vt:lpstr>Minimální záznam - 7730$</vt:lpstr>
      <vt:lpstr>Minimální záznam - 336</vt:lpstr>
      <vt:lpstr>Minimální záznam - 337</vt:lpstr>
      <vt:lpstr>Minimální záznam - 338</vt:lpstr>
      <vt:lpstr>Minimální záznam - 245</vt:lpstr>
      <vt:lpstr>245 .,;=:</vt:lpstr>
      <vt:lpstr>Minimální záznam - 246</vt:lpstr>
      <vt:lpstr>246 a Rubrika </vt:lpstr>
      <vt:lpstr>242 - Překlad názvu dodaný katalogizační agenturou</vt:lpstr>
      <vt:lpstr>520 - Resumé atd.</vt:lpstr>
      <vt:lpstr>Minimální záznam - 1xx / 7xx</vt:lpstr>
      <vt:lpstr>Minimální záznam - věcné zpracování 6xx/080/072</vt:lpstr>
      <vt:lpstr>650</vt:lpstr>
      <vt:lpstr>651</vt:lpstr>
      <vt:lpstr>648</vt:lpstr>
      <vt:lpstr>655</vt:lpstr>
      <vt:lpstr>072</vt:lpstr>
      <vt:lpstr>Prezentace aplikace PowerPoint</vt:lpstr>
      <vt:lpstr>Záludná čísla a dvojčísla </vt:lpstr>
      <vt:lpstr>URL - 856</vt:lpstr>
      <vt:lpstr>URL - 856 </vt:lpstr>
      <vt:lpstr>Recenze na divadelní představení a proč 787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ANL v Brně</dc:title>
  <dc:creator>Svobodová Eva</dc:creator>
  <cp:lastModifiedBy>Svobodová Eva</cp:lastModifiedBy>
  <cp:revision>1</cp:revision>
  <dcterms:modified xsi:type="dcterms:W3CDTF">2023-04-14T07:10:28Z</dcterms:modified>
</cp:coreProperties>
</file>