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6" r:id="rId3"/>
    <p:sldId id="277" r:id="rId4"/>
    <p:sldId id="278" r:id="rId5"/>
    <p:sldId id="279" r:id="rId6"/>
    <p:sldId id="280" r:id="rId7"/>
    <p:sldId id="282" r:id="rId8"/>
    <p:sldId id="292" r:id="rId9"/>
    <p:sldId id="283" r:id="rId10"/>
    <p:sldId id="265" r:id="rId11"/>
    <p:sldId id="284" r:id="rId12"/>
    <p:sldId id="285" r:id="rId13"/>
    <p:sldId id="286" r:id="rId14"/>
    <p:sldId id="287" r:id="rId15"/>
    <p:sldId id="289" r:id="rId16"/>
    <p:sldId id="288" r:id="rId17"/>
    <p:sldId id="290" r:id="rId18"/>
    <p:sldId id="291" r:id="rId19"/>
    <p:sldId id="274" r:id="rId20"/>
    <p:sldId id="275" r:id="rId21"/>
  </p:sldIdLst>
  <p:sldSz cx="10080625" cy="7559675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29" autoAdjust="0"/>
  </p:normalViewPr>
  <p:slideViewPr>
    <p:cSldViewPr>
      <p:cViewPr varScale="1">
        <p:scale>
          <a:sx n="100" d="100"/>
          <a:sy n="100" d="100"/>
        </p:scale>
        <p:origin x="-1620" y="-102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751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3930" y="-114"/>
      </p:cViewPr>
      <p:guideLst>
        <p:guide orient="horz" pos="3367"/>
        <p:guide pos="238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ORAVCOVAB\Documents\Kopie%20-%20Dotazn&#237;k%202010_tabulky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5836820083682011"/>
          <c:y val="2.0338983050847456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32217573221757334"/>
          <c:y val="0.25762711864406784"/>
          <c:w val="0.3546025104602511"/>
          <c:h val="0.57457627118644061"/>
        </c:manualLayout>
      </c:layout>
      <c:pieChart>
        <c:varyColors val="1"/>
        <c:ser>
          <c:idx val="0"/>
          <c:order val="0"/>
          <c:tx>
            <c:strRef>
              <c:f>Tabulky!$A$33</c:f>
              <c:strCache>
                <c:ptCount val="1"/>
                <c:pt idx="0">
                  <c:v>Přispívá Vaše knihovna bibliografickými záznamy do SK ČR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explosion val="1"/>
          <c:dPt>
            <c:idx val="0"/>
            <c:bubble3D val="0"/>
          </c:dPt>
          <c:dPt>
            <c:idx val="1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00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99CC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00CC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3366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99CC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Ne, ale chystá se do SK ČR přispívat od roku 201</a:t>
                    </a:r>
                    <a:r>
                      <a:rPr lang="cs-CZ"/>
                      <a:t>1</a:t>
                    </a:r>
                    <a:r>
                      <a:rPr lang="en-US"/>
                      <a:t>; 28; 6%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%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Tabulky!$B$32:$H$32</c:f>
              <c:strCache>
                <c:ptCount val="7"/>
                <c:pt idx="0">
                  <c:v>Ne</c:v>
                </c:pt>
                <c:pt idx="1">
                  <c:v>Ne, ale chystá se do SK ČR přispívat od roku 2010</c:v>
                </c:pt>
                <c:pt idx="2">
                  <c:v>Nepravidelně,  2x až 3x ročně</c:v>
                </c:pt>
                <c:pt idx="3">
                  <c:v>Nepravidelně, minimálně 4x ročně</c:v>
                </c:pt>
                <c:pt idx="4">
                  <c:v>Pravidelně, 1x měsíčně</c:v>
                </c:pt>
                <c:pt idx="5">
                  <c:v>Pravidelně,1x týdně až 14 dní</c:v>
                </c:pt>
                <c:pt idx="6">
                  <c:v>1x ročně či méně často</c:v>
                </c:pt>
              </c:strCache>
            </c:strRef>
          </c:cat>
          <c:val>
            <c:numRef>
              <c:f>Tabulky!$B$33:$H$33</c:f>
              <c:numCache>
                <c:formatCode>General</c:formatCode>
                <c:ptCount val="7"/>
                <c:pt idx="0">
                  <c:v>212</c:v>
                </c:pt>
                <c:pt idx="1">
                  <c:v>28</c:v>
                </c:pt>
                <c:pt idx="2">
                  <c:v>10</c:v>
                </c:pt>
                <c:pt idx="3">
                  <c:v>46</c:v>
                </c:pt>
                <c:pt idx="4">
                  <c:v>81</c:v>
                </c:pt>
                <c:pt idx="5">
                  <c:v>48</c:v>
                </c:pt>
                <c:pt idx="6">
                  <c:v>32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c:style val="2"/>
  <c:chart>
    <c:title>
      <c:tx>
        <c:rich>
          <a:bodyPr/>
          <a:lstStyle/>
          <a:p>
            <a:pPr>
              <a:defRPr sz="1200" b="1" baseline="0">
                <a:solidFill>
                  <a:srgbClr val="000000"/>
                </a:solidFill>
                <a:latin typeface="Arial"/>
              </a:defRPr>
            </a:pPr>
            <a:r>
              <a:rPr lang="cs-CZ"/>
              <a:t>Využívání služeb SK ČR</a:t>
            </a:r>
          </a:p>
        </c:rich>
      </c:tx>
      <c:layout>
        <c:manualLayout>
          <c:xMode val="edge"/>
          <c:yMode val="edge"/>
          <c:x val="0.40034398624055034"/>
          <c:y val="7.2722865280892065E-4"/>
        </c:manualLayout>
      </c:layout>
      <c:overlay val="0"/>
    </c:title>
    <c:autoTitleDeleted val="0"/>
    <c:plotArea>
      <c:layout>
        <c:manualLayout>
          <c:xMode val="edge"/>
          <c:yMode val="edge"/>
          <c:x val="1.9999200031998721E-2"/>
          <c:y val="6.7329084432593306E-2"/>
          <c:w val="0.88340455270678064"/>
          <c:h val="0.89261240059525004"/>
        </c:manualLayout>
      </c:layout>
      <c:barChart>
        <c:barDir val="col"/>
        <c:grouping val="clustered"/>
        <c:varyColors val="0"/>
        <c:ser>
          <c:idx val="0"/>
          <c:order val="0"/>
          <c:tx>
            <c:v>Ano</c:v>
          </c:tx>
          <c:spPr>
            <a:solidFill>
              <a:srgbClr val="0000FF"/>
            </a:solidFill>
            <a:ln w="12600">
              <a:solidFill>
                <a:srgbClr val="000000"/>
              </a:solidFill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900" b="1" baseline="0">
                    <a:solidFill>
                      <a:srgbClr val="0000FF"/>
                    </a:solidFill>
                    <a:latin typeface="Arial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Lit>
              <c:ptCount val="7"/>
              <c:pt idx="0">
                <c:v>Vyhledávání dokumentu</c:v>
              </c:pt>
              <c:pt idx="1">
                <c:v>Propojení do lokálního katalogu vlastníka dokumentu</c:v>
              </c:pt>
              <c:pt idx="2">
                <c:v>Propojení na plné texty dokumentů</c:v>
              </c:pt>
              <c:pt idx="3">
                <c:v>Objednávky MVS z prostředí SK ČR</c:v>
              </c:pt>
              <c:pt idx="4">
                <c:v>Aktualizace dat v SK ČR prostřednictvím on line formuláře</c:v>
              </c:pt>
              <c:pt idx="5">
                <c:v>Stahování záznamů z SK ČR prostřednictvím protokolu Z39.50</c:v>
              </c:pt>
              <c:pt idx="6">
                <c:v>Export vlastních záznamů do SK ČR</c:v>
              </c:pt>
            </c:strLit>
          </c:cat>
          <c:val>
            <c:numLit>
              <c:formatCode>General</c:formatCode>
              <c:ptCount val="7"/>
              <c:pt idx="0">
                <c:v>445</c:v>
              </c:pt>
              <c:pt idx="1">
                <c:v>319</c:v>
              </c:pt>
              <c:pt idx="2">
                <c:v>167</c:v>
              </c:pt>
              <c:pt idx="3">
                <c:v>214</c:v>
              </c:pt>
              <c:pt idx="4">
                <c:v>208</c:v>
              </c:pt>
              <c:pt idx="5">
                <c:v>224</c:v>
              </c:pt>
              <c:pt idx="6">
                <c:v>82</c:v>
              </c:pt>
            </c:numLit>
          </c:val>
        </c:ser>
        <c:ser>
          <c:idx val="1"/>
          <c:order val="1"/>
          <c:tx>
            <c:v>Ne</c:v>
          </c:tx>
          <c:spPr>
            <a:solidFill>
              <a:srgbClr val="3366FF"/>
            </a:solidFill>
            <a:ln w="12600">
              <a:solidFill>
                <a:srgbClr val="000000"/>
              </a:solidFill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900" b="1" baseline="0">
                    <a:solidFill>
                      <a:srgbClr val="000000"/>
                    </a:solidFill>
                    <a:latin typeface="Arial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Lit>
              <c:ptCount val="7"/>
              <c:pt idx="0">
                <c:v>Vyhledávání dokumentu</c:v>
              </c:pt>
              <c:pt idx="1">
                <c:v>Propojení do lokálního katalogu vlastníka dokumentu</c:v>
              </c:pt>
              <c:pt idx="2">
                <c:v>Propojení na plné texty dokumentů</c:v>
              </c:pt>
              <c:pt idx="3">
                <c:v>Objednávky MVS z prostředí SK ČR</c:v>
              </c:pt>
              <c:pt idx="4">
                <c:v>Aktualizace dat v SK ČR prostřednictvím on line formuláře</c:v>
              </c:pt>
              <c:pt idx="5">
                <c:v>Stahování záznamů z SK ČR prostřednictvím protokolu Z39.50</c:v>
              </c:pt>
              <c:pt idx="6">
                <c:v>Export vlastních záznamů do SK ČR</c:v>
              </c:pt>
            </c:strLit>
          </c:cat>
          <c:val>
            <c:numLit>
              <c:formatCode>General</c:formatCode>
              <c:ptCount val="7"/>
              <c:pt idx="0">
                <c:v>25</c:v>
              </c:pt>
              <c:pt idx="1">
                <c:v>121</c:v>
              </c:pt>
              <c:pt idx="2">
                <c:v>221</c:v>
              </c:pt>
              <c:pt idx="3">
                <c:v>220</c:v>
              </c:pt>
              <c:pt idx="4">
                <c:v>197</c:v>
              </c:pt>
              <c:pt idx="5">
                <c:v>193</c:v>
              </c:pt>
              <c:pt idx="6">
                <c:v>334</c:v>
              </c:pt>
            </c:numLit>
          </c:val>
        </c:ser>
        <c:ser>
          <c:idx val="2"/>
          <c:order val="2"/>
          <c:tx>
            <c:v>Nevím</c:v>
          </c:tx>
          <c:spPr>
            <a:solidFill>
              <a:srgbClr val="9BBB59"/>
            </a:solidFill>
            <a:ln w="12600">
              <a:solidFill>
                <a:srgbClr val="000000"/>
              </a:solidFill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900" b="1" baseline="0">
                    <a:solidFill>
                      <a:srgbClr val="FF0000"/>
                    </a:solidFill>
                    <a:latin typeface="Arial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Lit>
              <c:ptCount val="7"/>
              <c:pt idx="0">
                <c:v>Vyhledávání dokumentu</c:v>
              </c:pt>
              <c:pt idx="1">
                <c:v>Propojení do lokálního katalogu vlastníka dokumentu</c:v>
              </c:pt>
              <c:pt idx="2">
                <c:v>Propojení na plné texty dokumentů</c:v>
              </c:pt>
              <c:pt idx="3">
                <c:v>Objednávky MVS z prostředí SK ČR</c:v>
              </c:pt>
              <c:pt idx="4">
                <c:v>Aktualizace dat v SK ČR prostřednictvím on line formuláře</c:v>
              </c:pt>
              <c:pt idx="5">
                <c:v>Stahování záznamů z SK ČR prostřednictvím protokolu Z39.50</c:v>
              </c:pt>
              <c:pt idx="6">
                <c:v>Export vlastních záznamů do SK ČR</c:v>
              </c:pt>
            </c:strLit>
          </c:cat>
          <c:val>
            <c:numLit>
              <c:formatCode>General</c:formatCode>
              <c:ptCount val="7"/>
              <c:pt idx="0">
                <c:v>21</c:v>
              </c:pt>
              <c:pt idx="1">
                <c:v>51</c:v>
              </c:pt>
              <c:pt idx="2">
                <c:v>103</c:v>
              </c:pt>
              <c:pt idx="3">
                <c:v>57</c:v>
              </c:pt>
              <c:pt idx="4">
                <c:v>86</c:v>
              </c:pt>
              <c:pt idx="5">
                <c:v>74</c:v>
              </c:pt>
              <c:pt idx="6">
                <c:v>75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180864"/>
        <c:axId val="74179328"/>
      </c:barChart>
      <c:valAx>
        <c:axId val="74179328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crossAx val="74180864"/>
        <c:crosses val="autoZero"/>
        <c:crossBetween val="between"/>
      </c:valAx>
      <c:catAx>
        <c:axId val="741808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>
            <a:solidFill>
              <a:srgbClr val="B3B3B3"/>
            </a:solidFill>
            <a:round/>
          </a:ln>
        </c:spPr>
        <c:txPr>
          <a:bodyPr/>
          <a:lstStyle/>
          <a:p>
            <a:pPr>
              <a:defRPr sz="800" b="1" baseline="0">
                <a:solidFill>
                  <a:srgbClr val="000000"/>
                </a:solidFill>
                <a:latin typeface="Arial"/>
              </a:defRPr>
            </a:pPr>
            <a:endParaRPr lang="cs-CZ"/>
          </a:p>
        </c:txPr>
        <c:crossAx val="74179328"/>
        <c:crosses val="autoZero"/>
        <c:auto val="1"/>
        <c:lblAlgn val="ctr"/>
        <c:lblOffset val="100"/>
        <c:noMultiLvlLbl val="0"/>
      </c:catAx>
      <c:spPr>
        <a:gradFill>
          <a:gsLst>
            <a:gs pos="0">
              <a:srgbClr val="FFEBFA"/>
            </a:gs>
            <a:gs pos="100000">
              <a:srgbClr val="5E9EFF"/>
            </a:gs>
          </a:gsLst>
          <a:path path="rect">
            <a:fillToRect t="100000" r="100000"/>
          </a:path>
        </a:gradFill>
        <a:ln w="12600">
          <a:solidFill>
            <a:srgbClr val="808080"/>
          </a:solidFill>
          <a:prstDash val="solid"/>
        </a:ln>
      </c:spPr>
    </c:plotArea>
    <c:legend>
      <c:legendPos val="r"/>
      <c:layout/>
      <c:overlay val="0"/>
      <c:spPr>
        <a:solidFill>
          <a:srgbClr val="FFFFFF"/>
        </a:solidFill>
        <a:ln>
          <a:noFill/>
        </a:ln>
      </c:spPr>
      <c:txPr>
        <a:bodyPr/>
        <a:lstStyle/>
        <a:p>
          <a:pPr>
            <a:defRPr sz="735" b="1" baseline="0">
              <a:solidFill>
                <a:srgbClr val="000000"/>
              </a:solidFill>
              <a:latin typeface="Arial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0.7525</cdr:x>
      <cdr:y>0.79775</cdr:y>
    </cdr:from>
    <cdr:to>
      <cdr:x>0.949</cdr:x>
      <cdr:y>0.78625</cdr:y>
    </cdr:to>
    <cdr:sp macro="" textlink="">
      <cdr:nvSpPr>
        <cdr:cNvPr id="13315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788448" y="4473321"/>
          <a:ext cx="1843945" cy="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000" b="1" i="0" u="none" strike="noStrike" baseline="0">
              <a:solidFill>
                <a:srgbClr val="000000"/>
              </a:solidFill>
              <a:latin typeface="Arial"/>
              <a:cs typeface="Arial"/>
            </a:rPr>
            <a:t>Celkem vyhodnoceno knihoven:</a:t>
          </a:r>
        </a:p>
      </cdr:txBody>
    </cdr:sp>
  </cdr:relSizeAnchor>
  <cdr:relSizeAnchor xmlns:cdr="http://schemas.openxmlformats.org/drawingml/2006/chartDrawing">
    <cdr:from>
      <cdr:x>0.94825</cdr:x>
      <cdr:y>0.79775</cdr:y>
    </cdr:from>
    <cdr:to>
      <cdr:x>1</cdr:x>
      <cdr:y>0.78375</cdr:y>
    </cdr:to>
    <cdr:sp macro="" textlink="">
      <cdr:nvSpPr>
        <cdr:cNvPr id="13316" name="Text Box 4"/>
        <cdr:cNvSpPr txBox="1">
          <a:spLocks xmlns:a="http://schemas.openxmlformats.org/drawingml/2006/main" noChangeArrowheads="1" noTextEdit="1"/>
        </cdr:cNvSpPr>
      </cdr:nvSpPr>
      <cdr:spPr bwMode="auto">
        <a:xfrm xmlns:a="http://schemas.openxmlformats.org/drawingml/2006/main">
          <a:off x="8632393" y="4473321"/>
          <a:ext cx="473507" cy="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1" i="0" u="none" strike="noStrike" baseline="0">
              <a:solidFill>
                <a:srgbClr val="0000FF"/>
              </a:solidFill>
              <a:latin typeface="Arial"/>
              <a:cs typeface="Arial"/>
            </a:rPr>
            <a:t>486</a:t>
          </a:r>
        </a:p>
      </cdr:txBody>
    </cdr:sp>
  </cdr:relSizeAnchor>
  <cdr:relSizeAnchor xmlns:cdr="http://schemas.openxmlformats.org/drawingml/2006/chartDrawing">
    <cdr:from>
      <cdr:x>0.0015</cdr:x>
      <cdr:y>0.958</cdr:y>
    </cdr:from>
    <cdr:to>
      <cdr:x>0.22275</cdr:x>
      <cdr:y>0.99975</cdr:y>
    </cdr:to>
    <cdr:sp macro="" textlink="">
      <cdr:nvSpPr>
        <cdr:cNvPr id="1228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895443" y="5285375"/>
          <a:ext cx="2012404" cy="2332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000" b="1" i="0" u="none" strike="noStrike" baseline="0">
              <a:solidFill>
                <a:srgbClr val="000000"/>
              </a:solidFill>
              <a:latin typeface="Arial"/>
              <a:cs typeface="Arial"/>
            </a:rPr>
            <a:t>Celkem vyhodnoceno knihoven:</a:t>
          </a:r>
        </a:p>
      </cdr:txBody>
    </cdr:sp>
  </cdr:relSizeAnchor>
  <cdr:relSizeAnchor xmlns:cdr="http://schemas.openxmlformats.org/drawingml/2006/chartDrawing">
    <cdr:from>
      <cdr:x>0.22022</cdr:x>
      <cdr:y>0.95374</cdr:y>
    </cdr:from>
    <cdr:to>
      <cdr:x>0.25497</cdr:x>
      <cdr:y>0.99474</cdr:y>
    </cdr:to>
    <cdr:sp macro="" textlink="">
      <cdr:nvSpPr>
        <cdr:cNvPr id="1340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05337" y="5359805"/>
          <a:ext cx="316430" cy="2304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fld id="{DFF398F0-63C6-4BE0-BE35-952A788E8EA1}" type="TxLink">
            <a:rPr lang="cs-CZ" sz="1200" b="1" i="0" u="none" strike="noStrike" baseline="0">
              <a:solidFill>
                <a:srgbClr val="0000FF"/>
              </a:solidFill>
              <a:latin typeface="Arial"/>
              <a:cs typeface="Arial"/>
            </a:rPr>
            <a:pPr algn="l" rtl="0">
              <a:defRPr sz="1000"/>
            </a:pPr>
            <a:t>493</a:t>
          </a:fld>
          <a:endParaRPr lang="cs-CZ" sz="1200" b="1" i="0" u="none" strike="noStrike" baseline="0">
            <a:solidFill>
              <a:srgbClr val="0000FF"/>
            </a:solidFill>
            <a:latin typeface="Arial"/>
            <a:cs typeface="Arial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Lohit Hindi" pitchFamily="2"/>
            </a:endParaRP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quarter" idx="1"/>
          </p:nvPr>
        </p:nvSpPr>
        <p:spPr>
          <a:xfrm>
            <a:off x="427932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Lohit Hindi" pitchFamily="2"/>
            </a:endParaRPr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18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Lohit Hindi" pitchFamily="2"/>
            </a:endParaRPr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3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DACFD5E-B09C-4087-86D9-E6AB647A3EAC}" type="slidenum">
              <a:t>‹#›</a:t>
            </a:fld>
            <a:endParaRPr lang="cs-CZ" sz="14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Liberation Sans" pitchFamily="18"/>
              <a:ea typeface="DejaVu Sans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79874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/>
          <a:lstStyle/>
          <a:p>
            <a:pPr lvl="0"/>
            <a:endParaRPr lang="cs-CZ"/>
          </a:p>
        </p:txBody>
      </p:sp>
      <p:sp>
        <p:nvSpPr>
          <p:cNvPr id="4" name="Zástupný symbol pro záhlaví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/>
          <a:lstStyle>
            <a:lvl1pPr lvl="0" rtl="0" hangingPunct="0">
              <a:buNone/>
              <a:tabLst/>
              <a:defRPr lang="cs-CZ" sz="2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idx="1"/>
          </p:nvPr>
        </p:nvSpPr>
        <p:spPr>
          <a:xfrm>
            <a:off x="427932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/>
          <a:lstStyle>
            <a:lvl1pPr lvl="0" rtl="0" hangingPunct="0">
              <a:buNone/>
              <a:tabLst/>
              <a:defRPr lang="cs-CZ" sz="2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/>
          <a:lstStyle>
            <a:lvl1pPr lvl="0" rtl="0" hangingPunct="0">
              <a:buNone/>
              <a:tabLst/>
              <a:defRPr lang="cs-CZ" sz="2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/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spc="0" baseline="0">
                <a:solidFill>
                  <a:srgbClr val="000000"/>
                </a:solidFill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A2990B67-F0C6-406F-AC39-856169B23AE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81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lvl="0" indent="-216000" rtl="0" hangingPunct="0">
      <a:buNone/>
      <a:tabLst/>
      <a:defRPr lang="cs-CZ" sz="2000" b="0" i="0" u="none" strike="noStrike" kern="1200">
        <a:ln>
          <a:noFill/>
        </a:ln>
        <a:latin typeface="Liberation Sans" pitchFamily="18"/>
        <a:ea typeface="DejaVu Sans" pitchFamily="2"/>
        <a:cs typeface="Lohit Hind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639" y="5078160"/>
            <a:ext cx="6047279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cs-CZ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639" y="5078160"/>
            <a:ext cx="6047279" cy="48110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cs-CZ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639" y="5078160"/>
            <a:ext cx="6047279" cy="48110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cs-CZ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2990B67-F0C6-406F-AC39-856169B23AE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4582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36 knihoven se nevyjádřilo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2990B67-F0C6-406F-AC39-856169B23AE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9311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2990B67-F0C6-406F-AC39-856169B23AE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851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2990B67-F0C6-406F-AC39-856169B23AE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960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639" y="5078160"/>
            <a:ext cx="6047279" cy="481104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cs-CZ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2990B67-F0C6-406F-AC39-856169B23AE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9594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Duplicity</a:t>
            </a:r>
            <a:r>
              <a:rPr lang="cs-CZ" baseline="0" dirty="0" smtClean="0"/>
              <a:t> – vnímány jako největší problém a zároveň jako námět pro zlepšení SK ČR, chyba není dle respondentů jen na straně SK ČR, ale i na straně poskytovatelů záznamů (47)</a:t>
            </a:r>
          </a:p>
          <a:p>
            <a:r>
              <a:rPr lang="cs-CZ" baseline="0" dirty="0" smtClean="0"/>
              <a:t>Větší zastoupení knihoven ČR – nejen jejich počet, ale i zaměření – galerie, muzea, archivy, lékařské či městské knihovny, tím by mohl získat SK ČR větší množství specializované literatury – staré tisky, cizojazyčné knihy, regionální literaturu, audiovizuální dokumenty (27)</a:t>
            </a:r>
          </a:p>
          <a:p>
            <a:r>
              <a:rPr lang="cs-CZ" baseline="0" dirty="0" smtClean="0"/>
              <a:t>Kvalita záznamů – průběžné obohacování starších záznamů – hlavně </a:t>
            </a:r>
            <a:r>
              <a:rPr lang="cs-CZ" baseline="0" dirty="0" err="1" smtClean="0"/>
              <a:t>retrokonverze</a:t>
            </a:r>
            <a:r>
              <a:rPr lang="cs-CZ" baseline="0" dirty="0" smtClean="0"/>
              <a:t>, doplňování záznamů o obálky, obsahy, plné texty, s tím souvisí i snaha o sjednocení katalogizačních pravidel – jak zpracovávat vícesvazkové edice, periodika (25)</a:t>
            </a:r>
          </a:p>
          <a:p>
            <a:r>
              <a:rPr lang="cs-CZ" baseline="0" dirty="0" smtClean="0"/>
              <a:t>Lepší propagace – problém  designu stránek pro vyhledávání i celkového webu, více brožur a návodů k použití SK ČR, školení i mimo Prahu, rozšiřování povědomí o SK ČR i mezi veřejnost, celkově vytvořit uživatelsky příjemné prostředí a to i v oblasti importů a exportů, př. Protokol z39.50 je drahý (18)</a:t>
            </a:r>
          </a:p>
          <a:p>
            <a:r>
              <a:rPr lang="cs-CZ" baseline="0" dirty="0" smtClean="0"/>
              <a:t>Častější aktualizace – adresáře i knižních novinek (13)</a:t>
            </a:r>
          </a:p>
          <a:p>
            <a:r>
              <a:rPr lang="cs-CZ" baseline="0" dirty="0" smtClean="0"/>
              <a:t>Směřování k jednotnému katalogu – provázání souborných katalogů (konkrétně spolupráce SK ČR + AV ČR), organizace spolupráce těchto katalogů (11)</a:t>
            </a:r>
          </a:p>
          <a:p>
            <a:r>
              <a:rPr lang="cs-CZ" baseline="0" dirty="0" smtClean="0"/>
              <a:t>MVS – zjednodušení formuláře, zpřehlednění stavu objednávky, delší čas pro vytvoření objednávky, zapojení více knihoven do MVS, zpřístupnění MVS i pro individuální uživatele, zprostředkování MVS i po Praze, vytvoření jednotného systému MVS – finance, objednávky, přihlašování (9)</a:t>
            </a:r>
          </a:p>
          <a:p>
            <a:r>
              <a:rPr lang="cs-CZ" baseline="0" dirty="0" smtClean="0"/>
              <a:t>Licencované zdroje – přímý přístup k on-line zdrojům, informace o tom jaké knihovny mají jaké licence a co obsahují za dokumenty, propojení s EZB (</a:t>
            </a:r>
            <a:r>
              <a:rPr lang="cs-CZ" baseline="0" dirty="0" err="1" smtClean="0"/>
              <a:t>elektronische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zeitschriftenbibliotek</a:t>
            </a:r>
            <a:r>
              <a:rPr lang="cs-CZ" baseline="0" dirty="0" smtClean="0"/>
              <a:t>) (9)</a:t>
            </a:r>
          </a:p>
          <a:p>
            <a:r>
              <a:rPr lang="cs-CZ" baseline="0" dirty="0" smtClean="0"/>
              <a:t>Digitalizace – přímý přístup k on-line textům, přehled o stavu digitalizace (8)</a:t>
            </a:r>
          </a:p>
          <a:p>
            <a:r>
              <a:rPr lang="cs-CZ" baseline="0" dirty="0" smtClean="0"/>
              <a:t>Věcný popis – předmětová hesla, vysvětlivky k MDT (8)</a:t>
            </a:r>
          </a:p>
          <a:p>
            <a:r>
              <a:rPr lang="cs-CZ" baseline="0" dirty="0" smtClean="0"/>
              <a:t>Požadavek na úplnost lokálních fondů v SK ČR – přísné kontroly, které sice zaručují „čistotu“ SK, ale někdy je to na úkor jeho informační hodnotě – nesprávně zpracované zajímavosti se tam nedostanou (7)</a:t>
            </a:r>
          </a:p>
          <a:p>
            <a:r>
              <a:rPr lang="cs-CZ" baseline="0" dirty="0" smtClean="0"/>
              <a:t>Zlepšení zpětné vazby – rychleji informovat o stavu nahlášené duplicity, vytvořit něco jako tlačítko NAHLÁŠENÍ DUPLICITY (6)</a:t>
            </a:r>
          </a:p>
          <a:p>
            <a:r>
              <a:rPr lang="cs-CZ" baseline="0" dirty="0" smtClean="0"/>
              <a:t>Knihovna jako okrajová záležitost, jsme tak malí, že si netroufáme…. – na spolupráci s SK není dost sil, času ani lidských zdrojů – ani na katalogizaci, ani na případné opravy chybných záznamů (4)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2990B67-F0C6-406F-AC39-856169B23AE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887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2990B67-F0C6-406F-AC39-856169B23AE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063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2047401"/>
            <a:ext cx="8568531" cy="1620430"/>
          </a:xfrm>
        </p:spPr>
        <p:txBody>
          <a:bodyPr anchor="ctr"/>
          <a:lstStyle>
            <a:lvl1pPr algn="r">
              <a:defRPr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4085" y="3701090"/>
            <a:ext cx="7056438" cy="1931917"/>
          </a:xfrm>
        </p:spPr>
        <p:txBody>
          <a:bodyPr/>
          <a:lstStyle>
            <a:lvl1pPr marL="0" indent="0" algn="r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5D56797-8DC5-4787-AD6A-E4520D5D549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433888" y="1468701"/>
            <a:ext cx="7146901" cy="158733"/>
            <a:chOff x="2214546" y="1427612"/>
            <a:chExt cx="6482858" cy="144000"/>
          </a:xfrm>
        </p:grpSpPr>
        <p:sp>
          <p:nvSpPr>
            <p:cNvPr id="8" name="Chevron 7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763924"/>
            <a:ext cx="9072563" cy="532329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CFC2606-F68B-4ED7-B7C1-3F86FF80E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4264" y="302737"/>
            <a:ext cx="1622330" cy="6784481"/>
          </a:xfrm>
        </p:spPr>
        <p:txBody>
          <a:bodyPr vert="eaVert"/>
          <a:lstStyle>
            <a:lvl1pPr>
              <a:defRPr>
                <a:effectLst>
                  <a:outerShdw blurRad="50800" dist="50800" dir="189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37"/>
            <a:ext cx="7371477" cy="6784481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6F5AE5-0F0A-40FA-A4DC-6649409DA98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2433888" y="1468701"/>
            <a:ext cx="7146901" cy="158733"/>
            <a:chOff x="2214546" y="1427612"/>
            <a:chExt cx="6482858" cy="144000"/>
          </a:xfrm>
        </p:grpSpPr>
        <p:sp>
          <p:nvSpPr>
            <p:cNvPr id="10" name="Chevron 9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BA5A09-D7CF-4EDB-B8B0-68532C0468B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3622332"/>
            <a:ext cx="8568531" cy="1501435"/>
          </a:xfrm>
        </p:spPr>
        <p:txBody>
          <a:bodyPr anchor="t"/>
          <a:lstStyle>
            <a:lvl1pPr algn="r">
              <a:defRPr sz="4400" b="0" cap="all"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300" y="1968653"/>
            <a:ext cx="8568531" cy="1653678"/>
          </a:xfrm>
        </p:spPr>
        <p:txBody>
          <a:bodyPr anchor="b"/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540A04-AA20-41D5-B498-50B63C50C53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433888" y="1468701"/>
            <a:ext cx="7146901" cy="158733"/>
            <a:chOff x="2214546" y="1427612"/>
            <a:chExt cx="6482858" cy="144000"/>
          </a:xfrm>
        </p:grpSpPr>
        <p:sp>
          <p:nvSpPr>
            <p:cNvPr id="9" name="Chevron 8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BA5A09-D7CF-4EDB-B8B0-68532C0468B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433888" y="1468701"/>
            <a:ext cx="7146901" cy="158733"/>
            <a:chOff x="2214546" y="1427612"/>
            <a:chExt cx="6482858" cy="144000"/>
          </a:xfrm>
        </p:grpSpPr>
        <p:sp>
          <p:nvSpPr>
            <p:cNvPr id="11" name="Chevron 10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692178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0818" y="1692178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BA5A09-D7CF-4EDB-B8B0-68532C0468B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433888" y="1468701"/>
            <a:ext cx="7146901" cy="158733"/>
            <a:chOff x="2214546" y="1427612"/>
            <a:chExt cx="6482858" cy="144000"/>
          </a:xfrm>
        </p:grpSpPr>
        <p:sp>
          <p:nvSpPr>
            <p:cNvPr id="7" name="Chevron 6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FF3C7A-37FF-4863-A25F-CC4EE17F66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152ADB-510D-4B2F-B34A-1DC1B22C34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7523" y="314962"/>
            <a:ext cx="5629071" cy="1280945"/>
          </a:xfrm>
        </p:spPr>
        <p:txBody>
          <a:bodyPr anchor="ctr">
            <a:normAutofit/>
          </a:bodyPr>
          <a:lstStyle>
            <a:lvl1pPr algn="ctr">
              <a:defRPr sz="35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245" y="1594188"/>
            <a:ext cx="5635349" cy="5158471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033" y="314964"/>
            <a:ext cx="3316456" cy="6437998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1500"/>
            </a:lvl1pPr>
            <a:lvl2pPr marL="503972" indent="0">
              <a:spcAft>
                <a:spcPts val="0"/>
              </a:spcAft>
              <a:buNone/>
              <a:defRPr sz="1300"/>
            </a:lvl2pPr>
            <a:lvl3pPr marL="1007943" indent="0">
              <a:spcAft>
                <a:spcPts val="0"/>
              </a:spcAft>
              <a:buNone/>
              <a:defRPr sz="1100"/>
            </a:lvl3pPr>
            <a:lvl4pPr marL="1511915" indent="0">
              <a:spcAft>
                <a:spcPts val="0"/>
              </a:spcAft>
              <a:buNone/>
              <a:defRPr sz="1000"/>
            </a:lvl4pPr>
            <a:lvl5pPr marL="2015886" indent="0">
              <a:spcAft>
                <a:spcPts val="0"/>
              </a:spcAft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BA5A09-D7CF-4EDB-B8B0-68532C0468B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5551" y="678880"/>
            <a:ext cx="1023821" cy="6408338"/>
          </a:xfrm>
        </p:spPr>
        <p:txBody>
          <a:bodyPr vert="eaVert" anchor="ctr">
            <a:normAutofit/>
          </a:bodyPr>
          <a:lstStyle>
            <a:lvl1pPr algn="l">
              <a:defRPr sz="31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18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87519" y="675474"/>
            <a:ext cx="7560522" cy="5230540"/>
          </a:xfrm>
          <a:ln w="38100" cap="flat" cmpd="sng" algn="ctr"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rect">
                <a:fillToRect l="100000" t="100000"/>
              </a:path>
              <a:tileRect r="-100000" b="-100000"/>
            </a:gradFill>
            <a:prstDash val="solid"/>
          </a:ln>
          <a:effectLst>
            <a:outerShdw blurRad="38100" dist="50800" dir="5400000" algn="tl" rotWithShape="0">
              <a:srgbClr val="000000">
                <a:alpha val="50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5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519" y="6063505"/>
            <a:ext cx="7560522" cy="1023713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BA5A09-D7CF-4EDB-B8B0-68532C0468B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blipFill>
            <a:blip r:embed="rId13">
              <a:alphaModFix amt="30000"/>
              <a:duotone>
                <a:schemeClr val="accent1"/>
                <a:srgbClr val="FFFFFF"/>
              </a:duotone>
            </a:blip>
            <a:tile tx="0" ty="0" sx="100000" sy="100000" flip="none" algn="tl"/>
          </a:blipFill>
          <a:ln w="25400" cap="flat" cmpd="sng" algn="ctr">
            <a:noFill/>
            <a:prstDash val="solid"/>
          </a:ln>
          <a:effectLst/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marL="0" algn="ctr" rtl="0" eaLnBrk="1" latinLnBrk="0" hangingPunct="1"/>
            <a:endParaRPr kumimoji="0" lang="zh-CN" altLang="en-US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17"/>
          <p:cNvGrpSpPr/>
          <p:nvPr/>
        </p:nvGrpSpPr>
        <p:grpSpPr>
          <a:xfrm>
            <a:off x="0" y="7242235"/>
            <a:ext cx="10080625" cy="317467"/>
            <a:chOff x="0" y="6353387"/>
            <a:chExt cx="9144000" cy="361763"/>
          </a:xfrm>
        </p:grpSpPr>
        <p:grpSp>
          <p:nvGrpSpPr>
            <p:cNvPr id="9" name="Group 16"/>
            <p:cNvGrpSpPr/>
            <p:nvPr/>
          </p:nvGrpSpPr>
          <p:grpSpPr>
            <a:xfrm>
              <a:off x="0" y="6353387"/>
              <a:ext cx="8756597" cy="360000"/>
              <a:chOff x="1" y="6353387"/>
              <a:chExt cx="8756597" cy="360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1" y="653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50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  <p:sp>
            <p:nvSpPr>
              <p:cNvPr id="11" name="Freeform 10"/>
              <p:cNvSpPr/>
              <p:nvPr userDrawn="1"/>
            </p:nvSpPr>
            <p:spPr>
              <a:xfrm flipV="1">
                <a:off x="1" y="635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75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8640700" y="6354583"/>
              <a:ext cx="503300" cy="360567"/>
              <a:chOff x="8640700" y="6354583"/>
              <a:chExt cx="503300" cy="360567"/>
            </a:xfrm>
          </p:grpSpPr>
          <p:sp>
            <p:nvSpPr>
              <p:cNvPr id="12" name="Chevron 11"/>
              <p:cNvSpPr/>
              <p:nvPr userDrawn="1"/>
            </p:nvSpPr>
            <p:spPr>
              <a:xfrm flipH="1">
                <a:off x="8640700" y="6354583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100000">
                    <a:schemeClr val="accent1"/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Chevron 12"/>
              <p:cNvSpPr/>
              <p:nvPr userDrawn="1"/>
            </p:nvSpPr>
            <p:spPr>
              <a:xfrm flipH="1">
                <a:off x="8767248" y="635515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shade val="75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Chevron 13"/>
              <p:cNvSpPr/>
              <p:nvPr userDrawn="1"/>
            </p:nvSpPr>
            <p:spPr>
              <a:xfrm flipH="1">
                <a:off x="8894116" y="635500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shade val="75000"/>
                    </a:schemeClr>
                  </a:gs>
                  <a:gs pos="100000">
                    <a:schemeClr val="accent1">
                      <a:shade val="50000"/>
                      <a:shade val="2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rtlCol="0" anchor="ctr">
            <a:normAutofit/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763925"/>
            <a:ext cx="9072563" cy="4989036"/>
          </a:xfrm>
          <a:prstGeom prst="rect">
            <a:avLst/>
          </a:prstGeom>
        </p:spPr>
        <p:txBody>
          <a:bodyPr vert="horz" lIns="100794" tIns="50397" rIns="100794" bIns="50397" rtlCol="0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7242208"/>
            <a:ext cx="1811340" cy="317467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l" eaLnBrk="1" latinLnBrk="0" hangingPunct="1">
              <a:defRPr kumimoji="0"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1340" y="7242208"/>
            <a:ext cx="4646571" cy="317467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l" eaLnBrk="1" latinLnBrk="0" hangingPunct="1">
              <a:defRPr kumimoji="0" sz="1300">
                <a:solidFill>
                  <a:schemeClr val="tx1">
                    <a:tint val="85000"/>
                  </a:schemeClr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0617" y="7242208"/>
            <a:ext cx="630008" cy="317467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ctr" eaLnBrk="1" latinLnBrk="0" hangingPunct="1">
              <a:defRPr kumimoji="0" sz="13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pPr lvl="0"/>
            <a:fld id="{A7BA5A09-D7CF-4EDB-B8B0-68532C0468B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rtl="0" eaLnBrk="1" latinLnBrk="0" hangingPunct="1">
        <a:spcBef>
          <a:spcPct val="0"/>
        </a:spcBef>
        <a:buNone/>
        <a:defRPr kumimoji="0" lang="zh-CN" altLang="en-US" sz="4900" b="1" kern="1200" dirty="0">
          <a:ln w="11430"/>
          <a:gradFill flip="none" rotWithShape="1">
            <a:gsLst>
              <a:gs pos="0">
                <a:schemeClr val="accent2"/>
              </a:gs>
              <a:gs pos="45000">
                <a:schemeClr val="accent2">
                  <a:tint val="60000"/>
                </a:schemeClr>
              </a:gs>
              <a:gs pos="90000">
                <a:schemeClr val="accent2">
                  <a:tint val="40000"/>
                </a:schemeClr>
              </a:gs>
              <a:gs pos="100000">
                <a:schemeClr val="accent2">
                  <a:tint val="20000"/>
                </a:schemeClr>
              </a:gs>
            </a:gsLst>
            <a:lin ang="5400000" scaled="1"/>
            <a:tileRect/>
          </a:gradFill>
          <a:effectLst>
            <a:outerShdw blurRad="44450" dist="41910" dir="3600000" algn="tl">
              <a:srgbClr val="000000">
                <a:alpha val="5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77979" indent="-377979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"/>
        <a:defRPr kumimoji="0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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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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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rtl="0" eaLnBrk="1" latinLnBrk="0" hangingPunct="1">
        <a:spcBef>
          <a:spcPct val="20000"/>
        </a:spcBef>
        <a:buFont typeface="Arial"/>
        <a:buChar char="•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rtl="0" eaLnBrk="1" latinLnBrk="0" hangingPunct="1">
        <a:spcBef>
          <a:spcPct val="20000"/>
        </a:spcBef>
        <a:buFont typeface="Arial"/>
        <a:buChar char="•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rtl="0" eaLnBrk="1" latinLnBrk="0" hangingPunct="1">
        <a:spcBef>
          <a:spcPct val="20000"/>
        </a:spcBef>
        <a:buFont typeface="Arial"/>
        <a:buChar char="•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rtl="0" eaLnBrk="1" latinLnBrk="0" hangingPunct="1">
        <a:spcBef>
          <a:spcPct val="20000"/>
        </a:spcBef>
        <a:buFont typeface="Arial"/>
        <a:buChar char="•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0" y="323850"/>
            <a:ext cx="9072563" cy="1173163"/>
          </a:xfrm>
        </p:spPr>
        <p:txBody>
          <a:bodyPr wrap="square" anchorCtr="1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 dirty="0"/>
              <a:t>Souborný katalog ČR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4294967295"/>
          </p:nvPr>
        </p:nvSpPr>
        <p:spPr>
          <a:xfrm>
            <a:off x="503808" y="1691605"/>
            <a:ext cx="9072562" cy="5021262"/>
          </a:xfrm>
        </p:spPr>
        <p:txBody>
          <a:bodyPr wrap="square" anchor="ctr" anchorCtr="1">
            <a:normAutofit lnSpcReduction="1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-216000" algn="ctr">
              <a:spcAft>
                <a:spcPts val="1414"/>
              </a:spcAft>
              <a:buNone/>
            </a:pPr>
            <a:r>
              <a:rPr lang="cs-CZ" sz="4000" dirty="0"/>
              <a:t>Vyhodnocení dotazníkové akce</a:t>
            </a:r>
          </a:p>
          <a:p>
            <a:pPr marL="0" lvl="0" indent="-216000" algn="ctr">
              <a:spcAft>
                <a:spcPts val="1414"/>
              </a:spcAft>
              <a:buNone/>
            </a:pPr>
            <a:r>
              <a:rPr lang="cs-CZ" sz="4000" dirty="0"/>
              <a:t> 2010</a:t>
            </a:r>
          </a:p>
          <a:p>
            <a:pPr marL="0" lvl="0" indent="-216000" algn="ctr">
              <a:spcAft>
                <a:spcPts val="1414"/>
              </a:spcAft>
              <a:buNone/>
            </a:pPr>
            <a:r>
              <a:rPr lang="cs-CZ" sz="2600" i="1" dirty="0"/>
              <a:t>Seminář pro účastníky Souborného katalogu ČR</a:t>
            </a:r>
          </a:p>
          <a:p>
            <a:pPr marL="0" lvl="0" indent="-216000" algn="ctr">
              <a:spcAft>
                <a:spcPts val="1414"/>
              </a:spcAft>
              <a:buNone/>
            </a:pPr>
            <a:r>
              <a:rPr lang="cs-CZ" sz="2600" i="1" dirty="0"/>
              <a:t>Městská knihovna v Praze</a:t>
            </a:r>
          </a:p>
          <a:p>
            <a:pPr marL="0" lvl="0" indent="-216000" algn="ctr">
              <a:spcAft>
                <a:spcPts val="1414"/>
              </a:spcAft>
              <a:buNone/>
            </a:pPr>
            <a:r>
              <a:rPr lang="cs-CZ" sz="2600" i="1" dirty="0"/>
              <a:t>6.12.2011</a:t>
            </a:r>
          </a:p>
          <a:p>
            <a:pPr marL="0" lvl="0" indent="-216000" algn="ctr">
              <a:spcAft>
                <a:spcPts val="1414"/>
              </a:spcAft>
              <a:buNone/>
            </a:pPr>
            <a:endParaRPr lang="cs-CZ" dirty="0"/>
          </a:p>
          <a:p>
            <a:pPr marL="0" lvl="0" indent="-216000" algn="ctr">
              <a:spcAft>
                <a:spcPts val="1414"/>
              </a:spcAft>
              <a:buNone/>
            </a:pPr>
            <a:r>
              <a:rPr lang="cs-CZ" sz="2600" dirty="0"/>
              <a:t>Běla Moravcová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3"/>
          <p:cNvGraphicFramePr/>
          <p:nvPr/>
        </p:nvGraphicFramePr>
        <p:xfrm>
          <a:off x="575640" y="755639"/>
          <a:ext cx="9000000" cy="59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Náměty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Uveďte náměty na zlepšení stávajících služeb Souborného katalogu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Jaké další služby by měl Souborný katalog v budoucnosti poskytovat?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Co vidíte jako největší problém SK ČR, který by měl být v následujících letech řešen?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Další podněty a nápady, které nám chcete sdělit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26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Nejvýraznější náměty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DUPLICITY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VĚTŠÍ ZASTOUPENÍ KNIHOVEN ČR V SK ČR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KVALITA ZÁZNAMŮ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LEPŠÍ PROPAGACE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ČASTĚJŠÍ AKTUALIZACE DAT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SMĚŘOVÁNÍ K JEDNOTNÉMU KATALOGU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MVS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 smtClean="0">
                <a:solidFill>
                  <a:srgbClr val="000000"/>
                </a:solidFill>
              </a:rPr>
              <a:t>LICENCOVANÉ ZDROJE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 smtClean="0">
                <a:solidFill>
                  <a:srgbClr val="000000"/>
                </a:solidFill>
              </a:rPr>
              <a:t>DIGITALIZACE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 smtClean="0">
                <a:solidFill>
                  <a:srgbClr val="000000"/>
                </a:solidFill>
              </a:rPr>
              <a:t>VĚCNÝ POPIS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 smtClean="0">
                <a:solidFill>
                  <a:srgbClr val="000000"/>
                </a:solidFill>
              </a:rPr>
              <a:t>POŽADAVEK NA ÚPLNOST LOKÁLNÍCH FONDŮ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 smtClean="0">
                <a:solidFill>
                  <a:srgbClr val="000000"/>
                </a:solidFill>
              </a:rPr>
              <a:t>ZLEPŠENÍ ZPĚTNÉ VAZBY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 smtClean="0">
                <a:solidFill>
                  <a:srgbClr val="000000"/>
                </a:solidFill>
              </a:rPr>
              <a:t>KNIHOVNA JAKO OKRAJOVÁ ZÁLEŽITOST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200" dirty="0" smtClean="0">
                <a:solidFill>
                  <a:srgbClr val="000000"/>
                </a:solidFill>
              </a:rPr>
              <a:t>JSME TAK MALÍ, ŽE SI NETROUFÁME...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674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Náměty k zamyšlení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2400" dirty="0">
                <a:solidFill>
                  <a:srgbClr val="000000"/>
                </a:solidFill>
              </a:rPr>
              <a:t>Náměty na zlepšení stávajících služeb</a:t>
            </a:r>
          </a:p>
          <a:p>
            <a:pPr lvl="1" hangingPunct="0">
              <a:buClr>
                <a:srgbClr val="FF0000"/>
              </a:buClr>
            </a:pPr>
            <a:r>
              <a:rPr lang="cs-CZ" sz="2200" dirty="0">
                <a:solidFill>
                  <a:srgbClr val="000000"/>
                </a:solidFill>
              </a:rPr>
              <a:t>Možnost změnit propojení v on-line aktualizaci</a:t>
            </a:r>
          </a:p>
          <a:p>
            <a:pPr lvl="1" hangingPunct="0">
              <a:buClr>
                <a:srgbClr val="FF0000"/>
              </a:buClr>
            </a:pPr>
            <a:r>
              <a:rPr lang="cs-CZ" sz="2200" dirty="0">
                <a:solidFill>
                  <a:srgbClr val="000000"/>
                </a:solidFill>
              </a:rPr>
              <a:t>Možnost vyhledávání v SK ČR bez diakritiky</a:t>
            </a:r>
          </a:p>
          <a:p>
            <a:pPr lvl="1" hangingPunct="0">
              <a:buClr>
                <a:srgbClr val="FF0000"/>
              </a:buClr>
            </a:pPr>
            <a:r>
              <a:rPr lang="cs-CZ" sz="2200" dirty="0">
                <a:solidFill>
                  <a:srgbClr val="000000"/>
                </a:solidFill>
              </a:rPr>
              <a:t>Knihovna, u které nelze zřídit MVS přes formulář by mohla mít uvedenou krátkou informaci o pracovníkovi, který MVS vyřizuje</a:t>
            </a:r>
          </a:p>
          <a:p>
            <a:pPr lvl="1" hangingPunct="0">
              <a:buClr>
                <a:srgbClr val="FF0000"/>
              </a:buClr>
            </a:pPr>
            <a:r>
              <a:rPr lang="cs-CZ" sz="2200" dirty="0">
                <a:solidFill>
                  <a:srgbClr val="000000"/>
                </a:solidFill>
              </a:rPr>
              <a:t>Důslednější kontrola v kódovaných údajích</a:t>
            </a:r>
          </a:p>
          <a:p>
            <a:pPr lvl="1" hangingPunct="0">
              <a:buClr>
                <a:srgbClr val="FF0000"/>
              </a:buClr>
            </a:pPr>
            <a:r>
              <a:rPr lang="cs-CZ" sz="2200" dirty="0">
                <a:solidFill>
                  <a:srgbClr val="000000"/>
                </a:solidFill>
              </a:rPr>
              <a:t>Funkční </a:t>
            </a:r>
            <a:r>
              <a:rPr lang="cs-CZ" sz="2200" dirty="0" err="1">
                <a:solidFill>
                  <a:srgbClr val="000000"/>
                </a:solidFill>
              </a:rPr>
              <a:t>permalink</a:t>
            </a:r>
            <a:r>
              <a:rPr lang="cs-CZ" sz="2200" dirty="0">
                <a:solidFill>
                  <a:srgbClr val="000000"/>
                </a:solidFill>
              </a:rPr>
              <a:t> na vyhledaný záznam</a:t>
            </a:r>
          </a:p>
          <a:p>
            <a:pPr lvl="1" hangingPunct="0">
              <a:buClr>
                <a:srgbClr val="FF0000"/>
              </a:buClr>
            </a:pPr>
            <a:r>
              <a:rPr lang="cs-CZ" sz="2200" dirty="0">
                <a:solidFill>
                  <a:srgbClr val="000000"/>
                </a:solidFill>
              </a:rPr>
              <a:t>Formulář pro vytvoření záznamu</a:t>
            </a:r>
          </a:p>
          <a:p>
            <a:pPr lvl="1" hangingPunct="0">
              <a:buClr>
                <a:srgbClr val="FF0000"/>
              </a:buClr>
            </a:pPr>
            <a:r>
              <a:rPr lang="cs-CZ" sz="2200" dirty="0">
                <a:solidFill>
                  <a:srgbClr val="000000"/>
                </a:solidFill>
              </a:rPr>
              <a:t>Více informací o periodikách</a:t>
            </a:r>
          </a:p>
          <a:p>
            <a:pPr lvl="1" hangingPunct="0">
              <a:buClr>
                <a:srgbClr val="FF0000"/>
              </a:buClr>
            </a:pPr>
            <a:r>
              <a:rPr lang="cs-CZ" sz="2200" dirty="0">
                <a:solidFill>
                  <a:srgbClr val="000000"/>
                </a:solidFill>
              </a:rPr>
              <a:t>RSS kanály (tlačítko </a:t>
            </a:r>
            <a:r>
              <a:rPr lang="cs-CZ" sz="2200" dirty="0" err="1">
                <a:solidFill>
                  <a:srgbClr val="000000"/>
                </a:solidFill>
              </a:rPr>
              <a:t>AddThis</a:t>
            </a:r>
            <a:r>
              <a:rPr lang="cs-CZ" sz="2200" dirty="0">
                <a:solidFill>
                  <a:srgbClr val="000000"/>
                </a:solidFill>
              </a:rPr>
              <a:t>)</a:t>
            </a:r>
          </a:p>
          <a:p>
            <a:pPr lvl="1" hangingPunct="0">
              <a:buClr>
                <a:srgbClr val="FF0000"/>
              </a:buClr>
            </a:pPr>
            <a:r>
              <a:rPr lang="cs-CZ" sz="2200" dirty="0">
                <a:solidFill>
                  <a:srgbClr val="000000"/>
                </a:solidFill>
              </a:rPr>
              <a:t>Řazení výsledků vyhledávání vzestupně i sestupně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94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Náměty k zamyšlení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Jaké další služby by měl SK ČR poskytovat?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Propojení na prodejce knih, nakladatelský server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Snadnější vyhledávání aukčních katalogů dle místa a dne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FRBR – třídění výsledků podle kategorie dokumentu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994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Náměty k zamyšlení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Největší problémy SK ČR k řešení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Duplicity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Hledání lepších </a:t>
            </a:r>
            <a:r>
              <a:rPr lang="cs-CZ" dirty="0" err="1">
                <a:solidFill>
                  <a:srgbClr val="000000"/>
                </a:solidFill>
              </a:rPr>
              <a:t>deduplikačních</a:t>
            </a:r>
            <a:r>
              <a:rPr lang="cs-CZ" dirty="0">
                <a:solidFill>
                  <a:srgbClr val="000000"/>
                </a:solidFill>
              </a:rPr>
              <a:t> algoritmů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Motivace specializovaných knihoven ke spolupráci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Nefunkční odkazy do lokálních katalogů</a:t>
            </a:r>
          </a:p>
        </p:txBody>
      </p:sp>
    </p:spTree>
    <p:extLst>
      <p:ext uri="{BB962C8B-B14F-4D97-AF65-F5344CB8AC3E}">
        <p14:creationId xmlns:p14="http://schemas.microsoft.com/office/powerpoint/2010/main" val="359598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Náměty k zamyšlení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Další podněty a nápady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Postupné opravy od jednotlivých knihoven tak, aby bylo na SKČR spolehnutí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Transparentnější vztah SK ČR – ČNB – NK (NKC)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Problém autorského zákona a výsledků digitalizace, jež jsou omezeny pro čtenáře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Lepší přehlednost statistik importů, aktualizací </a:t>
            </a:r>
            <a:r>
              <a:rPr lang="cs-CZ" dirty="0" err="1">
                <a:solidFill>
                  <a:srgbClr val="000000"/>
                </a:solidFill>
              </a:rPr>
              <a:t>apod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116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jsme už změnili?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Zapojení Městské knihovny v Praze (190 750 </a:t>
            </a:r>
            <a:r>
              <a:rPr lang="cs-CZ" dirty="0" err="1">
                <a:solidFill>
                  <a:srgbClr val="000000"/>
                </a:solidFill>
              </a:rPr>
              <a:t>záz</a:t>
            </a:r>
            <a:r>
              <a:rPr lang="cs-CZ" dirty="0">
                <a:solidFill>
                  <a:srgbClr val="000000"/>
                </a:solidFill>
              </a:rPr>
              <a:t>.)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Nefunkční odkazy do lokálních katalogů</a:t>
            </a:r>
            <a:r>
              <a:rPr lang="cs-CZ" sz="3600" dirty="0">
                <a:solidFill>
                  <a:srgbClr val="000000"/>
                </a:solidFill>
              </a:rPr>
              <a:t> – byly prověřeny všechny linky a obnoveny nefunkční odkazy, budeme se snažit o pravidelnou kontrolu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Odstraňování duplicit – </a:t>
            </a:r>
            <a:r>
              <a:rPr lang="cs-CZ" sz="3600" dirty="0">
                <a:solidFill>
                  <a:srgbClr val="000000"/>
                </a:solidFill>
              </a:rPr>
              <a:t>ručně jsme v roce 2011 smazali 52 000 duplicitních </a:t>
            </a:r>
            <a:r>
              <a:rPr lang="cs-CZ" sz="3600" dirty="0" smtClean="0">
                <a:solidFill>
                  <a:srgbClr val="000000"/>
                </a:solidFill>
              </a:rPr>
              <a:t>záznamů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600" dirty="0" smtClean="0">
                <a:solidFill>
                  <a:srgbClr val="000000"/>
                </a:solidFill>
              </a:rPr>
              <a:t>Školení i mimo Prahu</a:t>
            </a:r>
            <a:endParaRPr lang="cs-CZ" sz="3600" dirty="0">
              <a:solidFill>
                <a:srgbClr val="00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067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Náměty pro radost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34 knihoven v sekci další nápady a podněty vyjádřilo pracovníkům SK ČR svoje díky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Za dobrou komunikaci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Za ochotu pomoci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Za vstřícnost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Za laskavý přístup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Za rozvoj Souborného katalogu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Za usnadnění práce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9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 txBox="1">
            <a:spLocks noGrp="1"/>
          </p:cNvSpPr>
          <p:nvPr>
            <p:ph type="subTitle" idx="4294967295"/>
          </p:nvPr>
        </p:nvSpPr>
        <p:spPr>
          <a:xfrm>
            <a:off x="575816" y="2444524"/>
            <a:ext cx="9072563" cy="2523980"/>
          </a:xfrm>
        </p:spPr>
        <p:txBody>
          <a:bodyPr wrap="square" anchor="ctr" anchorCtr="1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-216000" algn="ctr">
              <a:spcAft>
                <a:spcPts val="1414"/>
              </a:spcAft>
              <a:buNone/>
            </a:pPr>
            <a:r>
              <a:rPr lang="cs-CZ" sz="3600" dirty="0">
                <a:solidFill>
                  <a:srgbClr val="000000"/>
                </a:solidFill>
              </a:rPr>
              <a:t>Děkujeme za vyplnění dotazníků</a:t>
            </a:r>
          </a:p>
          <a:p>
            <a:pPr marL="0" lvl="0" indent="-216000" algn="ctr">
              <a:spcAft>
                <a:spcPts val="1414"/>
              </a:spcAft>
              <a:buNone/>
            </a:pPr>
            <a:r>
              <a:rPr lang="cs-CZ" sz="3600" dirty="0">
                <a:solidFill>
                  <a:srgbClr val="000000"/>
                </a:solidFill>
              </a:rPr>
              <a:t>Námětům se budeme nadále věnovat</a:t>
            </a:r>
          </a:p>
          <a:p>
            <a:pPr marL="0" lvl="0" indent="-216000" algn="ctr">
              <a:spcAft>
                <a:spcPts val="1414"/>
              </a:spcAft>
              <a:buNone/>
            </a:pPr>
            <a:endParaRPr lang="cs-CZ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 dotazníku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sz="3600" dirty="0"/>
              <a:t>Získat zpětnou vazbu od uživatelů SK ČR</a:t>
            </a:r>
          </a:p>
          <a:p>
            <a:pPr lvl="0">
              <a:buClr>
                <a:srgbClr val="FF0000"/>
              </a:buClr>
            </a:pPr>
            <a:r>
              <a:rPr lang="cs-CZ" sz="3600" dirty="0">
                <a:solidFill>
                  <a:srgbClr val="000000"/>
                </a:solidFill>
              </a:rPr>
              <a:t>Vytvořit přesnější představu o využívání Souborného katalogu ČR a zjistit spokojenost/nespokojenost uživatelů se službami SK ČR</a:t>
            </a:r>
          </a:p>
          <a:p>
            <a:pPr lvl="0">
              <a:buClr>
                <a:srgbClr val="FF0000"/>
              </a:buClr>
            </a:pPr>
            <a:r>
              <a:rPr lang="cs-CZ" sz="3600" dirty="0">
                <a:solidFill>
                  <a:srgbClr val="000000"/>
                </a:solidFill>
              </a:rPr>
              <a:t>Zmapovat zájem českých knihoven o spolupráci na jeho budování</a:t>
            </a:r>
          </a:p>
          <a:p>
            <a:pPr lvl="0">
              <a:buClr>
                <a:srgbClr val="FF0000"/>
              </a:buClr>
            </a:pPr>
            <a:r>
              <a:rPr lang="cs-CZ" sz="3600" dirty="0">
                <a:solidFill>
                  <a:srgbClr val="000000"/>
                </a:solidFill>
              </a:rPr>
              <a:t>Získat podněty pro zlepšení SK ČR</a:t>
            </a:r>
          </a:p>
          <a:p>
            <a:pPr lvl="0">
              <a:buClr>
                <a:srgbClr val="FF0000"/>
              </a:buClr>
            </a:pPr>
            <a:r>
              <a:rPr lang="cs-CZ" sz="3600" dirty="0">
                <a:solidFill>
                  <a:srgbClr val="000000"/>
                </a:solidFill>
              </a:rPr>
              <a:t>Motivovat knihovny ke spolupráci na vytváření SK ČR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endParaRPr lang="cs-CZ" sz="3600" dirty="0">
              <a:solidFill>
                <a:srgbClr val="00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132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832" y="2411685"/>
            <a:ext cx="8568531" cy="1501435"/>
          </a:xfrm>
        </p:spPr>
        <p:txBody>
          <a:bodyPr/>
          <a:lstStyle/>
          <a:p>
            <a:r>
              <a:rPr lang="cs-CZ" dirty="0" smtClean="0"/>
              <a:t>Za pozornost děkuje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791840" y="3995861"/>
            <a:ext cx="8568531" cy="1653678"/>
          </a:xfrm>
        </p:spPr>
        <p:txBody>
          <a:bodyPr/>
          <a:lstStyle/>
          <a:p>
            <a:r>
              <a:rPr lang="cs-CZ" dirty="0" smtClean="0"/>
              <a:t>Běla Moravcová</a:t>
            </a:r>
          </a:p>
          <a:p>
            <a:r>
              <a:rPr lang="cs-CZ" dirty="0" smtClean="0"/>
              <a:t>bela.moravcova@nkp.cz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Koho jsme se ptali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Všech knihoven přispívajících do SK ČR a dalších</a:t>
            </a:r>
          </a:p>
          <a:p>
            <a:pPr lvl="1"/>
            <a:r>
              <a:rPr lang="cs-CZ" dirty="0" smtClean="0"/>
              <a:t>Krajské knihovny</a:t>
            </a:r>
          </a:p>
          <a:p>
            <a:pPr lvl="1"/>
            <a:r>
              <a:rPr lang="cs-CZ" dirty="0" smtClean="0"/>
              <a:t>Knihovny ústavů AV ČR</a:t>
            </a:r>
          </a:p>
          <a:p>
            <a:pPr lvl="1"/>
            <a:r>
              <a:rPr lang="cs-CZ" dirty="0" smtClean="0"/>
              <a:t>Knihovny muzeí a galerií</a:t>
            </a:r>
          </a:p>
          <a:p>
            <a:pPr lvl="1"/>
            <a:r>
              <a:rPr lang="cs-CZ" dirty="0" smtClean="0"/>
              <a:t>Vysokoškolské knihovny</a:t>
            </a:r>
          </a:p>
          <a:p>
            <a:pPr lvl="1"/>
            <a:r>
              <a:rPr lang="cs-CZ" dirty="0" smtClean="0"/>
              <a:t>Vybrané menší specializované knihovny</a:t>
            </a:r>
          </a:p>
          <a:p>
            <a:pPr lvl="1"/>
            <a:r>
              <a:rPr lang="cs-CZ" dirty="0" smtClean="0"/>
              <a:t>Knihovny s regionální funkcí</a:t>
            </a:r>
          </a:p>
          <a:p>
            <a:pPr lvl="1"/>
            <a:r>
              <a:rPr lang="cs-CZ" dirty="0" smtClean="0"/>
              <a:t>Knihovny ve města nad 10 000 obyvatel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900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distribuce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Dotazník</a:t>
            </a:r>
          </a:p>
          <a:p>
            <a:pPr marL="432000" lvl="2" indent="-324000" hangingPunct="0"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byl rozdán přítomným na Semináři pro účastníky SK ČR</a:t>
            </a:r>
          </a:p>
          <a:p>
            <a:pPr marL="432000" lvl="2" indent="-324000" hangingPunct="0"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Rozesílán tradiční poštou</a:t>
            </a:r>
          </a:p>
          <a:p>
            <a:pPr marL="432000" lvl="2" indent="-324000" hangingPunct="0">
              <a:buClr>
                <a:srgbClr val="FF0000"/>
              </a:buClr>
            </a:pPr>
            <a:r>
              <a:rPr lang="cs-CZ" sz="3200" dirty="0">
                <a:solidFill>
                  <a:srgbClr val="000000"/>
                </a:solidFill>
              </a:rPr>
              <a:t>Jeho nevrácení bylo urgováno elektronicky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Od 25.11.2010 – únor 2011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Předáno a rozesláno 628 knihovnám zapsaným v Adresáři knihoven a informačních institucí v ČR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endParaRPr lang="cs-CZ" dirty="0">
              <a:solidFill>
                <a:srgbClr val="000000"/>
              </a:solidFill>
            </a:endParaRPr>
          </a:p>
          <a:p>
            <a:pPr marL="935971" lvl="3" indent="-324000" hangingPunct="0">
              <a:buClr>
                <a:srgbClr val="FF0000"/>
              </a:buClr>
            </a:pPr>
            <a:r>
              <a:rPr lang="cs-CZ" sz="2800" i="1" dirty="0">
                <a:solidFill>
                  <a:srgbClr val="000000"/>
                </a:solidFill>
              </a:rPr>
              <a:t>Pozn. Jedna z otázek byla na využívání Adresáře</a:t>
            </a:r>
          </a:p>
          <a:p>
            <a:pPr marL="1439943" lvl="6" indent="-324000" hangingPunct="0">
              <a:buClr>
                <a:srgbClr val="FF0000"/>
              </a:buClr>
            </a:pPr>
            <a:r>
              <a:rPr lang="cs-CZ" sz="3200" i="1" dirty="0">
                <a:solidFill>
                  <a:srgbClr val="000000"/>
                </a:solidFill>
              </a:rPr>
              <a:t>Adresář je využíván 71% knihoven</a:t>
            </a:r>
          </a:p>
          <a:p>
            <a:pPr marL="1439943" lvl="6" indent="-324000" hangingPunct="0">
              <a:buClr>
                <a:srgbClr val="FF0000"/>
              </a:buClr>
            </a:pPr>
            <a:r>
              <a:rPr lang="cs-CZ" sz="3200" i="1" dirty="0">
                <a:solidFill>
                  <a:srgbClr val="000000"/>
                </a:solidFill>
              </a:rPr>
              <a:t>87% (428 knihoven) se domnívá, že není potřeba jeho tištěná podoba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712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vrácení dotazníku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Do února 2011 poštou nebo elektronicky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Poštou se vrátilo 116 dotazníků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Přes formulář na webu Caslin.cz 377 dotazníků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</a:rPr>
              <a:t>Celkově odpovědělo 493 knihoven z 628 obeslaných</a:t>
            </a:r>
          </a:p>
          <a:p>
            <a:pPr marL="1367971" lvl="3" indent="-288000" hangingPunct="0">
              <a:buClr>
                <a:srgbClr val="FF0000"/>
              </a:buClr>
              <a:buSzPct val="75000"/>
              <a:buChar char="–"/>
            </a:pPr>
            <a:r>
              <a:rPr lang="cs-CZ" sz="2400" dirty="0" err="1">
                <a:solidFill>
                  <a:srgbClr val="000000"/>
                </a:solidFill>
              </a:rPr>
              <a:t>Vypisovací</a:t>
            </a:r>
            <a:r>
              <a:rPr lang="cs-CZ" sz="2400" dirty="0">
                <a:solidFill>
                  <a:srgbClr val="000000"/>
                </a:solidFill>
              </a:rPr>
              <a:t> část vyplnilo úplně nebo částečně 139 knihoven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139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  <a:latin typeface="Thorndale" pitchFamily="18"/>
              </a:rPr>
              <a:t>Otázky týkající se přispívání do SK ČR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  <a:latin typeface="Thorndale" pitchFamily="18"/>
              </a:rPr>
              <a:t>Ohodnocení použitelnosti SK ČR pro vaše potřeby z následujících hledisek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  <a:latin typeface="Thorndale" pitchFamily="18"/>
              </a:rPr>
              <a:t>Škála 1 - 5 	</a:t>
            </a:r>
          </a:p>
          <a:p>
            <a:pPr lvl="0">
              <a:spcAft>
                <a:spcPts val="1414"/>
              </a:spcAft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  <a:latin typeface="Thorndale" pitchFamily="18"/>
              </a:rPr>
              <a:t>Které služby Souborného katalogu využíváte</a:t>
            </a:r>
          </a:p>
          <a:p>
            <a:pPr lvl="1" hangingPunct="0">
              <a:buClr>
                <a:srgbClr val="FF0000"/>
              </a:buClr>
            </a:pPr>
            <a:r>
              <a:rPr lang="cs-CZ" dirty="0">
                <a:solidFill>
                  <a:srgbClr val="000000"/>
                </a:solidFill>
                <a:latin typeface="Thorndale" pitchFamily="18"/>
              </a:rPr>
              <a:t>Hodnocení ANO – NE – NEVÍM</a:t>
            </a:r>
          </a:p>
          <a:p>
            <a:pPr lvl="0">
              <a:spcAft>
                <a:spcPts val="1414"/>
              </a:spcAft>
              <a:buNone/>
            </a:pPr>
            <a:endParaRPr lang="cs-CZ" dirty="0">
              <a:solidFill>
                <a:srgbClr val="000000"/>
              </a:solidFill>
              <a:latin typeface="Thorndale" pitchFamily="18"/>
            </a:endParaRPr>
          </a:p>
          <a:p>
            <a:pPr lvl="0">
              <a:spcAft>
                <a:spcPts val="1414"/>
              </a:spcAft>
              <a:buNone/>
            </a:pPr>
            <a:endParaRPr lang="cs-CZ" dirty="0">
              <a:solidFill>
                <a:srgbClr val="000000"/>
              </a:solidFill>
              <a:latin typeface="Thorndale" pitchFamily="18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101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Přispívání do SK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Z 493 respondentů</a:t>
            </a:r>
          </a:p>
          <a:p>
            <a:pPr lvl="1" hangingPunct="0"/>
            <a:r>
              <a:rPr lang="cs-CZ" dirty="0"/>
              <a:t>nepřispívá vůbec do SK ČR 212 knihoven (45%)</a:t>
            </a:r>
          </a:p>
          <a:p>
            <a:pPr lvl="1" hangingPunct="0"/>
            <a:r>
              <a:rPr lang="cs-CZ" dirty="0"/>
              <a:t>Přispívá 217 knihoven</a:t>
            </a:r>
          </a:p>
          <a:p>
            <a:pPr lvl="2" hangingPunct="0"/>
            <a:r>
              <a:rPr lang="cs-CZ" dirty="0"/>
              <a:t>Pravidelně – </a:t>
            </a:r>
            <a:r>
              <a:rPr lang="cs-CZ" dirty="0" smtClean="0"/>
              <a:t>129 </a:t>
            </a:r>
            <a:r>
              <a:rPr lang="cs-CZ" dirty="0"/>
              <a:t>knihoven</a:t>
            </a:r>
          </a:p>
          <a:p>
            <a:pPr lvl="2" hangingPunct="0"/>
            <a:r>
              <a:rPr lang="cs-CZ" dirty="0"/>
              <a:t>Nepravidelně - 88 knihoven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28 knihoven se chystá přispívat od 2011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363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rázek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8" name="Graf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324865"/>
              </p:ext>
            </p:extLst>
          </p:nvPr>
        </p:nvGraphicFramePr>
        <p:xfrm>
          <a:off x="359792" y="611485"/>
          <a:ext cx="9155814" cy="5663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1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87519" y="2123652"/>
            <a:ext cx="7133113" cy="3782361"/>
          </a:xfrm>
        </p:spPr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1" y="971525"/>
            <a:ext cx="9577065" cy="5304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660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">
  <a:themeElements>
    <a:clrScheme name="Welcome">
      <a:dk1>
        <a:sysClr val="windowText" lastClr="000000"/>
      </a:dk1>
      <a:lt1>
        <a:sysClr val="window" lastClr="FFFFFF"/>
      </a:lt1>
      <a:dk2>
        <a:srgbClr val="00272B"/>
      </a:dk2>
      <a:lt2>
        <a:srgbClr val="F7F7FF"/>
      </a:lt2>
      <a:accent1>
        <a:srgbClr val="006AED"/>
      </a:accent1>
      <a:accent2>
        <a:srgbClr val="0087BF"/>
      </a:accent2>
      <a:accent3>
        <a:srgbClr val="5D974B"/>
      </a:accent3>
      <a:accent4>
        <a:srgbClr val="9DBB3F"/>
      </a:accent4>
      <a:accent5>
        <a:srgbClr val="C77CC7"/>
      </a:accent5>
      <a:accent6>
        <a:srgbClr val="996699"/>
      </a:accent6>
      <a:hlink>
        <a:srgbClr val="E78707"/>
      </a:hlink>
      <a:folHlink>
        <a:srgbClr val="C618BA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Welcome">
      <a:fillStyleLst>
        <a:solidFill>
          <a:schemeClr val="phClr">
            <a:tint val="100000"/>
            <a:shade val="100000"/>
            <a:hueMod val="100000"/>
            <a:satMod val="15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300000"/>
              </a:schemeClr>
            </a:gs>
          </a:gsLst>
          <a:lin ang="16200000" scaled="1"/>
        </a:gradFill>
        <a:gradFill flip="none" rotWithShape="1">
          <a:gsLst>
            <a:gs pos="0">
              <a:schemeClr val="phClr">
                <a:tint val="70000"/>
              </a:schemeClr>
            </a:gs>
            <a:gs pos="30000">
              <a:schemeClr val="phClr">
                <a:tint val="90000"/>
              </a:schemeClr>
            </a:gs>
            <a:gs pos="88000">
              <a:schemeClr val="phClr">
                <a:shade val="30000"/>
              </a:schemeClr>
            </a:gs>
            <a:gs pos="100000">
              <a:schemeClr val="phClr">
                <a:shade val="20000"/>
              </a:schemeClr>
            </a:gs>
          </a:gsLst>
          <a:lin ang="5400000" scaled="1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outerShdw blurRad="39000" dist="25400" dir="5400000">
              <a:srgbClr val="000000">
                <a:alpha val="40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30000"/>
                <a:hueMod val="100000"/>
              </a:schemeClr>
            </a:gs>
            <a:gs pos="20000">
              <a:schemeClr val="phClr">
                <a:tint val="100000"/>
                <a:shade val="100000"/>
                <a:hueMod val="1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30000"/>
                <a:hueMod val="100000"/>
                <a:satMod val="1600000"/>
              </a:schemeClr>
            </a:gs>
            <a:gs pos="20000">
              <a:schemeClr val="phClr">
                <a:tint val="100000"/>
                <a:shade val="100000"/>
                <a:hueMod val="100000"/>
                <a:satMod val="5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1117</Words>
  <Application>Microsoft Office PowerPoint</Application>
  <PresentationFormat>Vlastní</PresentationFormat>
  <Paragraphs>149</Paragraphs>
  <Slides>20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Welcome</vt:lpstr>
      <vt:lpstr>Souborný katalog ČR</vt:lpstr>
      <vt:lpstr>Cíl dotazníku</vt:lpstr>
      <vt:lpstr>Koho jsme se ptali</vt:lpstr>
      <vt:lpstr>Způsob distribuce</vt:lpstr>
      <vt:lpstr>Způsob vrácení dotazníku</vt:lpstr>
      <vt:lpstr>Otázky</vt:lpstr>
      <vt:lpstr>Přispívání do SK ČR</vt:lpstr>
      <vt:lpstr>Prezentace aplikace PowerPoint</vt:lpstr>
      <vt:lpstr>Prezentace aplikace PowerPoint</vt:lpstr>
      <vt:lpstr>Prezentace aplikace PowerPoint</vt:lpstr>
      <vt:lpstr>Náměty</vt:lpstr>
      <vt:lpstr>Nejvýraznější náměty</vt:lpstr>
      <vt:lpstr>Náměty k zamyšlení</vt:lpstr>
      <vt:lpstr>Náměty k zamyšlení</vt:lpstr>
      <vt:lpstr>Náměty k zamyšlení</vt:lpstr>
      <vt:lpstr>Náměty k zamyšlení</vt:lpstr>
      <vt:lpstr>Co jsme už změnili?</vt:lpstr>
      <vt:lpstr>Náměty pro radost</vt:lpstr>
      <vt:lpstr>Prezentace aplikace PowerPoint</vt:lpstr>
      <vt:lpstr>Za pozornost děkuje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Souborný katalog ČR</dc:title>
  <dc:creator>Bela</dc:creator>
  <cp:lastModifiedBy>Moravcová Běla</cp:lastModifiedBy>
  <cp:revision>51</cp:revision>
  <dcterms:created xsi:type="dcterms:W3CDTF">2011-12-05T01:25:50Z</dcterms:created>
  <dcterms:modified xsi:type="dcterms:W3CDTF">2011-12-06T07:49:55Z</dcterms:modified>
</cp:coreProperties>
</file>