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9" r:id="rId9"/>
    <p:sldId id="267" r:id="rId10"/>
    <p:sldId id="275" r:id="rId11"/>
    <p:sldId id="276" r:id="rId12"/>
    <p:sldId id="277" r:id="rId13"/>
    <p:sldId id="266" r:id="rId14"/>
    <p:sldId id="268" r:id="rId15"/>
    <p:sldId id="259" r:id="rId16"/>
    <p:sldId id="279" r:id="rId17"/>
    <p:sldId id="270" r:id="rId18"/>
    <p:sldId id="260" r:id="rId19"/>
    <p:sldId id="278" r:id="rId20"/>
    <p:sldId id="280" r:id="rId21"/>
    <p:sldId id="272" r:id="rId22"/>
    <p:sldId id="261" r:id="rId23"/>
    <p:sldId id="271" r:id="rId24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ORAVCOVAB\Desktop\prezentace_205\tabulky%20a%20grafy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ORAVCOVAB\Desktop\prezentace_205\tabulky%20a%20grafy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3944468746962186"/>
          <c:y val="0.35665956615199901"/>
          <c:w val="0.15129605327111889"/>
          <c:h val="0.1940815689390302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36"/>
          <c:dLbls>
            <c:txPr>
              <a:bodyPr/>
              <a:lstStyle/>
              <a:p>
                <a:pPr>
                  <a:defRPr sz="1200">
                    <a:solidFill>
                      <a:srgbClr val="FFFF00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List1!$A$13:$A$14</c:f>
              <c:strCache>
                <c:ptCount val="2"/>
                <c:pt idx="0">
                  <c:v>chyby celkem (322)</c:v>
                </c:pt>
                <c:pt idx="1">
                  <c:v>souborů celkem (3298)</c:v>
                </c:pt>
              </c:strCache>
            </c:strRef>
          </c:cat>
          <c:val>
            <c:numRef>
              <c:f>List1!$B$13:$B$14</c:f>
              <c:numCache>
                <c:formatCode>General</c:formatCode>
                <c:ptCount val="2"/>
                <c:pt idx="0">
                  <c:v>322</c:v>
                </c:pt>
                <c:pt idx="1">
                  <c:v>3298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200">
              <a:solidFill>
                <a:srgbClr val="FFFF00"/>
              </a:solidFill>
            </a:defRPr>
          </a:pPr>
          <a:endParaRPr lang="cs-CZ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2000" dirty="0"/>
              <a:t>Rozložení chyb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9581061047924562"/>
          <c:y val="0.19753784995590992"/>
          <c:w val="0.19493013026149508"/>
          <c:h val="0.65379146935138444"/>
        </c:manualLayout>
      </c:layout>
      <c:overlay val="0"/>
      <c:txPr>
        <a:bodyPr/>
        <a:lstStyle/>
        <a:p>
          <a:pPr>
            <a:defRPr sz="11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/>
              <a:t>Rozložení chyb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189262537962355E-2"/>
          <c:y val="0.23760434090816368"/>
          <c:w val="0.84061170548288733"/>
          <c:h val="0.76192439675610502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>
                    <a:solidFill>
                      <a:srgbClr val="FFFF00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List1!$A$1:$A$12</c:f>
              <c:strCache>
                <c:ptCount val="12"/>
                <c:pt idx="0">
                  <c:v>_p (161)</c:v>
                </c:pt>
                <c:pt idx="1">
                  <c:v>Jiná sigla (38)</c:v>
                </c:pt>
                <c:pt idx="2">
                  <c:v>_m (36)</c:v>
                </c:pt>
                <c:pt idx="3">
                  <c:v>Zdvojení 910a (17)</c:v>
                </c:pt>
                <c:pt idx="4">
                  <c:v>vnitřní duplicita 001 (16)</c:v>
                </c:pt>
                <c:pt idx="5">
                  <c:v>Počet záznamů a LDR (11)</c:v>
                </c:pt>
                <c:pt idx="6">
                  <c:v>prázdný soubor (11)</c:v>
                </c:pt>
                <c:pt idx="7">
                  <c:v>Vyřazené řádky</c:v>
                </c:pt>
                <c:pt idx="8">
                  <c:v>Příliš dlouhý název (7)</c:v>
                </c:pt>
                <c:pt idx="9">
                  <c:v>diakritika, znaky (6)</c:v>
                </c:pt>
                <c:pt idx="10">
                  <c:v>fontrola formátu (5)</c:v>
                </c:pt>
                <c:pt idx="11">
                  <c:v>názvová konvence (3)</c:v>
                </c:pt>
              </c:strCache>
            </c:strRef>
          </c:cat>
          <c:val>
            <c:numRef>
              <c:f>List1!$B$1:$B$12</c:f>
              <c:numCache>
                <c:formatCode>General</c:formatCode>
                <c:ptCount val="12"/>
                <c:pt idx="0">
                  <c:v>161</c:v>
                </c:pt>
                <c:pt idx="1">
                  <c:v>38</c:v>
                </c:pt>
                <c:pt idx="2">
                  <c:v>36</c:v>
                </c:pt>
                <c:pt idx="3">
                  <c:v>17</c:v>
                </c:pt>
                <c:pt idx="4">
                  <c:v>16</c:v>
                </c:pt>
                <c:pt idx="5">
                  <c:v>11</c:v>
                </c:pt>
                <c:pt idx="6">
                  <c:v>11</c:v>
                </c:pt>
                <c:pt idx="7">
                  <c:v>11</c:v>
                </c:pt>
                <c:pt idx="8">
                  <c:v>7</c:v>
                </c:pt>
                <c:pt idx="9">
                  <c:v>6</c:v>
                </c:pt>
                <c:pt idx="10">
                  <c:v>5</c:v>
                </c:pt>
                <c:pt idx="11">
                  <c:v>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A7D12-1FC0-4C38-98D3-299C50939414}" type="datetimeFigureOut">
              <a:rPr lang="cs-CZ" smtClean="0"/>
              <a:t>7.12.2012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AF399-0035-4EAF-A934-D196ABEB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0355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FCA6C-26DD-4842-AFFB-535198FD1449}" type="datetimeFigureOut">
              <a:rPr lang="cs-CZ" smtClean="0"/>
              <a:t>7.12.2012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74E56-FBBD-4251-BAD9-43457B7A3E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9319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4E56-FBBD-4251-BAD9-43457B7A3E3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016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5FBD-3C02-4052-98EC-16434625BBCB}" type="datetime1">
              <a:rPr lang="cs-CZ" smtClean="0"/>
              <a:t>7.12.2012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EA20-D3F6-4E43-B1BF-4602F5108C11}" type="datetime1">
              <a:rPr lang="cs-CZ" smtClean="0"/>
              <a:t>7.12.2012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1A4C7-44B6-4860-BFF1-748601FEAE56}" type="datetime1">
              <a:rPr lang="cs-CZ" smtClean="0"/>
              <a:t>7.12.2012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A16F4-D6A2-4C3B-948B-88045D2264E1}" type="datetime1">
              <a:rPr lang="cs-CZ" smtClean="0"/>
              <a:t>7.12.2012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61121-5F8A-4A92-9AF5-693F22CCF3DC}" type="datetime1">
              <a:rPr lang="cs-CZ" smtClean="0"/>
              <a:t>7.12.2012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3B8D3-BDCC-4966-8610-32560C31E53E}" type="datetime1">
              <a:rPr lang="cs-CZ" smtClean="0"/>
              <a:t>7.12.2012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FE0F-A460-431F-BB06-05B7DACDBBB4}" type="datetime1">
              <a:rPr lang="cs-CZ" smtClean="0"/>
              <a:t>7.12.2012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D482-2544-4FCE-AAF4-EAF3A7056C2D}" type="datetime1">
              <a:rPr lang="cs-CZ" smtClean="0"/>
              <a:t>7.12.2012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E3D6-8A73-439D-9DA5-876F330BE595}" type="datetime1">
              <a:rPr lang="cs-CZ" smtClean="0"/>
              <a:t>7.12.2012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B75A-7706-4F3A-98FA-FD49E5A79B0C}" type="datetime1">
              <a:rPr lang="cs-CZ" smtClean="0"/>
              <a:t>7.12.2012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EC65-BD45-4C94-91EC-304E41659EBD}" type="datetime1">
              <a:rPr lang="cs-CZ" smtClean="0"/>
              <a:t>7.12.2012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13B86C7-CE9A-4A7C-9015-02373D7EF112}" type="datetime1">
              <a:rPr lang="cs-CZ" smtClean="0"/>
              <a:t>7.12.2012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529ED99-F1D2-42C5-BB71-5D0D6EEF61F7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slin.cz/pro-uzivatele/spolupracujici-knihovny/seznam-zasilajicich-knihoven/" TargetMode="External"/><Relationship Id="rId2" Type="http://schemas.openxmlformats.org/officeDocument/2006/relationships/hyperlink" Target="http://aleph.nkp.cz/web/skc/aba001/aba001_new01_m_err.ht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kc@nkp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bela.moravcova@nkp.cz" TargetMode="External"/><Relationship Id="rId2" Type="http://schemas.openxmlformats.org/officeDocument/2006/relationships/hyperlink" Target="mailto:jan.matejovic@nkp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1772816"/>
            <a:ext cx="4419600" cy="1600327"/>
          </a:xfrm>
        </p:spPr>
        <p:txBody>
          <a:bodyPr>
            <a:normAutofit/>
          </a:bodyPr>
          <a:lstStyle/>
          <a:p>
            <a:r>
              <a:rPr lang="cs-CZ" dirty="0" smtClean="0"/>
              <a:t>Nejčastěji kladené otázky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8600" y="3429000"/>
            <a:ext cx="4419600" cy="1371600"/>
          </a:xfrm>
        </p:spPr>
        <p:txBody>
          <a:bodyPr>
            <a:normAutofit/>
          </a:bodyPr>
          <a:lstStyle/>
          <a:p>
            <a:r>
              <a:rPr lang="cs-CZ" dirty="0" smtClean="0"/>
              <a:t>Běla Moravcová, Jan </a:t>
            </a:r>
            <a:r>
              <a:rPr lang="cs-CZ" dirty="0" err="1" smtClean="0"/>
              <a:t>Matějovič</a:t>
            </a:r>
            <a:r>
              <a:rPr lang="cs-CZ" dirty="0" smtClean="0"/>
              <a:t> – Národní knihovna ČR</a:t>
            </a:r>
            <a:endParaRPr lang="cs-CZ" dirty="0"/>
          </a:p>
          <a:p>
            <a:r>
              <a:rPr lang="cs-CZ" sz="1800" dirty="0" smtClean="0"/>
              <a:t>Seminář pro účastníky Souborného katalogu Městská knihovna Praha,  </a:t>
            </a:r>
            <a:r>
              <a:rPr lang="cs-CZ" sz="1800" dirty="0"/>
              <a:t>7.12.2012</a:t>
            </a:r>
          </a:p>
          <a:p>
            <a:endParaRPr lang="cs-CZ" sz="180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7031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 1 „Obsahové chyby“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800" dirty="0"/>
              <a:t>Souvisí s metodikou katalogizace, nejsou svázány s použitým formátem 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Monograficky zpracovaná jednotlivá čísla seriálu, která nemají vlastní význačný/významný název (3)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Chybná modifikace záznamu (např. úprava seriálového záznamu na záznam monografie, atributy seriálu však v polích Marcu zůstávají) (2)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Přítisky (1)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737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 2 „Formální chyby“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Chyby formátu </a:t>
            </a:r>
            <a:r>
              <a:rPr lang="cs-CZ" dirty="0" err="1"/>
              <a:t>Marc</a:t>
            </a:r>
            <a:r>
              <a:rPr lang="cs-CZ" dirty="0"/>
              <a:t>, strojem zachytitelné, v SKČR již slušně zpracované kontrolní mechanizmy - zde uvádíme pro Marc21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V kódových údajích (pole 001 – 008, druhy dokumentů, kódy jazyků a zemí, identifikátor kontrolního čísla a </a:t>
            </a:r>
            <a:r>
              <a:rPr lang="cs-CZ" dirty="0" err="1"/>
              <a:t>Marc</a:t>
            </a:r>
            <a:r>
              <a:rPr lang="cs-CZ" dirty="0"/>
              <a:t> – kódy institucí, …) (16)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V názvových údajích (pole 245 </a:t>
            </a:r>
            <a:r>
              <a:rPr lang="cs-CZ" dirty="0">
                <a:ea typeface="Ubuntu" charset="0"/>
                <a:cs typeface="Ubuntu" charset="0"/>
              </a:rPr>
              <a:t>$h, $n, $p, $c) (8)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Údaje v poli 910 ($a, $r, $s) (6)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V údajích o nakladateli (260 $a, $b, $c) (6)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Prohozené pořadí podpolí (souvisí s interpunkcí Marcu21) (5)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V údajích o rozsahu (300 $a) (4)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V údajích věcného popisu (předmětová hesla polí bloku 6xx) (4)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Jiná chybějící povinná pole pro SKČR, nebo naopak pole nepřípustná (4)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V jazyku katalogizace (měl by být </a:t>
            </a:r>
            <a:r>
              <a:rPr lang="cs-CZ" dirty="0" err="1">
                <a:ea typeface="Ubuntu" charset="0"/>
                <a:cs typeface="Ubuntu" charset="0"/>
              </a:rPr>
              <a:t>cze</a:t>
            </a:r>
            <a:r>
              <a:rPr lang="cs-CZ" dirty="0">
                <a:ea typeface="Ubuntu" charset="0"/>
                <a:cs typeface="Ubuntu" charset="0"/>
              </a:rPr>
              <a:t>, ústupky „cizím“ institucím) (1)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>
                <a:ea typeface="Ubuntu" charset="0"/>
                <a:cs typeface="Ubuntu" charset="0"/>
              </a:rPr>
              <a:t>V údajích o edici (např. Problém s přechodem od 440 na 490) (1)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72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 3 „Souborové chyby“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800" dirty="0"/>
              <a:t>Chyby výměnných formátů, chyby specifické pro digitální zpracování dat a pro PC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Chyby v zarovnání polí (nejčastěji u řádkových výměnných formátů, ale i u ISO souborů; posunuté řádky; chybné/chybějící indikátory, …) (9)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Oddělení jednotlivých záznamů v dávce (záznamy na sebe nenavazují plynule, je využit například prázdný řádek) (3)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Zalomení pole (zalomení vzniklé při zobrazení textových souborů) (5)</a:t>
            </a:r>
          </a:p>
          <a:p>
            <a:pPr marL="546100" lvl="1" indent="-180975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2400" dirty="0"/>
              <a:t>Použití znaku „</a:t>
            </a:r>
            <a:r>
              <a:rPr lang="cs-CZ" sz="2400" dirty="0">
                <a:latin typeface="Ubuntu" charset="0"/>
                <a:ea typeface="Ubuntu" charset="0"/>
                <a:cs typeface="Ubuntu" charset="0"/>
              </a:rPr>
              <a:t>#“ (znak </a:t>
            </a:r>
            <a:r>
              <a:rPr lang="cs-CZ" sz="2400" dirty="0" err="1">
                <a:latin typeface="Ubuntu" charset="0"/>
                <a:ea typeface="Ubuntu" charset="0"/>
                <a:cs typeface="Ubuntu" charset="0"/>
              </a:rPr>
              <a:t>hash</a:t>
            </a:r>
            <a:r>
              <a:rPr lang="cs-CZ" sz="2400" dirty="0">
                <a:latin typeface="Ubuntu" charset="0"/>
                <a:ea typeface="Ubuntu" charset="0"/>
                <a:cs typeface="Ubuntu" charset="0"/>
              </a:rPr>
              <a:t> se z typografických důvodů používá v manuálech jako náhrada za mezeru) (4)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5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8662320" cy="579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519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Kde najít výsledky testů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http://aleph.nkp.cz/web/skc/aba001/aba001_new01_m_err.htm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>
                <a:hlinkClick r:id="rId3"/>
              </a:rPr>
              <a:t>http://www.caslin.cz/pro-uzivatele/spolupracujici-knihovny/seznam-zasilajicich-knihoven/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615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Otázka č. 2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3777283"/>
          </a:xfrm>
        </p:spPr>
        <p:txBody>
          <a:bodyPr/>
          <a:lstStyle/>
          <a:p>
            <a:r>
              <a:rPr lang="cs-CZ" dirty="0" smtClean="0"/>
              <a:t>Proč nemůžu najít svůj soubor ve výsledcích importu?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6" descr="C:\Users\MORAVCOVAB\AppData\Local\Microsoft\Windows\Temporary Internet Files\Content.IE5\8YGJ4UWQ\MC900404263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92896"/>
            <a:ext cx="2736303" cy="252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48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Standardně přispívající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Způsoby přispívání do SKČR</a:t>
            </a:r>
          </a:p>
          <a:p>
            <a:pPr lvl="1"/>
            <a:r>
              <a:rPr lang="cs-CZ" dirty="0" smtClean="0"/>
              <a:t>Přes FTP server – „manuálně“</a:t>
            </a:r>
          </a:p>
          <a:p>
            <a:pPr lvl="2"/>
            <a:r>
              <a:rPr lang="cs-CZ" dirty="0" smtClean="0"/>
              <a:t>Uložení dávky přes knihovní systém, zaslání oznámení</a:t>
            </a:r>
          </a:p>
          <a:p>
            <a:pPr lvl="1"/>
            <a:r>
              <a:rPr lang="cs-CZ" dirty="0" smtClean="0"/>
              <a:t>Přes FTP server – automaticky</a:t>
            </a:r>
          </a:p>
          <a:p>
            <a:pPr lvl="2"/>
            <a:r>
              <a:rPr lang="cs-CZ" dirty="0"/>
              <a:t>http://www.caslin.cz/spoluprace/dodavani-dat/rady-aleph/</a:t>
            </a:r>
            <a:endParaRPr lang="cs-CZ" dirty="0" smtClean="0"/>
          </a:p>
          <a:p>
            <a:pPr lvl="1"/>
            <a:r>
              <a:rPr lang="cs-CZ" dirty="0" smtClean="0"/>
              <a:t>OAI – provider </a:t>
            </a:r>
          </a:p>
          <a:p>
            <a:pPr lvl="2"/>
            <a:r>
              <a:rPr lang="cs-CZ" dirty="0"/>
              <a:t>http://www.caslin.cz/spoluprace/dodavani-dat/vyuziti-protokolu-oai-pmh/</a:t>
            </a:r>
          </a:p>
        </p:txBody>
      </p:sp>
    </p:spTree>
    <p:extLst>
      <p:ext uri="{BB962C8B-B14F-4D97-AF65-F5344CB8AC3E}">
        <p14:creationId xmlns:p14="http://schemas.microsoft.com/office/powerpoint/2010/main" val="316402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</a:t>
            </a:r>
            <a:r>
              <a:rPr lang="cs-CZ" dirty="0" smtClean="0"/>
              <a:t>hyby vedoucí k vyřazení souboru z importu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r>
              <a:rPr lang="cs-CZ" sz="1600" b="1" dirty="0" smtClean="0"/>
              <a:t>jiná sigla...</a:t>
            </a:r>
            <a:r>
              <a:rPr lang="cs-CZ" sz="1600" dirty="0" smtClean="0"/>
              <a:t>  = v souboru je záznam s jinou siglou v 910a, než odpovídá názvu souboru (neplatí pro souborné katalogy) (38)</a:t>
            </a:r>
          </a:p>
          <a:p>
            <a:r>
              <a:rPr lang="cs-CZ" sz="1600" b="1" dirty="0" smtClean="0"/>
              <a:t>zdvojení 910a</a:t>
            </a:r>
            <a:r>
              <a:rPr lang="cs-CZ" sz="1600" dirty="0" smtClean="0"/>
              <a:t> = v souboru je záznam s dvěma výskyty 910 se stejnou siglou (17)</a:t>
            </a:r>
          </a:p>
          <a:p>
            <a:r>
              <a:rPr lang="cs-CZ" sz="1600" b="1" dirty="0" smtClean="0"/>
              <a:t>vnitřní duplicita 001</a:t>
            </a:r>
            <a:r>
              <a:rPr lang="cs-CZ" sz="1600" dirty="0" smtClean="0"/>
              <a:t> = v souboru je více záznamů se stejným identifikátorem (16)</a:t>
            </a:r>
          </a:p>
          <a:p>
            <a:r>
              <a:rPr lang="cs-CZ" sz="1600" b="1" dirty="0" smtClean="0"/>
              <a:t>Soubor je prázdný (11)</a:t>
            </a:r>
          </a:p>
          <a:p>
            <a:r>
              <a:rPr lang="cs-CZ" sz="1600" b="1" dirty="0" smtClean="0"/>
              <a:t>nesouhlasí počet záznamů a LDR</a:t>
            </a:r>
            <a:r>
              <a:rPr lang="cs-CZ" sz="1600" dirty="0" smtClean="0"/>
              <a:t>  = soubor obsahuje vadné záznamy, pravděpodobně chybí návěští; tato chyba může také znamenat, že soubor byl nesprávně pojmenován (mis/</a:t>
            </a:r>
            <a:r>
              <a:rPr lang="cs-CZ" sz="1600" dirty="0" err="1" smtClean="0"/>
              <a:t>mar</a:t>
            </a:r>
            <a:r>
              <a:rPr lang="cs-CZ" sz="1600" dirty="0" smtClean="0"/>
              <a:t>) a při konverzi struktury se návěští nevytvořilo správně (11)</a:t>
            </a:r>
          </a:p>
          <a:p>
            <a:r>
              <a:rPr lang="cs-CZ" sz="1600" b="1" dirty="0" smtClean="0"/>
              <a:t>Jméno souboru příliš dlouhé</a:t>
            </a:r>
            <a:r>
              <a:rPr lang="cs-CZ" sz="1600" dirty="0" smtClean="0"/>
              <a:t>  = délka jména přesahuje povolených 25 znaků, je třeba přejmenovat (7)</a:t>
            </a:r>
          </a:p>
          <a:p>
            <a:r>
              <a:rPr lang="cs-CZ" sz="1600" b="1" dirty="0" smtClean="0"/>
              <a:t>podezřelá diakritika, chybné znaky nebo pojmenovaní souboru</a:t>
            </a:r>
            <a:r>
              <a:rPr lang="cs-CZ" sz="1600" dirty="0" smtClean="0"/>
              <a:t>  = kontroly našly znaky, které neodpovídají diakritice dle konvence (může jít o chybné pojmenování, nebo o jeden či více špatně uložených znaků v celém souboru) (6)</a:t>
            </a:r>
          </a:p>
          <a:p>
            <a:r>
              <a:rPr lang="cs-CZ" sz="1600" b="1" dirty="0" smtClean="0"/>
              <a:t>Nic neprošlo kontrolou formátu</a:t>
            </a:r>
            <a:r>
              <a:rPr lang="cs-CZ" sz="1600" dirty="0" smtClean="0"/>
              <a:t> = všechny záznamy vadné, neodpovídá hodnota v návěští dalším údajům v záznamu (5)</a:t>
            </a:r>
          </a:p>
          <a:p>
            <a:r>
              <a:rPr lang="cs-CZ" sz="1600" b="1" dirty="0" smtClean="0"/>
              <a:t>Chybné označení struktury ve jménu souboru</a:t>
            </a:r>
            <a:r>
              <a:rPr lang="cs-CZ" sz="1600" dirty="0" smtClean="0"/>
              <a:t>  = nebyla dodržena konvence, je třeba přejmenovat a </a:t>
            </a:r>
            <a:r>
              <a:rPr lang="cs-CZ" sz="1600" b="1" dirty="0" smtClean="0"/>
              <a:t>Chybné označení kódování ve jménu souboru</a:t>
            </a:r>
            <a:r>
              <a:rPr lang="cs-CZ" sz="1600" dirty="0" smtClean="0"/>
              <a:t> = nebyla dodržena konvence, je třeba přejmenovat (3)</a:t>
            </a:r>
            <a:endParaRPr lang="cs-CZ" sz="1600" b="1" dirty="0" smtClean="0"/>
          </a:p>
          <a:p>
            <a:pPr marL="0" indent="0">
              <a:buNone/>
            </a:pPr>
            <a:r>
              <a:rPr lang="cs-CZ" sz="1600" dirty="0" smtClean="0"/>
              <a:t/>
            </a:r>
            <a:br>
              <a:rPr lang="cs-CZ" sz="1600" dirty="0" smtClean="0"/>
            </a:br>
            <a:endParaRPr lang="cs-CZ" sz="1600" b="1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65586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Otázka č. 3</a:t>
            </a:r>
            <a:br>
              <a:rPr lang="cs-CZ" dirty="0" smtClean="0"/>
            </a:br>
            <a:r>
              <a:rPr lang="cs-CZ" dirty="0" smtClean="0"/>
              <a:t>Přišlo mi oznámení o tom, že soubor byl odmítnut, jak to?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cs-CZ" b="1" dirty="0" smtClean="0"/>
              <a:t>Kontrolami neprošel žádný záznam </a:t>
            </a:r>
            <a:r>
              <a:rPr lang="cs-CZ" dirty="0" smtClean="0"/>
              <a:t>= po rozdělení na monografie a seriály jeden (či oba) ze souborů _m/_p neobsahoval žádné záznamy, které by neměly chyby (_p 161; _m 36)</a:t>
            </a:r>
          </a:p>
          <a:p>
            <a:endParaRPr lang="cs-CZ" dirty="0"/>
          </a:p>
          <a:p>
            <a:r>
              <a:rPr lang="cs-CZ" dirty="0" smtClean="0"/>
              <a:t>http://www.caslin.cz/spoluprace/dodavani-dat/zasilani-zprav-o-odmitnutych-souborech/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68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importu</a:t>
            </a:r>
            <a:endParaRPr lang="cs-CZ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14477"/>
            <a:ext cx="3888680" cy="4864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619250"/>
            <a:ext cx="4687888" cy="485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354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a koho se ptá?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849291"/>
          </a:xfrm>
        </p:spPr>
        <p:txBody>
          <a:bodyPr/>
          <a:lstStyle/>
          <a:p>
            <a:r>
              <a:rPr lang="cs-CZ" dirty="0" smtClean="0"/>
              <a:t>Dotazy směřované na </a:t>
            </a:r>
            <a:r>
              <a:rPr lang="cs-CZ" dirty="0" smtClean="0">
                <a:hlinkClick r:id="rId2"/>
              </a:rPr>
              <a:t>skc@nkp.cz</a:t>
            </a:r>
            <a:endParaRPr lang="cs-CZ" dirty="0" smtClean="0"/>
          </a:p>
          <a:p>
            <a:pPr lvl="1"/>
            <a:r>
              <a:rPr lang="cs-CZ" dirty="0" smtClean="0"/>
              <a:t>Jan </a:t>
            </a:r>
            <a:r>
              <a:rPr lang="cs-CZ" dirty="0" err="1" smtClean="0"/>
              <a:t>Matějovič</a:t>
            </a:r>
            <a:endParaRPr lang="cs-CZ" dirty="0" smtClean="0"/>
          </a:p>
          <a:p>
            <a:pPr lvl="1"/>
            <a:r>
              <a:rPr lang="cs-CZ" dirty="0" smtClean="0"/>
              <a:t>Běla Moravcová</a:t>
            </a:r>
          </a:p>
          <a:p>
            <a:r>
              <a:rPr lang="cs-CZ" dirty="0"/>
              <a:t>Období 30.11.2011 – </a:t>
            </a:r>
            <a:r>
              <a:rPr lang="cs-CZ" dirty="0" smtClean="0"/>
              <a:t>30.11.2012</a:t>
            </a:r>
          </a:p>
          <a:p>
            <a:r>
              <a:rPr lang="cs-CZ" dirty="0" smtClean="0"/>
              <a:t>Definovány 3 nejčastější otázky</a:t>
            </a:r>
          </a:p>
          <a:p>
            <a:r>
              <a:rPr lang="cs-CZ" dirty="0" smtClean="0"/>
              <a:t>Nová </a:t>
            </a:r>
            <a:r>
              <a:rPr lang="cs-CZ" dirty="0"/>
              <a:t>knihovna – zájemce o přispívání</a:t>
            </a:r>
          </a:p>
          <a:p>
            <a:r>
              <a:rPr lang="cs-CZ" dirty="0"/>
              <a:t>Standardně přispívající knihovna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95535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Detail výsledku importu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5877272"/>
            <a:ext cx="7920880" cy="639762"/>
          </a:xfrm>
        </p:spPr>
        <p:txBody>
          <a:bodyPr>
            <a:normAutofit fontScale="92500"/>
          </a:bodyPr>
          <a:lstStyle/>
          <a:p>
            <a:pPr algn="l"/>
            <a:r>
              <a:rPr lang="cs-CZ" dirty="0"/>
              <a:t>http://www.caslin.cz/spoluprace/dodavani-dat/import_statistiky/</a:t>
            </a:r>
          </a:p>
        </p:txBody>
      </p:sp>
      <p:pic>
        <p:nvPicPr>
          <p:cNvPr id="7" name="Zástupný symbol pro obsah 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45" r="49666" b="30477"/>
          <a:stretch/>
        </p:blipFill>
        <p:spPr>
          <a:xfrm>
            <a:off x="1259632" y="1396165"/>
            <a:ext cx="6021075" cy="4298198"/>
          </a:xfrm>
        </p:spPr>
      </p:pic>
    </p:spTree>
    <p:extLst>
      <p:ext uri="{BB962C8B-B14F-4D97-AF65-F5344CB8AC3E}">
        <p14:creationId xmlns:p14="http://schemas.microsoft.com/office/powerpoint/2010/main" val="304784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Pár čísel na závěr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357250"/>
              </p:ext>
            </p:extLst>
          </p:nvPr>
        </p:nvGraphicFramePr>
        <p:xfrm>
          <a:off x="683568" y="1412776"/>
          <a:ext cx="8003232" cy="4713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1880287"/>
              </p:ext>
            </p:extLst>
          </p:nvPr>
        </p:nvGraphicFramePr>
        <p:xfrm>
          <a:off x="971600" y="1700808"/>
          <a:ext cx="705678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382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cs-CZ" dirty="0" smtClean="0"/>
              <a:t>Pár čísel na závěr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851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635376"/>
              </p:ext>
            </p:extLst>
          </p:nvPr>
        </p:nvGraphicFramePr>
        <p:xfrm>
          <a:off x="467544" y="980728"/>
          <a:ext cx="8124825" cy="551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03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Dotazy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skc@nkp.cz</a:t>
            </a:r>
          </a:p>
          <a:p>
            <a:r>
              <a:rPr lang="cs-CZ" dirty="0" smtClean="0"/>
              <a:t>Jan </a:t>
            </a:r>
            <a:r>
              <a:rPr lang="cs-CZ" dirty="0" err="1" smtClean="0"/>
              <a:t>Matějovič</a:t>
            </a:r>
            <a:r>
              <a:rPr lang="cs-CZ" dirty="0" smtClean="0"/>
              <a:t> – </a:t>
            </a:r>
            <a:r>
              <a:rPr lang="cs-CZ" dirty="0" smtClean="0">
                <a:hlinkClick r:id="rId2"/>
              </a:rPr>
              <a:t>jan.matejovic@nkp.cz</a:t>
            </a:r>
            <a:endParaRPr lang="cs-CZ" dirty="0" smtClean="0"/>
          </a:p>
          <a:p>
            <a:r>
              <a:rPr lang="cs-CZ" dirty="0" smtClean="0"/>
              <a:t>Běla Moravcová – </a:t>
            </a:r>
            <a:r>
              <a:rPr lang="cs-CZ" dirty="0" smtClean="0">
                <a:hlinkClick r:id="rId3"/>
              </a:rPr>
              <a:t>bela.moravcova@nkp.cz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14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Otázka č. 1 </a:t>
            </a:r>
            <a:br>
              <a:rPr lang="cs-CZ" dirty="0" smtClean="0"/>
            </a:br>
            <a:r>
              <a:rPr lang="cs-CZ" dirty="0" smtClean="0"/>
              <a:t>Jsem nová knihovna a chci přispívat, co mám udělat?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cs-CZ" sz="2000" dirty="0"/>
              <a:t>Rádi bychom začali přispívat do souborného katalogu ČR, který spravuje Národní </a:t>
            </a:r>
            <a:r>
              <a:rPr lang="cs-CZ" sz="2000" dirty="0" smtClean="0"/>
              <a:t>knihovna.</a:t>
            </a:r>
            <a:r>
              <a:rPr lang="cs-CZ" sz="2000" dirty="0"/>
              <a:t> </a:t>
            </a:r>
            <a:r>
              <a:rPr lang="cs-CZ" sz="2000" dirty="0" smtClean="0"/>
              <a:t>Prosím </a:t>
            </a:r>
            <a:r>
              <a:rPr lang="cs-CZ" sz="2000" dirty="0"/>
              <a:t>Vás o kontakt na člověka, se kterým bychom mohli probrat rozsah záznamů, povinná pole, dávkové zaslání dat a případné nastavení automatických aktualizací.</a:t>
            </a:r>
            <a:endParaRPr lang="cs-CZ" sz="2000" dirty="0" smtClean="0">
              <a:effectLst/>
            </a:endParaRPr>
          </a:p>
          <a:p>
            <a:r>
              <a:rPr lang="cs-CZ" sz="2000" dirty="0" smtClean="0">
                <a:effectLst/>
              </a:rPr>
              <a:t>Naše knihovna chce přispívat do souborného katalogu. Co vše musíme učinit?</a:t>
            </a:r>
            <a:r>
              <a:rPr lang="cs-CZ" sz="2000" dirty="0"/>
              <a:t> </a:t>
            </a:r>
            <a:endParaRPr lang="cs-CZ" sz="2000" dirty="0" smtClean="0"/>
          </a:p>
          <a:p>
            <a:r>
              <a:rPr lang="cs-CZ" sz="2000" dirty="0"/>
              <a:t>N</a:t>
            </a:r>
            <a:r>
              <a:rPr lang="cs-CZ" sz="2000" dirty="0" smtClean="0">
                <a:effectLst/>
              </a:rPr>
              <a:t>a základě přidělení dotace pro naši knihovnu (VISK3) nám byla stanovena</a:t>
            </a:r>
            <a:br>
              <a:rPr lang="cs-CZ" sz="2000" dirty="0" smtClean="0">
                <a:effectLst/>
              </a:rPr>
            </a:br>
            <a:r>
              <a:rPr lang="cs-CZ" sz="2000" dirty="0" smtClean="0">
                <a:effectLst/>
              </a:rPr>
              <a:t>podmínka přispívání do SK NKČR. Rád bych se proto zeptal jakým způsobem bude odesílání dat probíhat?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195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Nová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1313"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Aktivně nevyhledáváme</a:t>
            </a: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Úvodní informace/oslovení (email, obecné vstupní informace, návrh prvních kroků, prosba o testovací vzorek záznamů)</a:t>
            </a: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Testování vzorku/vzorků (standardy ISBD, AACR2R, MARC21, UNIMARC; cílem je primárně odstranění systémových chyb a chyb vzniklých při exportu)</a:t>
            </a: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Po úspěšném ostrém importu a případném podpisu smlouvy se knihovna stává standardní přispívající knihovnou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51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Trocha praxe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06958"/>
            <a:ext cx="8229600" cy="2712446"/>
          </a:xfrm>
        </p:spPr>
      </p:pic>
    </p:spTree>
    <p:extLst>
      <p:ext uri="{BB962C8B-B14F-4D97-AF65-F5344CB8AC3E}">
        <p14:creationId xmlns:p14="http://schemas.microsoft.com/office/powerpoint/2010/main" val="94638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79388" y="115888"/>
            <a:ext cx="8783637" cy="6551612"/>
            <a:chOff x="113" y="73"/>
            <a:chExt cx="5533" cy="4127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73"/>
              <a:ext cx="5533" cy="41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13" y="73"/>
              <a:ext cx="5533" cy="41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52841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328613"/>
            <a:ext cx="8648700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335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Testování vzorků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Kontrola dodržování standardů – ISBD, AACR2, UNIMARC, MARC21</a:t>
            </a:r>
          </a:p>
          <a:p>
            <a:r>
              <a:rPr lang="cs-CZ" dirty="0" smtClean="0"/>
              <a:t>Názvová konvence</a:t>
            </a:r>
          </a:p>
          <a:p>
            <a:r>
              <a:rPr lang="cs-CZ" dirty="0" smtClean="0"/>
              <a:t>Analýza chyb, případně návrh na jejich odstranění</a:t>
            </a:r>
          </a:p>
          <a:p>
            <a:r>
              <a:rPr lang="cs-CZ" dirty="0" smtClean="0"/>
              <a:t>Přidělení váhy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125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Chyby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Období 30.11.2011 – 30.11.2012</a:t>
            </a:r>
          </a:p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Cca 50 vzorků nově přispívajících knihoven, nebo vzorků změn a </a:t>
            </a:r>
            <a:r>
              <a:rPr lang="cs-CZ" dirty="0" err="1"/>
              <a:t>retrokatalogizace</a:t>
            </a:r>
            <a:r>
              <a:rPr lang="cs-CZ" dirty="0"/>
              <a:t> u standardně přispívajících</a:t>
            </a:r>
          </a:p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Cca 40 nových knihoven </a:t>
            </a:r>
          </a:p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Zhruba 95% úspěšnost</a:t>
            </a:r>
          </a:p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 Kontroly jsou zaměřené na systémové chyby</a:t>
            </a:r>
          </a:p>
          <a:p>
            <a:pPr marL="271463" indent="-271463">
              <a:buClr>
                <a:srgbClr val="ACC2C9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3 typy chyb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395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252</TotalTime>
  <Words>741</Words>
  <Application>Microsoft Office PowerPoint</Application>
  <PresentationFormat>Předvádění na obrazovce (4:3)</PresentationFormat>
  <Paragraphs>99</Paragraphs>
  <Slides>23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Došky</vt:lpstr>
      <vt:lpstr>Nejčastěji kladené otázky</vt:lpstr>
      <vt:lpstr>Kdo a koho se ptá? </vt:lpstr>
      <vt:lpstr>Otázka č. 1  Jsem nová knihovna a chci přispívat, co mám udělat?</vt:lpstr>
      <vt:lpstr>Nová knihovna</vt:lpstr>
      <vt:lpstr>Trocha praxe</vt:lpstr>
      <vt:lpstr>Prezentace aplikace PowerPoint</vt:lpstr>
      <vt:lpstr>Prezentace aplikace PowerPoint</vt:lpstr>
      <vt:lpstr>Testování vzorků</vt:lpstr>
      <vt:lpstr>Chyby</vt:lpstr>
      <vt:lpstr>Typ 1 „Obsahové chyby“</vt:lpstr>
      <vt:lpstr>Typ 2 „Formální chyby“</vt:lpstr>
      <vt:lpstr>Typ 3 „Souborové chyby“</vt:lpstr>
      <vt:lpstr>Prezentace aplikace PowerPoint</vt:lpstr>
      <vt:lpstr>Kde najít výsledky testů</vt:lpstr>
      <vt:lpstr>  Otázka č. 2   </vt:lpstr>
      <vt:lpstr>Standardně přispívající knihovna</vt:lpstr>
      <vt:lpstr>Chyby vedoucí k vyřazení souboru z importu</vt:lpstr>
      <vt:lpstr>Otázka č. 3 Přišlo mi oznámení o tom, že soubor byl odmítnut, jak to?</vt:lpstr>
      <vt:lpstr>Tabulka importu</vt:lpstr>
      <vt:lpstr>Detail výsledku importu</vt:lpstr>
      <vt:lpstr>Pár čísel na závěr</vt:lpstr>
      <vt:lpstr>Pár čísel na závěr</vt:lpstr>
      <vt:lpstr>Dotazy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Nejčastěji kladené otázky</dc:title>
  <dc:creator>Moravcová Běla</dc:creator>
  <cp:lastModifiedBy>Moravcová Běla</cp:lastModifiedBy>
  <cp:revision>30</cp:revision>
  <cp:lastPrinted>2012-12-06T08:39:07Z</cp:lastPrinted>
  <dcterms:created xsi:type="dcterms:W3CDTF">2012-12-05T11:17:59Z</dcterms:created>
  <dcterms:modified xsi:type="dcterms:W3CDTF">2012-12-07T07:56:07Z</dcterms:modified>
</cp:coreProperties>
</file>