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346" y="-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7669E33-3165-436F-BD0C-868238897E47}" type="datetimeFigureOut">
              <a:rPr lang="cs-CZ" smtClean="0"/>
              <a:t>22.4.2013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5FE79BD-6B43-4245-B710-4A9A164CD7E9}" type="slidenum">
              <a:rPr lang="cs-CZ" smtClean="0"/>
              <a:t>‹#›</a:t>
            </a:fld>
            <a:endParaRPr lang="cs-CZ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69E33-3165-436F-BD0C-868238897E47}" type="datetimeFigureOut">
              <a:rPr lang="cs-CZ" smtClean="0"/>
              <a:t>22.4.2013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E79BD-6B43-4245-B710-4A9A164CD7E9}" type="slidenum">
              <a:rPr lang="cs-CZ" smtClean="0"/>
              <a:t>‹#›</a:t>
            </a:fld>
            <a:endParaRPr lang="cs-CZ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69E33-3165-436F-BD0C-868238897E47}" type="datetimeFigureOut">
              <a:rPr lang="cs-CZ" smtClean="0"/>
              <a:t>22.4.2013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E79BD-6B43-4245-B710-4A9A164CD7E9}" type="slidenum">
              <a:rPr lang="cs-CZ" smtClean="0"/>
              <a:t>‹#›</a:t>
            </a:fld>
            <a:endParaRPr lang="cs-CZ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69E33-3165-436F-BD0C-868238897E47}" type="datetimeFigureOut">
              <a:rPr lang="cs-CZ" smtClean="0"/>
              <a:t>22.4.2013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E79BD-6B43-4245-B710-4A9A164CD7E9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69E33-3165-436F-BD0C-868238897E47}" type="datetimeFigureOut">
              <a:rPr lang="cs-CZ" smtClean="0"/>
              <a:t>22.4.2013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E79BD-6B43-4245-B710-4A9A164CD7E9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69E33-3165-436F-BD0C-868238897E47}" type="datetimeFigureOut">
              <a:rPr lang="cs-CZ" smtClean="0"/>
              <a:t>22.4.2013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E79BD-6B43-4245-B710-4A9A164CD7E9}" type="slidenum">
              <a:rPr lang="cs-CZ" smtClean="0"/>
              <a:t>‹#›</a:t>
            </a:fld>
            <a:endParaRPr lang="cs-CZ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69E33-3165-436F-BD0C-868238897E47}" type="datetimeFigureOut">
              <a:rPr lang="cs-CZ" smtClean="0"/>
              <a:t>22.4.2013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E79BD-6B43-4245-B710-4A9A164CD7E9}" type="slidenum">
              <a:rPr lang="cs-CZ" smtClean="0"/>
              <a:t>‹#›</a:t>
            </a:fld>
            <a:endParaRPr lang="cs-CZ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69E33-3165-436F-BD0C-868238897E47}" type="datetimeFigureOut">
              <a:rPr lang="cs-CZ" smtClean="0"/>
              <a:t>22.4.2013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E79BD-6B43-4245-B710-4A9A164CD7E9}" type="slidenum">
              <a:rPr lang="cs-CZ" smtClean="0"/>
              <a:t>‹#›</a:t>
            </a:fld>
            <a:endParaRPr lang="cs-CZ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69E33-3165-436F-BD0C-868238897E47}" type="datetimeFigureOut">
              <a:rPr lang="cs-CZ" smtClean="0"/>
              <a:t>22.4.2013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E79BD-6B43-4245-B710-4A9A164CD7E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69E33-3165-436F-BD0C-868238897E47}" type="datetimeFigureOut">
              <a:rPr lang="cs-CZ" smtClean="0"/>
              <a:t>22.4.2013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E79BD-6B43-4245-B710-4A9A164CD7E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69E33-3165-436F-BD0C-868238897E47}" type="datetimeFigureOut">
              <a:rPr lang="cs-CZ" smtClean="0"/>
              <a:t>22.4.2013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E79BD-6B43-4245-B710-4A9A164CD7E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E7669E33-3165-436F-BD0C-868238897E47}" type="datetimeFigureOut">
              <a:rPr lang="cs-CZ" smtClean="0"/>
              <a:t>22.4.2013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5FE79BD-6B43-4245-B710-4A9A164CD7E9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jan.matejovic@nkp.cz" TargetMode="External"/><Relationship Id="rId2" Type="http://schemas.openxmlformats.org/officeDocument/2006/relationships/hyperlink" Target="mailto:bela.moravcova@nkp.cz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skc@nkp.cz" TargetMode="External"/><Relationship Id="rId2" Type="http://schemas.openxmlformats.org/officeDocument/2006/relationships/hyperlink" Target="http://www.caslin.cz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bela.moravcova@nkp.cz" TargetMode="External"/><Relationship Id="rId4" Type="http://schemas.openxmlformats.org/officeDocument/2006/relationships/hyperlink" Target="mailto:jan.matejovic@nkp.cz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caslin.cz/spoluprace/standardy/stare-tisky-minimalni-zazna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skc@nkp.cz" TargetMode="External"/><Relationship Id="rId2" Type="http://schemas.openxmlformats.org/officeDocument/2006/relationships/hyperlink" Target="http://www.caslin.cz/spoluprace/dodavani-dat/importy-konvence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87624" y="1196752"/>
            <a:ext cx="6777318" cy="1562927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sz="4000" dirty="0" smtClean="0"/>
              <a:t>Jak konkrétně začít aneb nebojte se zjistit, jak jste dobří.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sz="2400" dirty="0" smtClean="0">
                <a:solidFill>
                  <a:schemeClr val="tx1"/>
                </a:solidFill>
              </a:rPr>
              <a:t>Školení AACR2 – staré tisky pro účastníky SK ČR </a:t>
            </a:r>
          </a:p>
          <a:p>
            <a:r>
              <a:rPr lang="cs-CZ" sz="2400" dirty="0" smtClean="0">
                <a:solidFill>
                  <a:schemeClr val="tx1"/>
                </a:solidFill>
              </a:rPr>
              <a:t>Národní technické muzeum </a:t>
            </a:r>
            <a:r>
              <a:rPr lang="cs-CZ" dirty="0"/>
              <a:t>P</a:t>
            </a:r>
            <a:r>
              <a:rPr lang="cs-CZ" sz="2400" dirty="0" smtClean="0">
                <a:solidFill>
                  <a:schemeClr val="tx1"/>
                </a:solidFill>
              </a:rPr>
              <a:t>raha</a:t>
            </a:r>
          </a:p>
          <a:p>
            <a:endParaRPr lang="cs-CZ" sz="2400" dirty="0">
              <a:solidFill>
                <a:schemeClr val="tx1"/>
              </a:solidFill>
            </a:endParaRPr>
          </a:p>
          <a:p>
            <a:r>
              <a:rPr lang="cs-CZ" sz="2400" dirty="0" smtClean="0">
                <a:solidFill>
                  <a:schemeClr val="tx1"/>
                </a:solidFill>
              </a:rPr>
              <a:t>Běla Moravcová</a:t>
            </a:r>
          </a:p>
          <a:p>
            <a:r>
              <a:rPr lang="cs-CZ" sz="1700" dirty="0" smtClean="0"/>
              <a:t>Národní knihovna ČR</a:t>
            </a:r>
            <a:endParaRPr lang="cs-CZ" sz="17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469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Statistiky importu</a:t>
            </a:r>
            <a:endParaRPr lang="cs-CZ" dirty="0"/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132857"/>
            <a:ext cx="8950459" cy="3816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809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Přímý odkaz:</a:t>
            </a:r>
          </a:p>
          <a:p>
            <a:endParaRPr lang="cs-CZ" dirty="0"/>
          </a:p>
          <a:p>
            <a:pPr lvl="2"/>
            <a:endParaRPr lang="cs-CZ" b="1" dirty="0" smtClean="0"/>
          </a:p>
          <a:p>
            <a:pPr lvl="2"/>
            <a:endParaRPr lang="cs-CZ" b="1" dirty="0"/>
          </a:p>
          <a:p>
            <a:pPr lvl="2"/>
            <a:r>
              <a:rPr lang="cs-CZ" b="1" dirty="0" smtClean="0"/>
              <a:t>http</a:t>
            </a:r>
            <a:r>
              <a:rPr lang="cs-CZ" b="1" dirty="0"/>
              <a:t>://sigma.nkp.cz/web/skc/</a:t>
            </a:r>
            <a:r>
              <a:rPr lang="cs-CZ" b="1" dirty="0">
                <a:solidFill>
                  <a:srgbClr val="FF0066"/>
                </a:solidFill>
              </a:rPr>
              <a:t>sigla</a:t>
            </a:r>
            <a:r>
              <a:rPr lang="cs-CZ" b="1" dirty="0"/>
              <a:t>/</a:t>
            </a:r>
            <a:r>
              <a:rPr lang="cs-CZ" b="1" dirty="0">
                <a:solidFill>
                  <a:srgbClr val="FF0066"/>
                </a:solidFill>
              </a:rPr>
              <a:t>sigla</a:t>
            </a:r>
            <a:r>
              <a:rPr lang="cs-CZ" b="1" dirty="0"/>
              <a:t>.htm</a:t>
            </a:r>
          </a:p>
          <a:p>
            <a:pPr marL="777240" lvl="2" indent="0"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Statistiky importu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92816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Dodávající knihovna statistiku otevře</a:t>
            </a:r>
          </a:p>
          <a:p>
            <a:r>
              <a:rPr lang="cs-CZ" dirty="0" smtClean="0"/>
              <a:t>Záznamy, které nebyly v </a:t>
            </a:r>
            <a:r>
              <a:rPr lang="cs-CZ" dirty="0" smtClean="0"/>
              <a:t>pořádku, </a:t>
            </a:r>
            <a:r>
              <a:rPr lang="cs-CZ" dirty="0" smtClean="0"/>
              <a:t>ve svém katalogu opraví</a:t>
            </a:r>
          </a:p>
          <a:p>
            <a:pPr marL="777240" lvl="2" indent="0">
              <a:buNone/>
            </a:pPr>
            <a:r>
              <a:rPr lang="cs-CZ" dirty="0" smtClean="0"/>
              <a:t>nebo</a:t>
            </a:r>
          </a:p>
          <a:p>
            <a:r>
              <a:rPr lang="cs-CZ" dirty="0" smtClean="0"/>
              <a:t>Záznamy ve svém katalogu ponechá tak, jak jsou, ale dokumenty připíše prostřednictvím on-line formuláře do SK ČR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>
                <a:solidFill>
                  <a:schemeClr val="accent5"/>
                </a:solidFill>
              </a:rPr>
              <a:t>Správce SK ČR nemá žádný nástroj na to, aby zkontroloval zda to knihovna opravdu udělala</a:t>
            </a:r>
          </a:p>
          <a:p>
            <a:endParaRPr lang="cs-CZ" dirty="0" smtClean="0"/>
          </a:p>
          <a:p>
            <a:pPr marL="777240" lvl="2" indent="0">
              <a:buNone/>
            </a:pPr>
            <a:r>
              <a:rPr lang="cs-CZ" dirty="0"/>
              <a:t>	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683568" y="404664"/>
            <a:ext cx="7756263" cy="1054250"/>
          </a:xfrm>
        </p:spPr>
        <p:txBody>
          <a:bodyPr/>
          <a:lstStyle/>
          <a:p>
            <a:r>
              <a:rPr lang="cs-CZ" dirty="0" smtClean="0"/>
              <a:t>Správce SK ČR předpokládá, že…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6755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Každá informace týkající se:</a:t>
            </a:r>
          </a:p>
          <a:p>
            <a:pPr lvl="1"/>
            <a:r>
              <a:rPr lang="cs-CZ" dirty="0" smtClean="0"/>
              <a:t>Změny linku do knihovny</a:t>
            </a:r>
          </a:p>
          <a:p>
            <a:pPr lvl="1"/>
            <a:r>
              <a:rPr lang="cs-CZ" dirty="0" smtClean="0"/>
              <a:t>Změny výměnného formátu</a:t>
            </a:r>
          </a:p>
          <a:p>
            <a:pPr lvl="1"/>
            <a:r>
              <a:rPr lang="cs-CZ" dirty="0" smtClean="0"/>
              <a:t>Přečíslování databáze (propojení do SK ČR)</a:t>
            </a:r>
          </a:p>
          <a:p>
            <a:pPr lvl="1"/>
            <a:r>
              <a:rPr lang="cs-CZ" dirty="0" smtClean="0"/>
              <a:t>Záměru posílat záznamy vzniklé při </a:t>
            </a:r>
            <a:r>
              <a:rPr lang="cs-CZ" dirty="0" err="1" smtClean="0"/>
              <a:t>retrokatalogizaci</a:t>
            </a:r>
            <a:endParaRPr lang="cs-CZ" dirty="0" smtClean="0"/>
          </a:p>
          <a:p>
            <a:pPr lvl="1"/>
            <a:r>
              <a:rPr lang="cs-CZ" dirty="0" smtClean="0"/>
              <a:t>Záměru posílat periodika</a:t>
            </a:r>
          </a:p>
          <a:p>
            <a:pPr lvl="2"/>
            <a:r>
              <a:rPr lang="cs-CZ" dirty="0" smtClean="0"/>
              <a:t>U obou výše zmíněných je třeba provést znovu testování a stanovení váhy záznamu</a:t>
            </a:r>
          </a:p>
          <a:p>
            <a:pPr lvl="1"/>
            <a:r>
              <a:rPr lang="cs-CZ" dirty="0" smtClean="0"/>
              <a:t>Souboru většího než 10 000 záznamů </a:t>
            </a:r>
          </a:p>
          <a:p>
            <a:pPr lvl="2"/>
            <a:r>
              <a:rPr lang="cs-CZ" dirty="0" smtClean="0"/>
              <a:t>u standardních záznamů, pokud jde o </a:t>
            </a:r>
            <a:r>
              <a:rPr lang="cs-CZ" dirty="0" err="1" smtClean="0"/>
              <a:t>retrokatalogizaci</a:t>
            </a:r>
            <a:r>
              <a:rPr lang="cs-CZ" dirty="0" smtClean="0"/>
              <a:t>, tak větší než 20 000 záznamů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683568" y="332656"/>
            <a:ext cx="7756263" cy="1054250"/>
          </a:xfrm>
        </p:spPr>
        <p:txBody>
          <a:bodyPr/>
          <a:lstStyle/>
          <a:p>
            <a:r>
              <a:rPr lang="cs-CZ" dirty="0" smtClean="0"/>
              <a:t>K vzájemné dobré spolupráci přispěje…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36846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Knihovna BEE001</a:t>
            </a:r>
          </a:p>
          <a:p>
            <a:pPr lvl="1"/>
            <a:r>
              <a:rPr lang="cs-CZ" dirty="0" smtClean="0"/>
              <a:t>původních 309 záznamů v SK ČR se v období 11. 4. – 22. 4. 2013 rozrostlo na 570 díky připisování přes on-line formulář</a:t>
            </a:r>
          </a:p>
          <a:p>
            <a:pPr marL="411480" lvl="1" indent="0">
              <a:buNone/>
            </a:pPr>
            <a:r>
              <a:rPr lang="cs-CZ" sz="4000" dirty="0" smtClean="0">
                <a:sym typeface="Wingdings" pitchFamily="2" charset="2"/>
              </a:rPr>
              <a:t>                      </a:t>
            </a:r>
          </a:p>
          <a:p>
            <a:pPr marL="411480" lvl="1" indent="0">
              <a:buNone/>
            </a:pPr>
            <a:r>
              <a:rPr lang="cs-CZ" sz="4000" dirty="0">
                <a:sym typeface="Wingdings" pitchFamily="2" charset="2"/>
              </a:rPr>
              <a:t> </a:t>
            </a:r>
            <a:r>
              <a:rPr lang="cs-CZ" sz="4000" dirty="0" smtClean="0">
                <a:sym typeface="Wingdings" pitchFamily="2" charset="2"/>
              </a:rPr>
              <a:t>                          </a:t>
            </a:r>
            <a:endParaRPr lang="cs-CZ" sz="4000" dirty="0" smtClean="0"/>
          </a:p>
          <a:p>
            <a:pPr lvl="1"/>
            <a:endParaRPr lang="cs-CZ" dirty="0" smtClean="0"/>
          </a:p>
          <a:p>
            <a:pPr lvl="1"/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nás potěšilo…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9212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cs-CZ" dirty="0" smtClean="0"/>
          </a:p>
          <a:p>
            <a:pPr marL="0" indent="0" algn="ctr">
              <a:buNone/>
            </a:pPr>
            <a:endParaRPr lang="cs-CZ" dirty="0" smtClean="0"/>
          </a:p>
          <a:p>
            <a:pPr algn="ctr"/>
            <a:r>
              <a:rPr lang="cs-CZ" dirty="0" smtClean="0"/>
              <a:t>Běla Moravcová</a:t>
            </a:r>
          </a:p>
          <a:p>
            <a:pPr algn="ctr"/>
            <a:endParaRPr lang="cs-CZ" dirty="0" smtClean="0"/>
          </a:p>
          <a:p>
            <a:pPr algn="ctr"/>
            <a:r>
              <a:rPr lang="cs-CZ" dirty="0" smtClean="0"/>
              <a:t>Dotazy směřujte na:</a:t>
            </a:r>
            <a:endParaRPr lang="cs-CZ" dirty="0"/>
          </a:p>
          <a:p>
            <a:pPr algn="ctr"/>
            <a:r>
              <a:rPr lang="cs-CZ" dirty="0" smtClean="0">
                <a:hlinkClick r:id="rId2"/>
              </a:rPr>
              <a:t>bela.moravcova@nkp.cz</a:t>
            </a:r>
            <a:endParaRPr lang="cs-CZ" dirty="0" smtClean="0"/>
          </a:p>
          <a:p>
            <a:pPr algn="ctr"/>
            <a:r>
              <a:rPr lang="cs-CZ" dirty="0">
                <a:hlinkClick r:id="rId3"/>
              </a:rPr>
              <a:t>j</a:t>
            </a:r>
            <a:r>
              <a:rPr lang="cs-CZ" dirty="0" smtClean="0">
                <a:hlinkClick r:id="rId3"/>
              </a:rPr>
              <a:t>an.matejovic@nkp.cz</a:t>
            </a:r>
            <a:endParaRPr lang="cs-CZ" dirty="0" smtClean="0"/>
          </a:p>
          <a:p>
            <a:pPr algn="ctr"/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Děkuji za pozornost!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6127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hlinkClick r:id="rId2"/>
              </a:rPr>
              <a:t>www.caslin.cz</a:t>
            </a:r>
            <a:endParaRPr lang="cs-CZ" dirty="0" smtClean="0"/>
          </a:p>
          <a:p>
            <a:r>
              <a:rPr lang="cs-CZ" dirty="0" smtClean="0"/>
              <a:t>Poslat vzorek cca 20 – 50 záznamů (export z vašeho katalogu) – e-mail, FTP</a:t>
            </a:r>
          </a:p>
          <a:p>
            <a:r>
              <a:rPr lang="cs-CZ" dirty="0" smtClean="0"/>
              <a:t>Adresa </a:t>
            </a:r>
            <a:r>
              <a:rPr lang="cs-CZ" dirty="0" smtClean="0">
                <a:hlinkClick r:id="rId3"/>
              </a:rPr>
              <a:t>skc@nkp.cz</a:t>
            </a:r>
            <a:r>
              <a:rPr lang="cs-CZ" dirty="0" smtClean="0"/>
              <a:t> nebo</a:t>
            </a:r>
          </a:p>
          <a:p>
            <a:pPr lvl="1"/>
            <a:r>
              <a:rPr lang="cs-CZ" dirty="0">
                <a:hlinkClick r:id="rId4"/>
              </a:rPr>
              <a:t>j</a:t>
            </a:r>
            <a:r>
              <a:rPr lang="cs-CZ" dirty="0" smtClean="0">
                <a:hlinkClick r:id="rId4"/>
              </a:rPr>
              <a:t>an.matejovic@nkp.cz</a:t>
            </a:r>
            <a:endParaRPr lang="cs-CZ" dirty="0" smtClean="0"/>
          </a:p>
          <a:p>
            <a:pPr lvl="1"/>
            <a:r>
              <a:rPr lang="cs-CZ" dirty="0" smtClean="0">
                <a:hlinkClick r:id="rId5"/>
              </a:rPr>
              <a:t>bela.moravcova@nkp.cz</a:t>
            </a:r>
            <a:endParaRPr lang="cs-CZ" dirty="0" smtClean="0"/>
          </a:p>
          <a:p>
            <a:pPr lvl="1"/>
            <a:endParaRPr lang="cs-CZ" dirty="0"/>
          </a:p>
          <a:p>
            <a:r>
              <a:rPr lang="cs-CZ" dirty="0" smtClean="0"/>
              <a:t>Nebojte se napsat a ptát se </a:t>
            </a:r>
            <a:r>
              <a:rPr lang="cs-CZ" dirty="0" smtClean="0">
                <a:sym typeface="Wingdings" pitchFamily="2" charset="2"/>
              </a:rPr>
              <a:t></a:t>
            </a:r>
            <a:endParaRPr lang="cs-CZ" dirty="0" smtClean="0"/>
          </a:p>
          <a:p>
            <a:pPr lvl="1"/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začít?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2422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Standardy</a:t>
            </a:r>
          </a:p>
          <a:p>
            <a:r>
              <a:rPr lang="cs-CZ" dirty="0" smtClean="0"/>
              <a:t>Formát dat</a:t>
            </a:r>
          </a:p>
          <a:p>
            <a:r>
              <a:rPr lang="cs-CZ" dirty="0" smtClean="0"/>
              <a:t>Kódování jazyka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třeba dodržovat?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28243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276997"/>
          </a:xfrm>
        </p:spPr>
        <p:txBody>
          <a:bodyPr>
            <a:normAutofit lnSpcReduction="10000"/>
          </a:bodyPr>
          <a:lstStyle/>
          <a:p>
            <a:r>
              <a:rPr lang="cs-CZ" sz="2200" dirty="0" smtClean="0"/>
              <a:t>Výměnný formát UNIMARC/MARC21	</a:t>
            </a:r>
          </a:p>
          <a:p>
            <a:r>
              <a:rPr lang="cs-CZ" sz="2200" dirty="0" smtClean="0"/>
              <a:t>Standardy pro jmenné zpracování – ISBD</a:t>
            </a:r>
          </a:p>
          <a:p>
            <a:r>
              <a:rPr lang="cs-CZ" sz="2200" dirty="0" smtClean="0"/>
              <a:t>Pravidla pro jmenné zpracování </a:t>
            </a:r>
            <a:r>
              <a:rPr lang="cs-CZ" sz="2200" dirty="0"/>
              <a:t>– </a:t>
            </a:r>
            <a:r>
              <a:rPr lang="cs-CZ" sz="2200" dirty="0" smtClean="0"/>
              <a:t>AACR2</a:t>
            </a:r>
          </a:p>
          <a:p>
            <a:r>
              <a:rPr lang="cs-CZ" sz="2200" dirty="0" smtClean="0"/>
              <a:t>Pro věcné zpracování – notace MDT/konspekt</a:t>
            </a:r>
          </a:p>
          <a:p>
            <a:r>
              <a:rPr lang="cs-CZ" sz="2200" dirty="0" smtClean="0"/>
              <a:t>Instrukce – MINIMÁLNÍ ZÁZNAM pro SK ČR (obsah a struktura záznamu)</a:t>
            </a:r>
          </a:p>
          <a:p>
            <a:pPr lvl="1"/>
            <a:r>
              <a:rPr lang="cs-CZ" dirty="0" smtClean="0"/>
              <a:t>minimální záznam pro staré tisky: </a:t>
            </a:r>
            <a:r>
              <a:rPr lang="cs-CZ" dirty="0" smtClean="0">
                <a:hlinkClick r:id="rId2"/>
              </a:rPr>
              <a:t>http://caslin.cz/spoluprace/standardy/stare-tisky-minimalni-zaznam/</a:t>
            </a:r>
            <a:endParaRPr lang="cs-CZ" dirty="0" smtClean="0"/>
          </a:p>
          <a:p>
            <a:r>
              <a:rPr lang="cs-CZ" dirty="0" smtClean="0"/>
              <a:t>Názvovou konvenci pro odesílání dat do SK ČR</a:t>
            </a:r>
          </a:p>
          <a:p>
            <a:pPr lvl="1"/>
            <a:r>
              <a:rPr lang="cs-CZ" dirty="0" smtClean="0"/>
              <a:t>Př. </a:t>
            </a:r>
            <a:r>
              <a:rPr lang="cs-CZ" dirty="0"/>
              <a:t>a</a:t>
            </a:r>
            <a:r>
              <a:rPr lang="cs-CZ" dirty="0" smtClean="0"/>
              <a:t>ba100uc.mal_130422</a:t>
            </a:r>
          </a:p>
          <a:p>
            <a:pPr marL="411480" lvl="1" indent="0"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Standardy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8309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MARC21 </a:t>
            </a:r>
            <a:r>
              <a:rPr lang="cs-CZ" dirty="0"/>
              <a:t>– </a:t>
            </a:r>
            <a:r>
              <a:rPr lang="cs-CZ" dirty="0" smtClean="0"/>
              <a:t>exportní soubor Aleph500</a:t>
            </a:r>
          </a:p>
          <a:p>
            <a:r>
              <a:rPr lang="cs-CZ" dirty="0" smtClean="0"/>
              <a:t>MARC21 – ISO 2709</a:t>
            </a:r>
          </a:p>
          <a:p>
            <a:r>
              <a:rPr lang="cs-CZ" dirty="0" smtClean="0"/>
              <a:t>UNIMARC </a:t>
            </a:r>
            <a:r>
              <a:rPr lang="cs-CZ" dirty="0"/>
              <a:t>– </a:t>
            </a:r>
            <a:r>
              <a:rPr lang="cs-CZ" dirty="0"/>
              <a:t>exportní soubor </a:t>
            </a:r>
            <a:r>
              <a:rPr lang="cs-CZ" dirty="0" smtClean="0"/>
              <a:t>Aleph500</a:t>
            </a:r>
          </a:p>
          <a:p>
            <a:r>
              <a:rPr lang="cs-CZ" dirty="0" smtClean="0"/>
              <a:t>UNIMARC </a:t>
            </a:r>
            <a:r>
              <a:rPr lang="cs-CZ" dirty="0"/>
              <a:t>– </a:t>
            </a:r>
            <a:r>
              <a:rPr lang="cs-CZ" dirty="0"/>
              <a:t>exportní soubor </a:t>
            </a:r>
            <a:r>
              <a:rPr lang="cs-CZ" dirty="0" smtClean="0"/>
              <a:t>Aleph300</a:t>
            </a:r>
          </a:p>
          <a:p>
            <a:r>
              <a:rPr lang="cs-CZ" dirty="0" smtClean="0"/>
              <a:t>UNIMARC – ISO 2709</a:t>
            </a:r>
          </a:p>
          <a:p>
            <a:r>
              <a:rPr lang="cs-CZ" dirty="0" smtClean="0"/>
              <a:t>UNIMARC </a:t>
            </a:r>
            <a:r>
              <a:rPr lang="cs-CZ" dirty="0"/>
              <a:t>– </a:t>
            </a:r>
            <a:r>
              <a:rPr lang="cs-CZ" dirty="0" smtClean="0"/>
              <a:t>řádkový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Formát dat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31325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UNICODE – UTF-8</a:t>
            </a:r>
          </a:p>
          <a:p>
            <a:r>
              <a:rPr lang="cs-CZ" dirty="0" smtClean="0"/>
              <a:t>PC Latin 2 (+ GIZMO)</a:t>
            </a:r>
          </a:p>
          <a:p>
            <a:r>
              <a:rPr lang="cs-CZ" dirty="0" smtClean="0"/>
              <a:t>Kód Kamenických (+ GIZMO)</a:t>
            </a:r>
          </a:p>
          <a:p>
            <a:r>
              <a:rPr lang="cs-CZ" dirty="0" smtClean="0"/>
              <a:t>ISO 8859-2 (+ GIZMO)</a:t>
            </a:r>
          </a:p>
          <a:p>
            <a:r>
              <a:rPr lang="cs-CZ" dirty="0" smtClean="0"/>
              <a:t>CP – 1250 (+ GIZMO)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Kódování jazyka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34685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200" dirty="0" smtClean="0"/>
              <a:t>Záznamy dostanou kvalitativní váhu, která je při každém importu automaticky kontrolována</a:t>
            </a:r>
          </a:p>
          <a:p>
            <a:r>
              <a:rPr lang="cs-CZ" sz="2200" dirty="0" smtClean="0"/>
              <a:t>Podpis smlouvy o spolupráci mezi Národní knihovnou ČR jako správcem Souborného </a:t>
            </a:r>
            <a:r>
              <a:rPr lang="cs-CZ" sz="2200" dirty="0" smtClean="0"/>
              <a:t>katalogu ČR </a:t>
            </a:r>
            <a:r>
              <a:rPr lang="cs-CZ" sz="2200" dirty="0" smtClean="0"/>
              <a:t>a knihovnou jako novým účastníkem</a:t>
            </a:r>
          </a:p>
          <a:p>
            <a:pPr lvl="1"/>
            <a:r>
              <a:rPr lang="cs-CZ" sz="2000" dirty="0"/>
              <a:t>d</a:t>
            </a:r>
            <a:r>
              <a:rPr lang="cs-CZ" sz="2000" dirty="0" smtClean="0"/>
              <a:t>ohoda o způsobu dodávání – on-line</a:t>
            </a:r>
          </a:p>
          <a:p>
            <a:pPr lvl="2"/>
            <a:r>
              <a:rPr lang="cs-CZ" sz="1800" dirty="0" smtClean="0"/>
              <a:t>FTP </a:t>
            </a:r>
          </a:p>
          <a:p>
            <a:pPr lvl="2"/>
            <a:r>
              <a:rPr lang="cs-CZ" sz="1800" dirty="0" smtClean="0"/>
              <a:t>OAI</a:t>
            </a:r>
          </a:p>
          <a:p>
            <a:pPr lvl="1"/>
            <a:r>
              <a:rPr lang="cs-CZ" dirty="0" smtClean="0"/>
              <a:t>frekvenci dodávání dat </a:t>
            </a:r>
            <a:r>
              <a:rPr lang="cs-CZ" sz="2000" dirty="0" smtClean="0"/>
              <a:t>(1x týdně - 1x 3 měsíce)</a:t>
            </a:r>
          </a:p>
          <a:p>
            <a:pPr lvl="1"/>
            <a:r>
              <a:rPr lang="cs-CZ" dirty="0" smtClean="0"/>
              <a:t>údaje k propojení do lokálního katalogu</a:t>
            </a:r>
          </a:p>
          <a:p>
            <a:pPr lvl="2"/>
            <a:r>
              <a:rPr lang="cs-CZ" sz="1800" dirty="0"/>
              <a:t>http://www.knihovnatr.cz/katalog/l.dll?cll~</a:t>
            </a:r>
          </a:p>
          <a:p>
            <a:pPr marL="411480" lvl="1" indent="0">
              <a:buNone/>
            </a:pPr>
            <a:endParaRPr lang="cs-CZ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683568" y="404664"/>
            <a:ext cx="7756263" cy="1054250"/>
          </a:xfrm>
        </p:spPr>
        <p:txBody>
          <a:bodyPr/>
          <a:lstStyle/>
          <a:p>
            <a:r>
              <a:rPr lang="cs-CZ" dirty="0" smtClean="0"/>
              <a:t>Období testů </a:t>
            </a:r>
            <a:r>
              <a:rPr lang="cs-CZ" dirty="0" smtClean="0"/>
              <a:t>skončilo </a:t>
            </a:r>
            <a:br>
              <a:rPr lang="cs-CZ" dirty="0" smtClean="0"/>
            </a:br>
            <a:r>
              <a:rPr lang="cs-CZ" dirty="0" smtClean="0"/>
              <a:t>a </a:t>
            </a:r>
            <a:r>
              <a:rPr lang="cs-CZ" dirty="0" smtClean="0"/>
              <a:t>co dál?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95951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Knihovna:</a:t>
            </a:r>
          </a:p>
          <a:p>
            <a:pPr lvl="1"/>
            <a:r>
              <a:rPr lang="cs-CZ" dirty="0" smtClean="0"/>
              <a:t>Vygeneruje dávku záznamů z katalogu</a:t>
            </a:r>
          </a:p>
          <a:p>
            <a:pPr lvl="1"/>
            <a:r>
              <a:rPr lang="cs-CZ" dirty="0" smtClean="0"/>
              <a:t>Pojmenuje ji dle názvové </a:t>
            </a:r>
            <a:r>
              <a:rPr lang="cs-CZ" dirty="0"/>
              <a:t>konvence </a:t>
            </a:r>
            <a:r>
              <a:rPr lang="cs-CZ" sz="1900" dirty="0"/>
              <a:t>(</a:t>
            </a:r>
            <a:r>
              <a:rPr lang="cs-CZ" sz="1900" dirty="0">
                <a:hlinkClick r:id="rId2"/>
              </a:rPr>
              <a:t>http://www.caslin.cz/</a:t>
            </a:r>
            <a:r>
              <a:rPr lang="cs-CZ" sz="1900" dirty="0" err="1">
                <a:hlinkClick r:id="rId2"/>
              </a:rPr>
              <a:t>spoluprace</a:t>
            </a:r>
            <a:r>
              <a:rPr lang="cs-CZ" sz="1900" dirty="0">
                <a:hlinkClick r:id="rId2"/>
              </a:rPr>
              <a:t>/</a:t>
            </a:r>
            <a:r>
              <a:rPr lang="cs-CZ" sz="1900" dirty="0" err="1">
                <a:hlinkClick r:id="rId2"/>
              </a:rPr>
              <a:t>dodavani</a:t>
            </a:r>
            <a:r>
              <a:rPr lang="cs-CZ" sz="1900" dirty="0">
                <a:hlinkClick r:id="rId2"/>
              </a:rPr>
              <a:t>-dat/importy-konvence</a:t>
            </a:r>
            <a:r>
              <a:rPr lang="cs-CZ" sz="1900" dirty="0" smtClean="0">
                <a:hlinkClick r:id="rId2"/>
              </a:rPr>
              <a:t>/</a:t>
            </a:r>
            <a:r>
              <a:rPr lang="cs-CZ" sz="1900" dirty="0" smtClean="0"/>
              <a:t>)</a:t>
            </a:r>
          </a:p>
          <a:p>
            <a:pPr lvl="1"/>
            <a:r>
              <a:rPr lang="cs-CZ" dirty="0" smtClean="0"/>
              <a:t>Zašle OZNÁMENÍ o uložení dávky na </a:t>
            </a:r>
            <a:r>
              <a:rPr lang="cs-CZ" dirty="0" smtClean="0">
                <a:hlinkClick r:id="rId3"/>
              </a:rPr>
              <a:t>skc@nkp.cz</a:t>
            </a:r>
            <a:endParaRPr lang="cs-CZ" dirty="0" smtClean="0"/>
          </a:p>
          <a:p>
            <a:pPr marL="411480" lvl="1" indent="0">
              <a:buNone/>
            </a:pPr>
            <a:endParaRPr lang="cs-CZ" dirty="0" smtClean="0"/>
          </a:p>
          <a:p>
            <a:r>
              <a:rPr lang="cs-CZ" dirty="0" smtClean="0"/>
              <a:t>SK ČR</a:t>
            </a:r>
          </a:p>
          <a:p>
            <a:pPr lvl="1"/>
            <a:r>
              <a:rPr lang="cs-CZ" dirty="0" smtClean="0"/>
              <a:t>Zašle potvrzení o převzetí dávky</a:t>
            </a:r>
          </a:p>
          <a:p>
            <a:pPr lvl="1"/>
            <a:r>
              <a:rPr lang="cs-CZ" dirty="0" smtClean="0"/>
              <a:t>Správce </a:t>
            </a:r>
            <a:r>
              <a:rPr lang="cs-CZ" dirty="0" err="1" smtClean="0"/>
              <a:t>Aleph</a:t>
            </a:r>
            <a:r>
              <a:rPr lang="cs-CZ" dirty="0" smtClean="0"/>
              <a:t> zašle na přednastavenou adresu informace o odmítnutých souborech</a:t>
            </a:r>
          </a:p>
          <a:p>
            <a:pPr lvl="1"/>
            <a:r>
              <a:rPr lang="cs-CZ" dirty="0" smtClean="0"/>
              <a:t>Statistika importu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Průběh dodávání dat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22949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Statistiky importu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Tabulka importu</a:t>
            </a:r>
          </a:p>
          <a:p>
            <a:pPr lvl="1"/>
            <a:r>
              <a:rPr lang="cs-CZ" sz="1600" dirty="0" smtClean="0"/>
              <a:t>Přehled všech souborů</a:t>
            </a:r>
          </a:p>
          <a:p>
            <a:pPr lvl="1"/>
            <a:r>
              <a:rPr lang="cs-CZ" sz="1600" dirty="0" smtClean="0"/>
              <a:t>Datum importu</a:t>
            </a:r>
          </a:p>
          <a:p>
            <a:pPr lvl="1"/>
            <a:r>
              <a:rPr lang="cs-CZ" sz="1600" dirty="0" smtClean="0"/>
              <a:t>Počet celkem zaslaných záznamů</a:t>
            </a:r>
          </a:p>
          <a:p>
            <a:pPr lvl="1"/>
            <a:r>
              <a:rPr lang="cs-CZ" sz="1600" dirty="0" smtClean="0"/>
              <a:t>Periodika</a:t>
            </a:r>
          </a:p>
          <a:p>
            <a:pPr lvl="1"/>
            <a:r>
              <a:rPr lang="cs-CZ" sz="1600" dirty="0" smtClean="0"/>
              <a:t>Kolik záznamů prošlo kontrolami</a:t>
            </a:r>
          </a:p>
          <a:p>
            <a:pPr lvl="2"/>
            <a:r>
              <a:rPr lang="cs-CZ" sz="1400" dirty="0" smtClean="0"/>
              <a:t>1. připojeno k již existujícímu záznamu</a:t>
            </a:r>
          </a:p>
          <a:p>
            <a:pPr lvl="2"/>
            <a:r>
              <a:rPr lang="cs-CZ" sz="1400" dirty="0" smtClean="0"/>
              <a:t>2. záznam lepší kvality přepsal existující záznam v SK ČR</a:t>
            </a:r>
          </a:p>
          <a:p>
            <a:pPr lvl="2"/>
            <a:r>
              <a:rPr lang="cs-CZ" sz="1400" dirty="0" smtClean="0"/>
              <a:t>3. nově přidáno do SK ČR</a:t>
            </a:r>
          </a:p>
          <a:p>
            <a:pPr lvl="1"/>
            <a:r>
              <a:rPr lang="cs-CZ" sz="1600" dirty="0" smtClean="0"/>
              <a:t>Kolik záznamů bylo přijato</a:t>
            </a:r>
          </a:p>
          <a:p>
            <a:pPr lvl="1"/>
            <a:r>
              <a:rPr lang="cs-CZ" sz="1600" dirty="0" smtClean="0"/>
              <a:t>Kolik záznamů knihovna zaslala celkem</a:t>
            </a:r>
          </a:p>
          <a:p>
            <a:pPr lvl="1"/>
            <a:endParaRPr lang="cs-CZ" sz="1600" dirty="0"/>
          </a:p>
        </p:txBody>
      </p:sp>
      <p:pic>
        <p:nvPicPr>
          <p:cNvPr id="6" name="Picture 3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5" y="2636912"/>
            <a:ext cx="3732659" cy="3168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10733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vrdý obal">
  <a:themeElements>
    <a:clrScheme name="Tvrdý obal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Tvrdý obal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Tvrdý obal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158</TotalTime>
  <Words>465</Words>
  <Application>Microsoft Office PowerPoint</Application>
  <PresentationFormat>Předvádění na obrazovce (4:3)</PresentationFormat>
  <Paragraphs>110</Paragraphs>
  <Slides>15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Tvrdý obal</vt:lpstr>
      <vt:lpstr>           Jak konkrétně začít aneb nebojte se zjistit, jak jste dobří. </vt:lpstr>
      <vt:lpstr>Jak začít?</vt:lpstr>
      <vt:lpstr>Co je třeba dodržovat?</vt:lpstr>
      <vt:lpstr>Standardy</vt:lpstr>
      <vt:lpstr>Formát dat</vt:lpstr>
      <vt:lpstr>Kódování jazyka</vt:lpstr>
      <vt:lpstr>Období testů skončilo  a co dál?</vt:lpstr>
      <vt:lpstr>Průběh dodávání dat</vt:lpstr>
      <vt:lpstr>Statistiky importu</vt:lpstr>
      <vt:lpstr>Statistiky importu</vt:lpstr>
      <vt:lpstr>Statistiky importu</vt:lpstr>
      <vt:lpstr>Správce SK ČR předpokládá, že…</vt:lpstr>
      <vt:lpstr>K vzájemné dobré spolupráci přispěje…</vt:lpstr>
      <vt:lpstr>Co nás potěšilo…</vt:lpstr>
      <vt:lpstr>Děkuji za pozornost!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Jak konkrétně začít aneb nebojte se zjistit, jak jste dobří.</dc:title>
  <dc:creator>Moravcová Běla</dc:creator>
  <cp:lastModifiedBy>Militka Jana</cp:lastModifiedBy>
  <cp:revision>20</cp:revision>
  <dcterms:created xsi:type="dcterms:W3CDTF">2013-04-22T07:13:45Z</dcterms:created>
  <dcterms:modified xsi:type="dcterms:W3CDTF">2013-04-22T09:55:42Z</dcterms:modified>
</cp:coreProperties>
</file>