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6" r:id="rId2"/>
    <p:sldId id="328" r:id="rId3"/>
    <p:sldId id="332" r:id="rId4"/>
    <p:sldId id="333" r:id="rId5"/>
    <p:sldId id="334" r:id="rId6"/>
    <p:sldId id="335" r:id="rId7"/>
    <p:sldId id="336" r:id="rId8"/>
    <p:sldId id="337" r:id="rId9"/>
    <p:sldId id="338" r:id="rId10"/>
    <p:sldId id="339" r:id="rId11"/>
    <p:sldId id="340" r:id="rId12"/>
    <p:sldId id="341" r:id="rId13"/>
    <p:sldId id="343" r:id="rId14"/>
    <p:sldId id="344" r:id="rId15"/>
    <p:sldId id="350" r:id="rId16"/>
    <p:sldId id="346" r:id="rId17"/>
    <p:sldId id="347" r:id="rId18"/>
    <p:sldId id="348" r:id="rId19"/>
    <p:sldId id="349" r:id="rId20"/>
    <p:sldId id="342" r:id="rId21"/>
    <p:sldId id="351" r:id="rId22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34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47BD1C-055B-479A-BC88-3B42823157C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4E730-F030-440E-8A23-E524C37D36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AC433-FCA8-46E7-94D1-9C53A347925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B7675-C4C8-42A7-8844-40D1A1A266B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D6C86-A46A-4859-908C-CCD95637BDD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FF051-9883-43E9-BA4E-3D835501E9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A346E-C020-4B3B-A22B-C7FBDD3661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9003A-453C-4AD2-BD20-71B77818D7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444C7-B480-4F7E-920F-2E339EB53E9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DDB0EC-270C-45B2-9559-FD08CE7319E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6E74A-EDF4-42B4-8849-2C5C38F5EBF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EF254B6A-D3FE-466A-A900-36C881DE95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aleph.nkp.cz/web/skc/nag502/nag502p.htm" TargetMode="External"/><Relationship Id="rId2" Type="http://schemas.openxmlformats.org/officeDocument/2006/relationships/hyperlink" Target="http://aleph.nkp.cz/web/skc/nag502/nag502d.htm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125538"/>
            <a:ext cx="7772400" cy="2590800"/>
          </a:xfrm>
        </p:spPr>
        <p:txBody>
          <a:bodyPr/>
          <a:lstStyle/>
          <a:p>
            <a:pPr eaLnBrk="1" hangingPunct="1">
              <a:lnSpc>
                <a:spcPct val="75000"/>
              </a:lnSpc>
            </a:pPr>
            <a:r>
              <a:rPr lang="cs-CZ" sz="4000" b="1" dirty="0" smtClean="0">
                <a:latin typeface="Arial Black" pitchFamily="34" charset="0"/>
              </a:rPr>
              <a:t/>
            </a:r>
            <a:br>
              <a:rPr lang="cs-CZ" sz="4000" b="1" dirty="0" smtClean="0">
                <a:latin typeface="Arial Black" pitchFamily="34" charset="0"/>
              </a:rPr>
            </a:br>
            <a:r>
              <a:rPr lang="cs-CZ" sz="4000" b="1" dirty="0" smtClean="0"/>
              <a:t>Ohlédnutí za školeními katalogizačních pravidel AACR2</a:t>
            </a:r>
            <a:endParaRPr lang="cs-CZ" sz="4000" b="1" dirty="0" smtClean="0">
              <a:latin typeface="Arial Black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789363"/>
            <a:ext cx="9144000" cy="3068637"/>
          </a:xfrm>
        </p:spPr>
        <p:txBody>
          <a:bodyPr/>
          <a:lstStyle/>
          <a:p>
            <a:pPr eaLnBrk="1" hangingPunct="1">
              <a:lnSpc>
                <a:spcPct val="70000"/>
              </a:lnSpc>
            </a:pPr>
            <a:r>
              <a:rPr lang="cs-CZ" sz="1800" b="1" i="1" dirty="0" smtClean="0">
                <a:latin typeface="Arial Narrow" pitchFamily="34" charset="0"/>
              </a:rPr>
              <a:t>Seminář  SK ČR, 29.11.2013</a:t>
            </a:r>
          </a:p>
          <a:p>
            <a:pPr eaLnBrk="1" hangingPunct="1">
              <a:lnSpc>
                <a:spcPct val="80000"/>
              </a:lnSpc>
            </a:pPr>
            <a:endParaRPr lang="cs-CZ" sz="1800" dirty="0" smtClean="0">
              <a:latin typeface="Arial Narrow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2800" b="1" dirty="0" smtClean="0">
                <a:solidFill>
                  <a:srgbClr val="FFFFFF"/>
                </a:solidFill>
                <a:latin typeface="Arial Narrow" pitchFamily="34" charset="0"/>
              </a:rPr>
              <a:t>Zlata Houšková</a:t>
            </a:r>
            <a:r>
              <a:rPr lang="cs-CZ" sz="2800" b="1" dirty="0" smtClean="0">
                <a:latin typeface="Arial Narrow" pitchFamily="34" charset="0"/>
              </a:rPr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b="1" dirty="0" smtClean="0">
                <a:latin typeface="Arial Narrow" pitchFamily="34" charset="0"/>
              </a:rPr>
              <a:t>PhDr. Zuzana Hájková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b="1" dirty="0" smtClean="0">
                <a:latin typeface="Arial Narrow" pitchFamily="34" charset="0"/>
              </a:rPr>
              <a:t>Jihočeská vědecká knihovna</a:t>
            </a:r>
          </a:p>
          <a:p>
            <a:pPr eaLnBrk="1" hangingPunct="1">
              <a:lnSpc>
                <a:spcPct val="80000"/>
              </a:lnSpc>
            </a:pPr>
            <a:r>
              <a:rPr lang="cs-CZ" sz="2800" b="1" dirty="0" smtClean="0">
                <a:latin typeface="Arial Narrow" pitchFamily="34" charset="0"/>
              </a:rPr>
              <a:t>v Českých Budějovicích</a:t>
            </a:r>
          </a:p>
          <a:p>
            <a:pPr eaLnBrk="1" hangingPunct="1">
              <a:lnSpc>
                <a:spcPct val="80000"/>
              </a:lnSpc>
            </a:pPr>
            <a:endParaRPr lang="cs-CZ" sz="2400" b="1" dirty="0" smtClean="0">
              <a:latin typeface="Arial Narrow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31480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Školení katalogizačních pravidel AACR2R …???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cs-CZ" dirty="0" smtClean="0">
                <a:solidFill>
                  <a:srgbClr val="002060"/>
                </a:solidFill>
              </a:rPr>
              <a:t>Praktický dopad školení</a:t>
            </a:r>
          </a:p>
          <a:p>
            <a:endParaRPr lang="cs-CZ" dirty="0" smtClean="0"/>
          </a:p>
          <a:p>
            <a:r>
              <a:rPr lang="cs-CZ" dirty="0" smtClean="0"/>
              <a:t>Vybraná městská knihovna</a:t>
            </a:r>
          </a:p>
          <a:p>
            <a:r>
              <a:rPr lang="cs-CZ" dirty="0" smtClean="0"/>
              <a:t>2009 – 100% duplicit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Školení katalogizačních pravidel AACR2R …???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Nejmenovaná městská knihovna</a:t>
            </a:r>
          </a:p>
          <a:p>
            <a:r>
              <a:rPr lang="cs-CZ" dirty="0" smtClean="0"/>
              <a:t>Celkový počet dodaných záznamů – </a:t>
            </a: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34 876 </a:t>
            </a:r>
          </a:p>
          <a:p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5 866 záznamů při importu vyhodnoceno jako „originální“  (tj. 17 %) </a:t>
            </a:r>
          </a:p>
          <a:p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ostatní se připsaly k dříve uloženým záznamům.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Školení katalogizačních pravidel AACR2R …???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Analýza na  způsobování duplicit V SK </a:t>
            </a:r>
            <a:r>
              <a:rPr lang="cs-CZ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ČR </a:t>
            </a:r>
            <a:r>
              <a:rPr lang="cs-CZ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ukazuje, </a:t>
            </a:r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že 100%  z „originálních“ záznamů vytvořilo duplicitu, tj. v případě této knihovny  více než 5800 vytvořených duplicit v SK ČR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Vzorek ca 50 záznamů – zásadní chyby </a:t>
            </a:r>
            <a:r>
              <a:rPr lang="cs-CZ" dirty="0" smtClean="0"/>
              <a:t>při katalogizaci</a:t>
            </a:r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(název, dotisky, stránkování ...)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Školení katalogizačních pravidel AACR2R …???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55679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2013</a:t>
            </a: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 celkového počtu 1643 importovaných záznamů zůstalo 20 originálních – 1%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514350" indent="-514350">
              <a:buAutoNum type="arabicPlain" startAt="2009"/>
            </a:pPr>
            <a:r>
              <a:rPr lang="cs-CZ" sz="2800" dirty="0" smtClean="0"/>
              <a:t> -  ca 35 000  – 5 900 originálních – 17%, duplicita 100%</a:t>
            </a:r>
          </a:p>
          <a:p>
            <a:pPr marL="514350" indent="-514350"/>
            <a:endParaRPr lang="cs-CZ" b="1" dirty="0" smtClean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395537" y="3212976"/>
          <a:ext cx="8352926" cy="1016409"/>
        </p:xfrm>
        <a:graphic>
          <a:graphicData uri="http://schemas.openxmlformats.org/drawingml/2006/table">
            <a:tbl>
              <a:tblPr/>
              <a:tblGrid>
                <a:gridCol w="1770962"/>
                <a:gridCol w="706601"/>
                <a:gridCol w="1486537"/>
                <a:gridCol w="778663"/>
                <a:gridCol w="637088"/>
                <a:gridCol w="495513"/>
                <a:gridCol w="566300"/>
                <a:gridCol w="566300"/>
                <a:gridCol w="1344962"/>
              </a:tblGrid>
              <a:tr h="4250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Soubor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A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Datum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Zasláno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A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 b="1" dirty="0" err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Perio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E4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IN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A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ADD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UPD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 b="1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NEW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Přijato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ABE"/>
                    </a:solidFill>
                  </a:tcPr>
                </a:tc>
              </a:tr>
              <a:tr h="4986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 u="sng" dirty="0" smtClean="0">
                          <a:solidFill>
                            <a:srgbClr val="0000FF"/>
                          </a:solidFill>
                          <a:latin typeface="Arial"/>
                          <a:ea typeface="Calibri"/>
                          <a:cs typeface="Times New Roman"/>
                          <a:hlinkClick r:id="rId2"/>
                        </a:rPr>
                        <a:t>XYZ123_130922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A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20130923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1648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A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 b="1" u="sng" dirty="0">
                          <a:solidFill>
                            <a:schemeClr val="tx1"/>
                          </a:solidFill>
                          <a:latin typeface="Arial"/>
                          <a:ea typeface="Calibri"/>
                          <a:cs typeface="Times New Roman"/>
                          <a:hlinkClick r:id="rId3"/>
                        </a:rPr>
                        <a:t>1 </a:t>
                      </a:r>
                      <a:endParaRPr lang="cs-CZ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E4E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1643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AB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1544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1565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5240" marR="15240" marT="15240" marB="1524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ABE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Školení katalogizačních pravidel AACR2R …???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853136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Počet záznamů ve vlastnictví – 2 033</a:t>
            </a:r>
          </a:p>
          <a:p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Počet dokumentů ve vlastnictví – 41 445</a:t>
            </a:r>
          </a:p>
          <a:p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Testováno  25 záznamů: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15 záznamů způsobilo duplicitu,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10 originálních</a:t>
            </a:r>
          </a:p>
          <a:p>
            <a:pPr lvl="0"/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15 chybných - Seriál, integr</a:t>
            </a:r>
            <a:r>
              <a:rPr lang="cs-CZ" dirty="0" smtClean="0"/>
              <a:t>ační</a:t>
            </a:r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zdroj (4), chyba ISBN (3), překlepy v názvu, roku (2), Hl./vedl. záhlaví (1), Název – díl, edice (3), rok </a:t>
            </a:r>
            <a:r>
              <a:rPr lang="cs-CZ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vyd</a:t>
            </a:r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– odhad, chyba (2)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Školení katalogizačních pravidel AACR2R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>
                <a:solidFill>
                  <a:srgbClr val="002060"/>
                </a:solidFill>
              </a:rPr>
              <a:t>Popis vícesvazkových děl </a:t>
            </a:r>
            <a:r>
              <a:rPr lang="cs-CZ" dirty="0" smtClean="0"/>
              <a:t>– tzv. shora, popř. popis jednotlivých svazků</a:t>
            </a:r>
          </a:p>
          <a:p>
            <a:r>
              <a:rPr lang="cs-CZ" dirty="0" smtClean="0"/>
              <a:t>Dotaz č. 323, (61)</a:t>
            </a:r>
          </a:p>
          <a:p>
            <a:r>
              <a:rPr lang="cs-CZ" sz="1600" dirty="0" smtClean="0"/>
              <a:t>Pro zpracování vícesvazkových děl platí zásady, schválené v: </a:t>
            </a:r>
            <a:r>
              <a:rPr lang="cs-CZ" sz="1600" i="1" dirty="0" smtClean="0"/>
              <a:t>Záznam pro souborný katalog UNIMARC : tištěné monografie (Edice Standardizace, č. 4)</a:t>
            </a:r>
            <a:r>
              <a:rPr lang="cs-CZ" sz="1600" dirty="0" smtClean="0"/>
              <a:t>, který byl vydán Národní knihovnou ČR v r. 1996 pro potřeby formátu UNIMARC, a který se používá i ve formátu MARC 21.</a:t>
            </a:r>
            <a:r>
              <a:rPr lang="cs-CZ" sz="1600" b="1" dirty="0" smtClean="0"/>
              <a:t>Popis v případě částí díla (dílových publikací, vícesvazkových publikací):</a:t>
            </a:r>
            <a:br>
              <a:rPr lang="cs-CZ" sz="1600" b="1" dirty="0" smtClean="0"/>
            </a:br>
            <a:r>
              <a:rPr lang="cs-CZ" sz="1600" b="1" dirty="0" smtClean="0"/>
              <a:t>1. Pokud má popisovaná část vlastní název, je považována za samostatnou popisnou jednotku a vytvoří se pro ni samostatný monografický záznam.</a:t>
            </a:r>
            <a:br>
              <a:rPr lang="cs-CZ" sz="1600" b="1" dirty="0" smtClean="0"/>
            </a:br>
            <a:r>
              <a:rPr lang="cs-CZ" sz="1600" b="1" dirty="0" smtClean="0"/>
              <a:t>2. Pokud popisovaná část nemá vlastní název nebo názvy části nejsou "významné" pro samostatné vyhledávání, a všechny části příslušejí k témuž vydání pro celé dílo, vytvoří se pro celé dílo jeden souborný záznam (nikoli seriálový) a rozpis jednotlivých částí se zapisuje do poznámky k obsahu.</a:t>
            </a:r>
            <a:endParaRPr lang="cs-CZ" sz="1600" dirty="0" smtClean="0"/>
          </a:p>
          <a:p>
            <a:r>
              <a:rPr lang="cs-CZ" sz="1600" b="1" dirty="0" smtClean="0"/>
              <a:t>Příklady nevýznamných názvů částí: A-D, Pro/Ž, 1910-1920, Texty apod.</a:t>
            </a:r>
            <a:endParaRPr lang="cs-CZ" sz="1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Kde školení nepomůže…</a:t>
            </a:r>
            <a:endParaRPr lang="en-US" dirty="0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 cstate="print"/>
          <a:srcRect r="18024" b="-34"/>
          <a:stretch>
            <a:fillRect/>
          </a:stretch>
        </p:blipFill>
        <p:spPr bwMode="auto">
          <a:xfrm>
            <a:off x="251520" y="2348880"/>
            <a:ext cx="8892480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Kde školení nepomůže…</a:t>
            </a:r>
            <a:endParaRPr lang="en-US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8280920" cy="4896544"/>
          </a:xfrm>
        </p:spPr>
        <p:txBody>
          <a:bodyPr/>
          <a:lstStyle/>
          <a:p>
            <a:r>
              <a:rPr lang="cs-CZ" dirty="0" smtClean="0"/>
              <a:t>„</a:t>
            </a:r>
            <a:r>
              <a:rPr lang="cs-CZ" sz="2800" dirty="0" smtClean="0"/>
              <a:t>Dost zajímavý příklad – jak mám proboha vědět co mají !!!“ (E. Svobodová, SK ČR)</a:t>
            </a:r>
          </a:p>
          <a:p>
            <a:r>
              <a:rPr lang="cs-CZ" sz="2800" dirty="0" smtClean="0"/>
              <a:t> Pole 020 ISBN 807106145X patří ke svazku Starověk, nikoli Středověk</a:t>
            </a:r>
          </a:p>
          <a:p>
            <a:r>
              <a:rPr lang="cs-CZ" sz="2800" dirty="0" smtClean="0"/>
              <a:t> Pole 245 - Dějiny odívání jsou edice ne název, Středověk je navíc  4. svazek z edice, nikoli 3</a:t>
            </a:r>
          </a:p>
          <a:p>
            <a:r>
              <a:rPr lang="cs-CZ" sz="2800" dirty="0" smtClean="0"/>
              <a:t> Pole 300- Starověk má 220 s. , Středověk 278 s.,  235 s. má svazek Baroko</a:t>
            </a:r>
          </a:p>
          <a:p>
            <a:r>
              <a:rPr lang="cs-CZ" sz="2800" dirty="0" smtClean="0"/>
              <a:t> Pole 260c  - do roku 2005  se netrefili ani u jednoho díla z edice Dějin odívání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Správný záznam…</a:t>
            </a:r>
            <a:endParaRPr lang="en-US" dirty="0"/>
          </a:p>
        </p:txBody>
      </p:sp>
      <p:pic>
        <p:nvPicPr>
          <p:cNvPr id="6963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204864"/>
            <a:ext cx="8539972" cy="3899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Nesprávný záznam …</a:t>
            </a:r>
            <a:endParaRPr lang="en-US" dirty="0"/>
          </a:p>
        </p:txBody>
      </p:sp>
      <p:pic>
        <p:nvPicPr>
          <p:cNvPr id="993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772816"/>
            <a:ext cx="8605520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Školení katalogizačních pravidel AACR2R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cs-CZ" dirty="0" smtClean="0">
                <a:solidFill>
                  <a:srgbClr val="002060"/>
                </a:solidFill>
              </a:rPr>
              <a:t>Duplicity v SK ČR </a:t>
            </a:r>
          </a:p>
          <a:p>
            <a:pPr>
              <a:buFontTx/>
              <a:buChar char="-"/>
            </a:pPr>
            <a:r>
              <a:rPr lang="cs-CZ" dirty="0" smtClean="0"/>
              <a:t>Hlavní záhlaví, název, nakladatelské údaje, fyzický popis, ISBN …</a:t>
            </a:r>
          </a:p>
          <a:p>
            <a:pPr>
              <a:buNone/>
            </a:pPr>
            <a:endParaRPr lang="cs-CZ" dirty="0" smtClean="0"/>
          </a:p>
          <a:p>
            <a:pPr>
              <a:buFontTx/>
              <a:buChar char="-"/>
            </a:pPr>
            <a:r>
              <a:rPr lang="cs-CZ" dirty="0" smtClean="0"/>
              <a:t>Neznalost, nedodržování katalogizačních pravidel</a:t>
            </a:r>
          </a:p>
          <a:p>
            <a:pPr>
              <a:buFontTx/>
              <a:buChar char="-"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Školení katalogizačních pravidel AACR2R …???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Školení pravidel AACR2R</a:t>
            </a:r>
          </a:p>
          <a:p>
            <a:r>
              <a:rPr lang="cs-CZ" dirty="0" smtClean="0"/>
              <a:t>Přicházejí pravidla RDA!!</a:t>
            </a:r>
          </a:p>
          <a:p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za pozornost </a:t>
            </a:r>
            <a:endParaRPr lang="en-US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b="1" dirty="0" smtClean="0">
                <a:latin typeface="Arial Narrow" pitchFamily="34" charset="0"/>
              </a:rPr>
              <a:t>PhDr. Zuzana Hájková</a:t>
            </a:r>
          </a:p>
          <a:p>
            <a:pPr eaLnBrk="1" hangingPunct="1">
              <a:lnSpc>
                <a:spcPct val="80000"/>
              </a:lnSpc>
            </a:pPr>
            <a:r>
              <a:rPr lang="cs-CZ" b="1" dirty="0" smtClean="0">
                <a:latin typeface="Arial Narrow" pitchFamily="34" charset="0"/>
              </a:rPr>
              <a:t>Jihočeská vědecká knihovna</a:t>
            </a:r>
          </a:p>
          <a:p>
            <a:pPr eaLnBrk="1" hangingPunct="1">
              <a:lnSpc>
                <a:spcPct val="80000"/>
              </a:lnSpc>
            </a:pPr>
            <a:r>
              <a:rPr lang="cs-CZ" b="1" dirty="0" smtClean="0">
                <a:latin typeface="Arial Narrow" pitchFamily="34" charset="0"/>
              </a:rPr>
              <a:t>v Českých Budějovicích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Školení katalogizačních pravidel AACR2R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cs-CZ" dirty="0" smtClean="0">
                <a:solidFill>
                  <a:srgbClr val="002060"/>
                </a:solidFill>
              </a:rPr>
              <a:t>Jak docílit snížení duplicit??</a:t>
            </a:r>
          </a:p>
          <a:p>
            <a:endParaRPr lang="cs-CZ" dirty="0" smtClean="0"/>
          </a:p>
          <a:p>
            <a:r>
              <a:rPr lang="cs-CZ" dirty="0" smtClean="0"/>
              <a:t>Kontrola záznamů</a:t>
            </a:r>
          </a:p>
          <a:p>
            <a:r>
              <a:rPr lang="cs-CZ" dirty="0" smtClean="0"/>
              <a:t>Školení pravidel AACR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Školení katalogizačních pravidel AACR2R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2132856"/>
            <a:ext cx="9144000" cy="4525963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2005 Praha, Národní technické muzeum, 3 dny</a:t>
            </a:r>
          </a:p>
          <a:p>
            <a:pPr>
              <a:buNone/>
            </a:pPr>
            <a:r>
              <a:rPr lang="cs-CZ" dirty="0" smtClean="0"/>
              <a:t>2008 Praha, PNP, 5 dní</a:t>
            </a:r>
          </a:p>
          <a:p>
            <a:pPr>
              <a:buNone/>
            </a:pPr>
            <a:r>
              <a:rPr lang="cs-CZ" dirty="0" smtClean="0"/>
              <a:t>2009 Praha, Národní knihovna, 5 dní</a:t>
            </a:r>
          </a:p>
          <a:p>
            <a:pPr>
              <a:buNone/>
            </a:pPr>
            <a:r>
              <a:rPr lang="cs-CZ" dirty="0" smtClean="0"/>
              <a:t>2011 Praha, Národní knihovna, 4 dny, *</a:t>
            </a:r>
          </a:p>
          <a:p>
            <a:pPr>
              <a:buNone/>
            </a:pPr>
            <a:r>
              <a:rPr lang="cs-CZ" dirty="0" smtClean="0"/>
              <a:t>2012 Kroměříž, Arcibiskupský zámek, 2 dny, *</a:t>
            </a:r>
          </a:p>
          <a:p>
            <a:pPr>
              <a:buNone/>
            </a:pPr>
            <a:r>
              <a:rPr lang="cs-CZ" dirty="0" smtClean="0"/>
              <a:t>2013 Praha, Národní technické muzeum, 4 dny, *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sz="2800" dirty="0" smtClean="0"/>
              <a:t>* zaměření na staré tisky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Školení katalogizačních pravidel AACR2R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cs-CZ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Počet účastníků:</a:t>
            </a:r>
          </a:p>
          <a:p>
            <a:pPr>
              <a:buNone/>
            </a:pPr>
            <a:endParaRPr lang="cs-CZ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2005 		71+9</a:t>
            </a: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2008 		48+4</a:t>
            </a: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2009 		54+2</a:t>
            </a: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2011 		80+11</a:t>
            </a: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2012 		12+2</a:t>
            </a: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2013 		89+12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Školení katalogizačních pravidel AACR2R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cs-CZ" dirty="0" smtClean="0">
                <a:solidFill>
                  <a:srgbClr val="002060"/>
                </a:solidFill>
              </a:rPr>
              <a:t>Účastníci</a:t>
            </a:r>
          </a:p>
          <a:p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Celkový počet účastníků: 354/394 </a:t>
            </a:r>
            <a:r>
              <a:rPr lang="cs-CZ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(NK, SK)</a:t>
            </a:r>
          </a:p>
          <a:p>
            <a:pPr>
              <a:buNone/>
            </a:pPr>
            <a:endParaRPr lang="cs-CZ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účast na školení 2x  - 25 osob</a:t>
            </a:r>
          </a:p>
          <a:p>
            <a:r>
              <a:rPr lang="cs-CZ" dirty="0" smtClean="0"/>
              <a:t>ú</a:t>
            </a:r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čast na školení 3x a více – 23 osob, tj.</a:t>
            </a:r>
          </a:p>
          <a:p>
            <a:pPr>
              <a:buNone/>
            </a:pPr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13%</a:t>
            </a:r>
          </a:p>
          <a:p>
            <a:r>
              <a:rPr lang="cs-CZ" dirty="0" smtClean="0"/>
              <a:t>i</a:t>
            </a:r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nstituce – 2x  - 33 institucí, 3x a více – 7, ze 139, tj. 28%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Školení katalogizačních pravidel AACR2R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5257800"/>
          </a:xfrm>
        </p:spPr>
        <p:txBody>
          <a:bodyPr/>
          <a:lstStyle/>
          <a:p>
            <a:pPr>
              <a:buNone/>
            </a:pPr>
            <a:r>
              <a:rPr lang="cs-CZ" dirty="0" smtClean="0">
                <a:solidFill>
                  <a:srgbClr val="002060"/>
                </a:solidFill>
              </a:rPr>
              <a:t>Instituce:</a:t>
            </a:r>
          </a:p>
          <a:p>
            <a:r>
              <a:rPr lang="cs-CZ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Muzea a galerie </a:t>
            </a:r>
            <a:r>
              <a:rPr lang="cs-CZ" sz="2800" dirty="0" smtClean="0"/>
              <a:t>51</a:t>
            </a:r>
            <a:endParaRPr lang="cs-CZ" sz="2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Městské knihovny 14</a:t>
            </a:r>
          </a:p>
          <a:p>
            <a:r>
              <a:rPr lang="cs-CZ" sz="2800" dirty="0" smtClean="0"/>
              <a:t>Knihovny </a:t>
            </a:r>
            <a:r>
              <a:rPr lang="cs-CZ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AV </a:t>
            </a:r>
            <a:r>
              <a:rPr lang="cs-CZ" sz="2800" dirty="0" smtClean="0"/>
              <a:t> </a:t>
            </a:r>
            <a:r>
              <a:rPr lang="cs-CZ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22</a:t>
            </a:r>
          </a:p>
          <a:p>
            <a:r>
              <a:rPr lang="cs-CZ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Knihovny VŠ  11</a:t>
            </a:r>
          </a:p>
          <a:p>
            <a:r>
              <a:rPr lang="cs-CZ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Krajské knihovny 7</a:t>
            </a:r>
          </a:p>
          <a:p>
            <a:r>
              <a:rPr lang="cs-CZ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NK, SK, NLK, NTK, PNP  5</a:t>
            </a:r>
          </a:p>
          <a:p>
            <a:r>
              <a:rPr lang="cs-CZ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Archivy 5</a:t>
            </a:r>
          </a:p>
          <a:p>
            <a:r>
              <a:rPr lang="cs-CZ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Jiné spec</a:t>
            </a:r>
            <a:r>
              <a:rPr lang="cs-CZ" sz="2800" dirty="0" smtClean="0"/>
              <a:t>ializované knihovny</a:t>
            </a:r>
            <a:r>
              <a:rPr lang="cs-CZ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17</a:t>
            </a:r>
          </a:p>
          <a:p>
            <a:r>
              <a:rPr lang="cs-CZ" sz="2800" dirty="0" smtClean="0"/>
              <a:t>NPÚ 7</a:t>
            </a:r>
            <a:endParaRPr lang="cs-CZ" sz="2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None/>
            </a:pPr>
            <a:endParaRPr lang="cs-CZ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Školení katalogizačních pravidel AACR2R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>
                <a:solidFill>
                  <a:srgbClr val="002060"/>
                </a:solidFill>
              </a:rPr>
              <a:t>Obsah školení</a:t>
            </a:r>
          </a:p>
          <a:p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pravidla AACR2R bez ohledu na užívaný KS či formát</a:t>
            </a:r>
          </a:p>
          <a:p>
            <a:r>
              <a:rPr lang="cs-CZ" dirty="0" smtClean="0"/>
              <a:t>Tj. </a:t>
            </a:r>
            <a:r>
              <a:rPr lang="cs-CZ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pravidla bibliografického popisu v jednotlivých oblastech</a:t>
            </a:r>
          </a:p>
          <a:p>
            <a:r>
              <a:rPr lang="cs-CZ" dirty="0" smtClean="0"/>
              <a:t>Selekční údaje – záhlaví, jmenné autority</a:t>
            </a:r>
          </a:p>
          <a:p>
            <a:r>
              <a:rPr lang="cs-CZ" dirty="0" smtClean="0"/>
              <a:t>Speciální druhy dokumentů, pokračující zdroje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Školení katalogizačních pravidel AACR2R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>
                <a:solidFill>
                  <a:srgbClr val="002060"/>
                </a:solidFill>
              </a:rPr>
              <a:t>Obsah školení</a:t>
            </a:r>
          </a:p>
          <a:p>
            <a:r>
              <a:rPr lang="cs-CZ" dirty="0" smtClean="0"/>
              <a:t>Čas na příklady, konkrétní dotazy</a:t>
            </a:r>
          </a:p>
          <a:p>
            <a:endParaRPr lang="cs-CZ" dirty="0" smtClean="0"/>
          </a:p>
          <a:p>
            <a:r>
              <a:rPr lang="cs-CZ" dirty="0" smtClean="0"/>
              <a:t>Aplikace pravidel AACR a ISBD(A) pro katalogizaci starých tisků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1619</TotalTime>
  <Words>523</Words>
  <Application>Microsoft Office PowerPoint</Application>
  <PresentationFormat>Předvádění na obrazovce (4:3)</PresentationFormat>
  <Paragraphs>135</Paragraphs>
  <Slides>21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Výchozí návrh</vt:lpstr>
      <vt:lpstr> Ohlédnutí za školeními katalogizačních pravidel AACR2</vt:lpstr>
      <vt:lpstr>Školení katalogizačních pravidel AACR2R</vt:lpstr>
      <vt:lpstr>Školení katalogizačních pravidel AACR2R</vt:lpstr>
      <vt:lpstr>Školení katalogizačních pravidel AACR2R</vt:lpstr>
      <vt:lpstr>Školení katalogizačních pravidel AACR2R</vt:lpstr>
      <vt:lpstr>Školení katalogizačních pravidel AACR2R</vt:lpstr>
      <vt:lpstr>Školení katalogizačních pravidel AACR2R</vt:lpstr>
      <vt:lpstr>Školení katalogizačních pravidel AACR2R</vt:lpstr>
      <vt:lpstr>Školení katalogizačních pravidel AACR2R</vt:lpstr>
      <vt:lpstr>Školení katalogizačních pravidel AACR2R …???</vt:lpstr>
      <vt:lpstr>Školení katalogizačních pravidel AACR2R …???</vt:lpstr>
      <vt:lpstr>Školení katalogizačních pravidel AACR2R …???</vt:lpstr>
      <vt:lpstr>Školení katalogizačních pravidel AACR2R …???</vt:lpstr>
      <vt:lpstr>Školení katalogizačních pravidel AACR2R …???</vt:lpstr>
      <vt:lpstr>Školení katalogizačních pravidel AACR2R</vt:lpstr>
      <vt:lpstr>Kde školení nepomůže…</vt:lpstr>
      <vt:lpstr>Kde školení nepomůže…</vt:lpstr>
      <vt:lpstr>Správný záznam…</vt:lpstr>
      <vt:lpstr>Nesprávný záznam …</vt:lpstr>
      <vt:lpstr>Školení katalogizačních pravidel AACR2R …???</vt:lpstr>
      <vt:lpstr>Děkuji za pozornost </vt:lpstr>
    </vt:vector>
  </TitlesOfParts>
  <Company>Národní knihovna ČR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Jmenná katalogizace</dc:title>
  <dc:creator>Jaroslava Svobodova</dc:creator>
  <cp:lastModifiedBy>Militka Jana</cp:lastModifiedBy>
  <cp:revision>249</cp:revision>
  <dcterms:created xsi:type="dcterms:W3CDTF">2011-08-08T13:27:57Z</dcterms:created>
  <dcterms:modified xsi:type="dcterms:W3CDTF">2013-11-25T13:56:28Z</dcterms:modified>
</cp:coreProperties>
</file>