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1" r:id="rId5"/>
    <p:sldId id="263" r:id="rId6"/>
    <p:sldId id="346" r:id="rId7"/>
    <p:sldId id="347" r:id="rId8"/>
    <p:sldId id="322" r:id="rId9"/>
    <p:sldId id="324" r:id="rId10"/>
    <p:sldId id="325" r:id="rId11"/>
    <p:sldId id="344" r:id="rId12"/>
    <p:sldId id="345" r:id="rId13"/>
    <p:sldId id="327" r:id="rId14"/>
    <p:sldId id="348" r:id="rId15"/>
    <p:sldId id="326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49" r:id="rId25"/>
    <p:sldId id="336" r:id="rId26"/>
    <p:sldId id="337" r:id="rId27"/>
    <p:sldId id="338" r:id="rId28"/>
    <p:sldId id="355" r:id="rId29"/>
    <p:sldId id="350" r:id="rId30"/>
    <p:sldId id="353" r:id="rId31"/>
    <p:sldId id="354" r:id="rId32"/>
    <p:sldId id="340" r:id="rId33"/>
    <p:sldId id="341" r:id="rId34"/>
    <p:sldId id="342" r:id="rId35"/>
    <p:sldId id="356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6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5FBA-38E1-4BF3-864E-9BAC944F04EA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30C8E-9C39-4793-B0EA-48F1869BF0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1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0C8E-9C39-4793-B0EA-48F1869BF02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8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82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5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5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5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36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02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8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8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69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F297-27AB-45AC-82A9-922F9F10AAF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9A02-ECC1-494D-88D7-CDD8A11B854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" y="9455"/>
            <a:ext cx="1258180" cy="3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2800" b="1" kern="1200">
          <a:solidFill>
            <a:srgbClr val="FF0000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hyperlink" Target="http://www.jib.cz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hyperlink" Target="http://www.jib.cz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912" y="404664"/>
            <a:ext cx="8352928" cy="410445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 Narrow" panose="020B0606020202030204" pitchFamily="34" charset="0"/>
              </a:rPr>
              <a:t/>
            </a:r>
            <a:br>
              <a:rPr lang="cs-CZ" sz="2800" b="1" dirty="0" smtClean="0">
                <a:latin typeface="Arial Narrow" panose="020B0606020202030204" pitchFamily="34" charset="0"/>
              </a:rPr>
            </a:br>
            <a: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Příprava </a:t>
            </a:r>
            <a:b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Centrálního portálu českých knihoven </a:t>
            </a:r>
            <a:endParaRPr lang="cs-CZ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2413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cs-CZ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Seminář účastníků SK ČR – 29.11.2013</a:t>
            </a:r>
          </a:p>
          <a:p>
            <a:pPr>
              <a:defRPr/>
            </a:pPr>
            <a:r>
              <a:rPr lang="cs-CZ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Vít Richter</a:t>
            </a: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latin typeface="Arial Narrow" pitchFamily="34" charset="0"/>
              </a:rPr>
              <a:t>Národní </a:t>
            </a:r>
            <a:r>
              <a:rPr lang="cs-CZ" b="1" dirty="0">
                <a:solidFill>
                  <a:schemeClr val="tx1"/>
                </a:solidFill>
                <a:latin typeface="Arial Narrow" pitchFamily="34" charset="0"/>
              </a:rPr>
              <a:t>knihovna ČR</a:t>
            </a: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vit.richter@nkp.cz</a:t>
            </a:r>
            <a:endParaRPr lang="cs-CZ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Podklady: PhDr. Bohdana Stoklasová</a:t>
            </a:r>
            <a:endParaRPr lang="cs-CZ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cs-CZ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48" y="4293096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-125" r="19177" b="57229"/>
          <a:stretch/>
        </p:blipFill>
        <p:spPr bwMode="auto">
          <a:xfrm>
            <a:off x="0" y="19389"/>
            <a:ext cx="7704000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-6" r="19211" b="60439"/>
          <a:stretch/>
        </p:blipFill>
        <p:spPr bwMode="auto">
          <a:xfrm>
            <a:off x="899592" y="1817440"/>
            <a:ext cx="76466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-2" r="19290" b="66602"/>
          <a:stretch/>
        </p:blipFill>
        <p:spPr bwMode="auto">
          <a:xfrm>
            <a:off x="1559061" y="4553744"/>
            <a:ext cx="75935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a jak nabízíme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59061" y="4553744"/>
            <a:ext cx="727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 Narrow" panose="020B0606020202030204" pitchFamily="34" charset="0"/>
              </a:rPr>
              <a:t>Normální smrtelník nemůže pochopit, kde a co má hledat…</a:t>
            </a:r>
            <a:endParaRPr lang="cs-CZ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Hlavní cíl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b="1" dirty="0" smtClean="0"/>
              <a:t>Vytvořit </a:t>
            </a:r>
            <a:r>
              <a:rPr lang="cs-CZ" sz="2400" b="1" dirty="0"/>
              <a:t>silný centrální portál poskytující kvalitní, pohotové služby, které umožní klientům získat požadovaný dokument v tradiční tištěné nebo digitální formě nebo informaci </a:t>
            </a:r>
            <a:r>
              <a:rPr lang="cs-CZ" sz="2400" b="1" dirty="0">
                <a:solidFill>
                  <a:srgbClr val="E5004B"/>
                </a:solidFill>
              </a:rPr>
              <a:t>kdykoli, odkudkoli a kdekoli</a:t>
            </a:r>
            <a:r>
              <a:rPr lang="cs-CZ" sz="2400" b="1" i="1" dirty="0">
                <a:solidFill>
                  <a:srgbClr val="E5004B"/>
                </a:solidFill>
              </a:rPr>
              <a:t>.</a:t>
            </a:r>
            <a:endParaRPr lang="cs-CZ" sz="2400" b="1" dirty="0">
              <a:solidFill>
                <a:srgbClr val="E5004B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Jednotné </a:t>
            </a:r>
            <a:r>
              <a:rPr lang="cs-CZ" sz="2000" dirty="0">
                <a:solidFill>
                  <a:srgbClr val="FF0000"/>
                </a:solidFill>
              </a:rPr>
              <a:t>rozhraní systému knihoven</a:t>
            </a:r>
          </a:p>
          <a:p>
            <a:r>
              <a:rPr lang="cs-CZ" sz="2000" dirty="0">
                <a:solidFill>
                  <a:srgbClr val="FF0000"/>
                </a:solidFill>
              </a:rPr>
              <a:t>Snížení roztříštěnosti zdrojů</a:t>
            </a:r>
          </a:p>
          <a:p>
            <a:r>
              <a:rPr lang="cs-CZ" sz="2000" dirty="0">
                <a:solidFill>
                  <a:srgbClr val="FF0000"/>
                </a:solidFill>
              </a:rPr>
              <a:t>Integrace a zpřístupnění tištěných a digitálních zdrojů</a:t>
            </a:r>
          </a:p>
          <a:p>
            <a:r>
              <a:rPr lang="cs-CZ" sz="2000" dirty="0">
                <a:solidFill>
                  <a:srgbClr val="FF0000"/>
                </a:solidFill>
              </a:rPr>
              <a:t>Získat služby kdykoliv odkudkoliv 24 hodin denně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Zprostředkovat služby </a:t>
            </a:r>
            <a:r>
              <a:rPr lang="cs-CZ" sz="2000" dirty="0">
                <a:solidFill>
                  <a:srgbClr val="FF0000"/>
                </a:solidFill>
              </a:rPr>
              <a:t>ze všech zapojených knihoven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Jednodušší vyhledávání - jako Google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Budoucnost s </a:t>
            </a:r>
            <a:r>
              <a:rPr lang="cs-CZ" sz="3600" b="1" dirty="0" err="1" smtClean="0">
                <a:solidFill>
                  <a:schemeClr val="bg1"/>
                </a:solidFill>
              </a:rPr>
              <a:t>CPK</a:t>
            </a:r>
            <a:r>
              <a:rPr lang="cs-CZ" sz="3600" b="1" dirty="0" smtClean="0">
                <a:solidFill>
                  <a:schemeClr val="bg1"/>
                </a:solidFill>
              </a:rPr>
              <a:t> (střecha)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8" y="1880596"/>
            <a:ext cx="5756564" cy="3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Hlavní garant projektu: Ing. Martin Lhoták – KNAV ČR</a:t>
            </a:r>
          </a:p>
          <a:p>
            <a:pPr lvl="0"/>
            <a:endParaRPr lang="cs-CZ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Silný </a:t>
            </a:r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portál </a:t>
            </a:r>
            <a:r>
              <a:rPr lang="cs-CZ" b="1" dirty="0" smtClean="0">
                <a:latin typeface="Arial Narrow" panose="020B0606020202030204" pitchFamily="34" charset="0"/>
              </a:rPr>
              <a:t>- </a:t>
            </a:r>
            <a:r>
              <a:rPr lang="cs-CZ" dirty="0" smtClean="0">
                <a:latin typeface="Arial Narrow" panose="020B0606020202030204" pitchFamily="34" charset="0"/>
              </a:rPr>
              <a:t>základní </a:t>
            </a:r>
            <a:r>
              <a:rPr lang="cs-CZ" dirty="0">
                <a:latin typeface="Arial Narrow" panose="020B0606020202030204" pitchFamily="34" charset="0"/>
              </a:rPr>
              <a:t>stavební kámen pro </a:t>
            </a:r>
            <a:r>
              <a:rPr lang="cs-CZ" dirty="0" smtClean="0">
                <a:latin typeface="Arial Narrow" panose="020B0606020202030204" pitchFamily="34" charset="0"/>
              </a:rPr>
              <a:t>přístup </a:t>
            </a:r>
            <a:r>
              <a:rPr lang="cs-CZ" dirty="0">
                <a:latin typeface="Arial Narrow" panose="020B0606020202030204" pitchFamily="34" charset="0"/>
              </a:rPr>
              <a:t>do </a:t>
            </a:r>
            <a:r>
              <a:rPr lang="cs-CZ" dirty="0" smtClean="0">
                <a:latin typeface="Arial Narrow" panose="020B0606020202030204" pitchFamily="34" charset="0"/>
              </a:rPr>
              <a:t>systému </a:t>
            </a:r>
            <a:r>
              <a:rPr lang="cs-CZ" dirty="0">
                <a:latin typeface="Arial Narrow" panose="020B0606020202030204" pitchFamily="34" charset="0"/>
              </a:rPr>
              <a:t>knihoven </a:t>
            </a:r>
            <a:r>
              <a:rPr lang="cs-CZ" i="1" dirty="0" smtClean="0">
                <a:latin typeface="Arial Narrow" panose="020B0606020202030204" pitchFamily="34" charset="0"/>
              </a:rPr>
              <a:t>(B</a:t>
            </a:r>
            <a:r>
              <a:rPr lang="cs-CZ" i="1" dirty="0">
                <a:latin typeface="Arial Narrow" panose="020B0606020202030204" pitchFamily="34" charset="0"/>
              </a:rPr>
              <a:t>. Stoklasová).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Sdílení </a:t>
            </a:r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uživatelských identit</a:t>
            </a:r>
            <a:r>
              <a:rPr lang="cs-CZ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a </a:t>
            </a:r>
            <a:r>
              <a:rPr lang="cs-CZ" dirty="0" smtClean="0">
                <a:latin typeface="Arial Narrow" panose="020B0606020202030204" pitchFamily="34" charset="0"/>
              </a:rPr>
              <a:t>využití systémů </a:t>
            </a:r>
            <a:r>
              <a:rPr lang="cs-CZ" b="1" dirty="0">
                <a:latin typeface="Arial Narrow" panose="020B0606020202030204" pitchFamily="34" charset="0"/>
              </a:rPr>
              <a:t>on-line plateb </a:t>
            </a:r>
            <a:r>
              <a:rPr lang="cs-CZ" b="1" dirty="0" smtClean="0">
                <a:latin typeface="Arial Narrow" panose="020B0606020202030204" pitchFamily="34" charset="0"/>
              </a:rPr>
              <a:t>za služby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i="1" dirty="0" smtClean="0">
                <a:latin typeface="Arial Narrow" panose="020B0606020202030204" pitchFamily="34" charset="0"/>
              </a:rPr>
              <a:t>(P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cs-CZ" i="1" dirty="0" smtClean="0">
                <a:latin typeface="Arial Narrow" panose="020B0606020202030204" pitchFamily="34" charset="0"/>
              </a:rPr>
              <a:t>Žabička - MZK).</a:t>
            </a:r>
            <a:endParaRPr lang="cs-CZ" i="1" dirty="0">
              <a:latin typeface="Arial Narrow" panose="020B0606020202030204" pitchFamily="34" charset="0"/>
            </a:endParaRPr>
          </a:p>
          <a:p>
            <a:pPr lvl="0"/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Koordinace přístupu </a:t>
            </a:r>
            <a:r>
              <a:rPr lang="cs-CZ" dirty="0">
                <a:latin typeface="Arial Narrow" panose="020B0606020202030204" pitchFamily="34" charset="0"/>
              </a:rPr>
              <a:t>knihoven a </a:t>
            </a:r>
            <a:r>
              <a:rPr lang="cs-CZ" dirty="0" smtClean="0">
                <a:latin typeface="Arial Narrow" panose="020B0606020202030204" pitchFamily="34" charset="0"/>
              </a:rPr>
              <a:t>uživatelů </a:t>
            </a:r>
            <a:r>
              <a:rPr lang="cs-CZ" b="1" dirty="0">
                <a:latin typeface="Arial Narrow" panose="020B0606020202030204" pitchFamily="34" charset="0"/>
              </a:rPr>
              <a:t>k informačním zdrojům </a:t>
            </a:r>
            <a:r>
              <a:rPr lang="cs-CZ" i="1" dirty="0" smtClean="0">
                <a:latin typeface="Arial Narrow" panose="020B0606020202030204" pitchFamily="34" charset="0"/>
              </a:rPr>
              <a:t>(M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cs-CZ" i="1" dirty="0" smtClean="0">
                <a:latin typeface="Arial Narrow" panose="020B0606020202030204" pitchFamily="34" charset="0"/>
              </a:rPr>
              <a:t>Svoboda - NTK).</a:t>
            </a:r>
            <a:endParaRPr lang="cs-CZ" i="1" dirty="0">
              <a:latin typeface="Arial Narrow" panose="020B0606020202030204" pitchFamily="34" charset="0"/>
            </a:endParaRPr>
          </a:p>
          <a:p>
            <a:pPr lvl="0"/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Optimalizace systému </a:t>
            </a:r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meziknihovních výpůjčních služeb </a:t>
            </a:r>
            <a:r>
              <a:rPr lang="cs-CZ" b="1" dirty="0">
                <a:latin typeface="Arial Narrow" panose="020B0606020202030204" pitchFamily="34" charset="0"/>
              </a:rPr>
              <a:t>a </a:t>
            </a:r>
            <a:r>
              <a:rPr lang="cs-CZ" b="1" dirty="0" smtClean="0">
                <a:latin typeface="Arial Narrow" panose="020B0606020202030204" pitchFamily="34" charset="0"/>
              </a:rPr>
              <a:t>DODO </a:t>
            </a:r>
            <a:r>
              <a:rPr lang="cs-CZ" i="1" dirty="0" smtClean="0">
                <a:latin typeface="Arial Narrow" panose="020B0606020202030204" pitchFamily="34" charset="0"/>
              </a:rPr>
              <a:t>(K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cs-CZ" i="1" dirty="0" smtClean="0">
                <a:latin typeface="Arial Narrow" panose="020B0606020202030204" pitchFamily="34" charset="0"/>
              </a:rPr>
              <a:t>Košťálová – NK ČR).</a:t>
            </a:r>
            <a:endParaRPr lang="cs-CZ" i="1" dirty="0">
              <a:latin typeface="Arial Narrow" panose="020B0606020202030204" pitchFamily="34" charset="0"/>
            </a:endParaRPr>
          </a:p>
          <a:p>
            <a:pPr lvl="0"/>
            <a:r>
              <a:rPr lang="cs-CZ" dirty="0" smtClean="0">
                <a:latin typeface="Arial Narrow" panose="020B0606020202030204" pitchFamily="34" charset="0"/>
              </a:rPr>
              <a:t>Vytvoření </a:t>
            </a:r>
            <a:r>
              <a:rPr lang="cs-CZ" dirty="0" err="1" smtClean="0">
                <a:latin typeface="Arial Narrow" panose="020B0606020202030204" pitchFamily="34" charset="0"/>
              </a:rPr>
              <a:t>podmínen</a:t>
            </a:r>
            <a:r>
              <a:rPr lang="cs-CZ" dirty="0" smtClean="0">
                <a:latin typeface="Arial Narrow" panose="020B0606020202030204" pitchFamily="34" charset="0"/>
              </a:rPr>
              <a:t> k k</a:t>
            </a:r>
            <a:r>
              <a:rPr lang="cs-CZ" dirty="0">
                <a:latin typeface="Arial Narrow" panose="020B0606020202030204" pitchFamily="34" charset="0"/>
              </a:rPr>
              <a:t> tomu, aby </a:t>
            </a:r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každá knihovna </a:t>
            </a:r>
            <a:r>
              <a:rPr lang="cs-CZ" dirty="0">
                <a:latin typeface="Arial Narrow" panose="020B0606020202030204" pitchFamily="34" charset="0"/>
              </a:rPr>
              <a:t>působila </a:t>
            </a:r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jako rozhraní </a:t>
            </a:r>
            <a:r>
              <a:rPr lang="cs-CZ" b="1" dirty="0">
                <a:latin typeface="Arial Narrow" panose="020B0606020202030204" pitchFamily="34" charset="0"/>
              </a:rPr>
              <a:t>pro vstup do celého systému knihoven</a:t>
            </a:r>
            <a:r>
              <a:rPr lang="cs-CZ" dirty="0">
                <a:latin typeface="Arial Narrow" panose="020B0606020202030204" pitchFamily="34" charset="0"/>
              </a:rPr>
              <a:t> a </a:t>
            </a:r>
            <a:r>
              <a:rPr lang="cs-CZ" b="1" dirty="0">
                <a:latin typeface="Arial Narrow" panose="020B0606020202030204" pitchFamily="34" charset="0"/>
              </a:rPr>
              <a:t>každý knihovník </a:t>
            </a:r>
            <a:r>
              <a:rPr lang="cs-CZ" dirty="0">
                <a:latin typeface="Arial Narrow" panose="020B0606020202030204" pitchFamily="34" charset="0"/>
              </a:rPr>
              <a:t>byl </a:t>
            </a:r>
            <a:r>
              <a:rPr lang="cs-CZ" b="1" dirty="0">
                <a:latin typeface="Arial Narrow" panose="020B0606020202030204" pitchFamily="34" charset="0"/>
              </a:rPr>
              <a:t>schopen poskytnout komplexní </a:t>
            </a:r>
            <a:r>
              <a:rPr lang="cs-CZ" b="1" dirty="0" smtClean="0">
                <a:latin typeface="Arial Narrow" panose="020B0606020202030204" pitchFamily="34" charset="0"/>
              </a:rPr>
              <a:t>službu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476672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Dílčí cíle – pracovní skupiny</a:t>
            </a:r>
          </a:p>
        </p:txBody>
      </p:sp>
    </p:spTree>
    <p:extLst>
      <p:ext uri="{BB962C8B-B14F-4D97-AF65-F5344CB8AC3E}">
        <p14:creationId xmlns:p14="http://schemas.microsoft.com/office/powerpoint/2010/main" val="37678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CPK</a:t>
            </a:r>
            <a:r>
              <a:rPr lang="cs-CZ" sz="3600" b="1" dirty="0" smtClean="0">
                <a:solidFill>
                  <a:schemeClr val="bg1"/>
                </a:solidFill>
              </a:rPr>
              <a:t> umožní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2400" b="1" dirty="0"/>
              <a:t>najít katalogy a informační zdroje různých knihoven na jednom místě</a:t>
            </a:r>
          </a:p>
          <a:p>
            <a:pPr lvl="0"/>
            <a:r>
              <a:rPr lang="cs-CZ" sz="2400" b="1" dirty="0"/>
              <a:t>pracovat se všemi zdroji v jednom uživatelsky přívětivém rozhraní</a:t>
            </a:r>
          </a:p>
          <a:p>
            <a:pPr lvl="0"/>
            <a:r>
              <a:rPr lang="cs-CZ" sz="2400" b="1" dirty="0"/>
              <a:t>provést fyzickou registraci pouze v jedné knihovně a dále využívat služby všech českých knihoven pomocí online registrace (včetně online plateb)</a:t>
            </a:r>
          </a:p>
          <a:p>
            <a:pPr lvl="0"/>
            <a:r>
              <a:rPr lang="cs-CZ" sz="2400" b="1" dirty="0"/>
              <a:t>získat přístup k požadovaným dokumentům přímo z domova, zdarma nebo za přijatelný poplatek, případně na vyhrazených počítačích v budovách knihoven</a:t>
            </a:r>
          </a:p>
          <a:p>
            <a:pPr lvl="0"/>
            <a:r>
              <a:rPr lang="cs-CZ" sz="2400" b="1" dirty="0"/>
              <a:t>zjistit informace o českých knihovnách a jejich službách přehledně z jednoho místa </a:t>
            </a:r>
          </a:p>
          <a:p>
            <a:pPr marL="0" indent="0">
              <a:buNone/>
            </a:pPr>
            <a:r>
              <a:rPr lang="cs-CZ" sz="2400" b="1" dirty="0"/>
              <a:t> 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E5004B"/>
                </a:solidFill>
              </a:rPr>
              <a:t>Cílem připravovaného </a:t>
            </a:r>
            <a:r>
              <a:rPr lang="cs-CZ" sz="2400" b="1" dirty="0" smtClean="0">
                <a:solidFill>
                  <a:srgbClr val="E5004B"/>
                </a:solidFill>
              </a:rPr>
              <a:t>Centrálního </a:t>
            </a:r>
            <a:r>
              <a:rPr lang="cs-CZ" sz="2400" b="1" dirty="0">
                <a:solidFill>
                  <a:srgbClr val="E5004B"/>
                </a:solidFill>
              </a:rPr>
              <a:t>portálu českých knihoven </a:t>
            </a:r>
            <a:r>
              <a:rPr lang="cs-CZ" sz="2400" b="1" dirty="0" err="1">
                <a:solidFill>
                  <a:srgbClr val="E5004B"/>
                </a:solidFill>
              </a:rPr>
              <a:t>Knihovny.cz</a:t>
            </a:r>
            <a:r>
              <a:rPr lang="cs-CZ" sz="2400" b="1" dirty="0">
                <a:solidFill>
                  <a:srgbClr val="E5004B"/>
                </a:solidFill>
              </a:rPr>
              <a:t> je zastřešit fondy a služby českých knihoven a nabídnout k nim přehledný a komfortní přístup z jednoho místa.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E5004B"/>
                </a:solidFill>
              </a:rPr>
              <a:t> </a:t>
            </a:r>
          </a:p>
          <a:p>
            <a:pPr marL="0" lv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Archivy, knihovny, muzea v digitálním světě 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dirty="0">
                <a:solidFill>
                  <a:srgbClr val="FF0000"/>
                </a:solidFill>
              </a:rPr>
              <a:t>Zakládající knihovny:</a:t>
            </a:r>
          </a:p>
          <a:p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900" dirty="0" smtClean="0"/>
              <a:t>Knihovna </a:t>
            </a:r>
            <a:r>
              <a:rPr lang="cs-CZ" sz="2900" dirty="0"/>
              <a:t>Akademie věd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Národní knihovna ČR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Moravská zemská knihovna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Městská knihovna v Praze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Národní technická knihovna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Národní lékařská knihovna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Městská knihovna Kutná Hora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Jihočeská vědecká knihovna v Českých Budějovicích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Krajská knihovna Františka Bartoše, Zlín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Moravskoslezská vědecká knihovna v Ostravě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Studijní a vědecká knihovna Plzeňského kraje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Studijní a vědecká knihovna v Hradci Králové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Městská knihovna Tábor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Univerzita Tomáše Bati ve Zlíně – Knihovna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Knihovna Národního muzea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dirty="0"/>
              <a:t>Masarykova Univerzita – Knihovnicko-informační cen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dirty="0" smtClean="0">
                <a:solidFill>
                  <a:srgbClr val="FF0000"/>
                </a:solidFill>
              </a:rPr>
              <a:t>Organizace a financování</a:t>
            </a:r>
          </a:p>
          <a:p>
            <a:pPr marL="0" indent="0">
              <a:buNone/>
            </a:pPr>
            <a:endParaRPr lang="cs-CZ" sz="3800" dirty="0" smtClean="0"/>
          </a:p>
          <a:p>
            <a:r>
              <a:rPr lang="cs-CZ" sz="3400" dirty="0" smtClean="0"/>
              <a:t>Volba vhodné organizační formy</a:t>
            </a:r>
          </a:p>
          <a:p>
            <a:pPr lvl="1"/>
            <a:r>
              <a:rPr lang="cs-CZ" sz="3000" dirty="0" smtClean="0"/>
              <a:t>Sdružení, konsorcium</a:t>
            </a:r>
          </a:p>
          <a:p>
            <a:r>
              <a:rPr lang="cs-CZ" sz="3400" dirty="0" smtClean="0"/>
              <a:t>Smlouva o spolupráci na společném projektu</a:t>
            </a:r>
          </a:p>
          <a:p>
            <a:r>
              <a:rPr lang="cs-CZ" sz="3400" dirty="0" smtClean="0"/>
              <a:t>Finanční podpora ze státního rozpočtu – MK ČR – Program VISK</a:t>
            </a:r>
          </a:p>
          <a:p>
            <a:r>
              <a:rPr lang="cs-CZ" sz="3400" dirty="0" err="1" smtClean="0"/>
              <a:t>Spolupodíl</a:t>
            </a:r>
            <a:r>
              <a:rPr lang="cs-CZ" sz="3400" dirty="0" smtClean="0"/>
              <a:t> zúčastněných knihoven</a:t>
            </a:r>
          </a:p>
          <a:p>
            <a:r>
              <a:rPr lang="cs-CZ" sz="3400" dirty="0" smtClean="0"/>
              <a:t>Dlouhodobá udržitelnost systému</a:t>
            </a:r>
          </a:p>
          <a:p>
            <a:r>
              <a:rPr lang="cs-CZ" sz="3400" dirty="0" smtClean="0"/>
              <a:t>Rozhodovací procesy a pravomoci</a:t>
            </a:r>
          </a:p>
          <a:p>
            <a:r>
              <a:rPr lang="cs-CZ" sz="3400" dirty="0" smtClean="0"/>
              <a:t>Řízení systému</a:t>
            </a:r>
            <a:endParaRPr lang="cs-CZ" sz="3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46212" y="476672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Pilotní projekt – zahájení v roce 2015</a:t>
            </a:r>
          </a:p>
        </p:txBody>
      </p:sp>
    </p:spTree>
    <p:extLst>
      <p:ext uri="{BB962C8B-B14F-4D97-AF65-F5344CB8AC3E}">
        <p14:creationId xmlns:p14="http://schemas.microsoft.com/office/powerpoint/2010/main" val="25784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Zpracování </a:t>
            </a:r>
            <a:r>
              <a:rPr lang="cs-CZ" b="1" dirty="0"/>
              <a:t>a zveřejnění Projektového záměru </a:t>
            </a:r>
            <a:endParaRPr lang="cs-CZ" b="1" dirty="0" smtClean="0"/>
          </a:p>
          <a:p>
            <a:r>
              <a:rPr lang="cs-CZ" dirty="0"/>
              <a:t>Vytvoření a zprovoznění informačního portálu projektu </a:t>
            </a:r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b="1" dirty="0" smtClean="0"/>
              <a:t>Oslovení firem potenciálních dodavatelů s žádostí o informace</a:t>
            </a:r>
          </a:p>
          <a:p>
            <a:r>
              <a:rPr lang="cs-CZ" b="1" dirty="0" smtClean="0"/>
              <a:t>Vyhodnocení odpovědí, testování vzorků</a:t>
            </a:r>
          </a:p>
          <a:p>
            <a:r>
              <a:rPr lang="cs-CZ" b="1" dirty="0" smtClean="0"/>
              <a:t>Současnost: druhá etapa testování možných systémů</a:t>
            </a:r>
          </a:p>
          <a:p>
            <a:pPr lvl="1"/>
            <a:r>
              <a:rPr lang="cs-CZ" b="1" dirty="0" smtClean="0"/>
              <a:t>Možností zapojení a integrace jednotlivých AKS</a:t>
            </a:r>
          </a:p>
          <a:p>
            <a:r>
              <a:rPr lang="cs-CZ" dirty="0"/>
              <a:t>Příprava, realizace a vyhodnocení výsledků průzkumu potřeb a očekávání </a:t>
            </a:r>
            <a:r>
              <a:rPr lang="cs-CZ" dirty="0" smtClean="0"/>
              <a:t>knihoven a uživatelů</a:t>
            </a:r>
            <a:endParaRPr lang="cs-CZ" b="1" dirty="0" smtClean="0"/>
          </a:p>
          <a:p>
            <a:r>
              <a:rPr lang="cs-CZ" b="1" dirty="0" smtClean="0"/>
              <a:t>Příprava základu a zadávací dokumentace</a:t>
            </a:r>
          </a:p>
          <a:p>
            <a:r>
              <a:rPr lang="cs-CZ" b="1" dirty="0" smtClean="0"/>
              <a:t>2014 – Příprava výběrového řízení</a:t>
            </a:r>
          </a:p>
          <a:p>
            <a:r>
              <a:rPr lang="cs-CZ" b="1" dirty="0" smtClean="0"/>
              <a:t>2015 – zahájení provozu portálu – zapojení 15 knihoven</a:t>
            </a:r>
          </a:p>
          <a:p>
            <a:r>
              <a:rPr lang="cs-CZ" dirty="0" smtClean="0"/>
              <a:t>2015 – 2020 – postupné zapojování dalších knihoven</a:t>
            </a: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76672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Příprava portálu</a:t>
            </a:r>
          </a:p>
        </p:txBody>
      </p:sp>
    </p:spTree>
    <p:extLst>
      <p:ext uri="{BB962C8B-B14F-4D97-AF65-F5344CB8AC3E}">
        <p14:creationId xmlns:p14="http://schemas.microsoft.com/office/powerpoint/2010/main" val="7876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197402" cy="10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48" y="1772816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41989" r="31449" b="39310"/>
          <a:stretch/>
        </p:blipFill>
        <p:spPr bwMode="auto">
          <a:xfrm>
            <a:off x="585341" y="3676560"/>
            <a:ext cx="4600853" cy="9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9" y="5349869"/>
            <a:ext cx="312720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65644" y="548680"/>
            <a:ext cx="8219256" cy="1224136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Základ portálu: </a:t>
            </a:r>
            <a:r>
              <a:rPr lang="cs-CZ" sz="3600" dirty="0" err="1">
                <a:solidFill>
                  <a:schemeClr val="bg1"/>
                </a:solidFill>
              </a:rPr>
              <a:t>discovery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systém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= centrální index</a:t>
            </a:r>
          </a:p>
          <a:p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2080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</a:rPr>
              <a:t>Cíl:</a:t>
            </a:r>
            <a:r>
              <a:rPr lang="cs-CZ" sz="2800" i="1" dirty="0"/>
              <a:t> uživatel registrovaný v jedné knihovně může využívat služby jiných knihoven a celého systému </a:t>
            </a:r>
            <a:r>
              <a:rPr lang="cs-CZ" sz="2800" i="1" dirty="0" smtClean="0"/>
              <a:t>knihoven</a:t>
            </a:r>
          </a:p>
          <a:p>
            <a:pPr marL="0" indent="0">
              <a:buNone/>
            </a:pPr>
            <a:endParaRPr lang="cs-CZ" sz="2400" i="1" dirty="0"/>
          </a:p>
          <a:p>
            <a:r>
              <a:rPr lang="cs-CZ" sz="2000" dirty="0" smtClean="0"/>
              <a:t>Dvě </a:t>
            </a:r>
            <a:r>
              <a:rPr lang="cs-CZ" sz="2000" dirty="0"/>
              <a:t>varianty registrace:</a:t>
            </a:r>
          </a:p>
          <a:p>
            <a:pPr lvl="1"/>
            <a:r>
              <a:rPr lang="cs-CZ" sz="1800" dirty="0"/>
              <a:t>Online registrace pro služby poskytované online</a:t>
            </a:r>
          </a:p>
          <a:p>
            <a:pPr lvl="1"/>
            <a:r>
              <a:rPr lang="cs-CZ" sz="1800" dirty="0"/>
              <a:t>Pro fyzické výpůjčky nutná návštěva knihovny + </a:t>
            </a:r>
            <a:r>
              <a:rPr lang="cs-CZ" sz="1800" dirty="0" err="1"/>
              <a:t>doregistrace</a:t>
            </a:r>
            <a:endParaRPr lang="cs-CZ" sz="1800" dirty="0"/>
          </a:p>
          <a:p>
            <a:r>
              <a:rPr lang="cs-CZ" sz="2000" dirty="0"/>
              <a:t>Technické řešení: využití systému </a:t>
            </a:r>
            <a:r>
              <a:rPr lang="cs-CZ" sz="2000" dirty="0" err="1" smtClean="0"/>
              <a:t>mojeID</a:t>
            </a:r>
            <a:endParaRPr lang="cs-CZ" sz="2000" dirty="0" smtClean="0"/>
          </a:p>
          <a:p>
            <a:pPr lvl="1"/>
            <a:r>
              <a:rPr lang="cs-CZ" sz="1800" dirty="0"/>
              <a:t>Zapojení knihoven do využívání </a:t>
            </a:r>
            <a:r>
              <a:rPr lang="cs-CZ" sz="1800" dirty="0" err="1"/>
              <a:t>mojeID</a:t>
            </a:r>
            <a:r>
              <a:rPr lang="cs-CZ" sz="1800" dirty="0"/>
              <a:t> - Implementace </a:t>
            </a:r>
            <a:r>
              <a:rPr lang="cs-CZ" sz="1800" dirty="0" err="1"/>
              <a:t>mojeID</a:t>
            </a:r>
            <a:r>
              <a:rPr lang="cs-CZ" sz="1800" dirty="0"/>
              <a:t> do knihovních systémů: </a:t>
            </a:r>
            <a:r>
              <a:rPr lang="cs-CZ" sz="1800" dirty="0" err="1"/>
              <a:t>Aleph</a:t>
            </a:r>
            <a:r>
              <a:rPr lang="cs-CZ" sz="1800" dirty="0"/>
              <a:t> - vyřešeno v MZK, není součástí lokální distribuce; KP-</a:t>
            </a:r>
            <a:r>
              <a:rPr lang="cs-CZ" sz="1800" dirty="0" err="1"/>
              <a:t>Sys</a:t>
            </a:r>
            <a:r>
              <a:rPr lang="cs-CZ" sz="1800" dirty="0"/>
              <a:t> - implementováno; Clavius, </a:t>
            </a:r>
            <a:r>
              <a:rPr lang="cs-CZ" sz="1800" dirty="0" err="1"/>
              <a:t>Cosmotron</a:t>
            </a:r>
            <a:r>
              <a:rPr lang="cs-CZ" sz="1800" dirty="0"/>
              <a:t>, Koniáš, </a:t>
            </a:r>
            <a:r>
              <a:rPr lang="cs-CZ" sz="1800" dirty="0" err="1"/>
              <a:t>DaWinci</a:t>
            </a:r>
            <a:r>
              <a:rPr lang="cs-CZ" sz="1800" dirty="0"/>
              <a:t> - různá stadia přípravy, </a:t>
            </a:r>
          </a:p>
          <a:p>
            <a:pPr lvl="1"/>
            <a:r>
              <a:rPr lang="cs-CZ" sz="1800" dirty="0" err="1"/>
              <a:t>mojeID</a:t>
            </a:r>
            <a:r>
              <a:rPr lang="cs-CZ" sz="1800" dirty="0"/>
              <a:t> – sleva pro knihovny z 1000 Kč na 1 Kč</a:t>
            </a:r>
          </a:p>
          <a:p>
            <a:r>
              <a:rPr lang="cs-CZ" sz="2000" dirty="0" smtClean="0"/>
              <a:t>Problémy</a:t>
            </a:r>
          </a:p>
          <a:p>
            <a:pPr lvl="1"/>
            <a:r>
              <a:rPr lang="cs-CZ" sz="1800" dirty="0" smtClean="0"/>
              <a:t>Ochota knihoven uznávat uživatele registrované v jiné knihovně</a:t>
            </a:r>
          </a:p>
          <a:p>
            <a:pPr lvl="1"/>
            <a:r>
              <a:rPr lang="cs-CZ" sz="1800" dirty="0" smtClean="0"/>
              <a:t>Ztráta nebo dělení příjmů z registrace</a:t>
            </a:r>
          </a:p>
          <a:p>
            <a:endParaRPr lang="cs-CZ" sz="20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Sdílení identit </a:t>
            </a:r>
            <a:r>
              <a:rPr lang="cs-CZ" sz="3600" dirty="0" smtClean="0">
                <a:solidFill>
                  <a:schemeClr val="bg1"/>
                </a:solidFill>
              </a:rPr>
              <a:t>– jedna registrace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1377059"/>
            <a:ext cx="2592284" cy="16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3063"/>
            <a:ext cx="2619493" cy="16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5108" y="368696"/>
            <a:ext cx="683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/>
              <a:t>8 směrů pro rozvoj knihoven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81305" y="1381139"/>
            <a:ext cx="2356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Diverzifikace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funkcí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73019" y="3274728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Klasická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1743" y="1385219"/>
            <a:ext cx="194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jako místo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Rovnost</a:t>
            </a:r>
          </a:p>
          <a:p>
            <a:pPr algn="ctr"/>
            <a:r>
              <a:rPr lang="cs-CZ" sz="3200" b="1" dirty="0" smtClean="0"/>
              <a:t>šancí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81305" y="3209548"/>
            <a:ext cx="2157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Vzdělávání,</a:t>
            </a:r>
          </a:p>
          <a:p>
            <a:pPr algn="ctr"/>
            <a:r>
              <a:rPr lang="cs-CZ" sz="3200" b="1" dirty="0" smtClean="0"/>
              <a:t>čtenářská</a:t>
            </a:r>
          </a:p>
          <a:p>
            <a:pPr algn="ctr"/>
            <a:r>
              <a:rPr lang="cs-CZ" sz="3200" b="1" dirty="0" smtClean="0"/>
              <a:t>gramotnost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92342" y="5089264"/>
            <a:ext cx="1965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180413" y="5101106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706803" y="1377059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Digitální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282" y="0"/>
            <a:ext cx="12217832" cy="687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r="42607"/>
          <a:stretch/>
        </p:blipFill>
        <p:spPr bwMode="auto">
          <a:xfrm>
            <a:off x="539552" y="262888"/>
            <a:ext cx="3672408" cy="63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42571"/>
          <a:stretch/>
        </p:blipFill>
        <p:spPr bwMode="auto">
          <a:xfrm>
            <a:off x="5508104" y="647831"/>
            <a:ext cx="3456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i="1" dirty="0" smtClean="0">
                <a:solidFill>
                  <a:srgbClr val="FF0000"/>
                </a:solidFill>
              </a:rPr>
              <a:t>Cíl online plateb </a:t>
            </a:r>
            <a:r>
              <a:rPr lang="cs-CZ" sz="2800" i="1" dirty="0" smtClean="0"/>
              <a:t>– získat okamžitě přístup ke službě, omezit fyzické návštěvy knihovny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Různé formy</a:t>
            </a:r>
            <a:endParaRPr lang="cs-CZ" sz="2000" dirty="0"/>
          </a:p>
          <a:p>
            <a:r>
              <a:rPr lang="cs-CZ" sz="2000" dirty="0"/>
              <a:t>Platba pomocí uživatelského konta</a:t>
            </a:r>
          </a:p>
          <a:p>
            <a:r>
              <a:rPr lang="cs-CZ" sz="2000" dirty="0"/>
              <a:t>Platba kartou nebo příkazem z </a:t>
            </a:r>
            <a:r>
              <a:rPr lang="cs-CZ" sz="2000" dirty="0" smtClean="0"/>
              <a:t>účtu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Možnosti řešení</a:t>
            </a:r>
            <a:endParaRPr lang="cs-CZ" sz="2000" dirty="0"/>
          </a:p>
          <a:p>
            <a:r>
              <a:rPr lang="cs-CZ" sz="2000" dirty="0" smtClean="0"/>
              <a:t>Příprava </a:t>
            </a:r>
            <a:r>
              <a:rPr lang="cs-CZ" sz="2000" dirty="0"/>
              <a:t>zadávací dokumentace pro výběrové řízení na dodavatele a provozovatele platebního systému CPK </a:t>
            </a:r>
            <a:endParaRPr lang="cs-CZ" sz="2000" dirty="0" smtClean="0"/>
          </a:p>
          <a:p>
            <a:pPr lvl="1"/>
            <a:r>
              <a:rPr lang="cs-CZ" sz="1800" dirty="0" smtClean="0"/>
              <a:t>NTK </a:t>
            </a:r>
            <a:r>
              <a:rPr lang="cs-CZ" sz="1800" dirty="0"/>
              <a:t>ochota </a:t>
            </a:r>
            <a:r>
              <a:rPr lang="cs-CZ" sz="1800" dirty="0" smtClean="0"/>
              <a:t>provozovat platební </a:t>
            </a:r>
            <a:r>
              <a:rPr lang="cs-CZ" sz="1800" dirty="0"/>
              <a:t>systém </a:t>
            </a:r>
            <a:r>
              <a:rPr lang="cs-CZ" sz="1800" dirty="0" smtClean="0"/>
              <a:t>pro všechny knihovny?</a:t>
            </a:r>
            <a:endParaRPr lang="cs-CZ" sz="1800" dirty="0"/>
          </a:p>
          <a:p>
            <a:pPr lvl="1"/>
            <a:r>
              <a:rPr lang="cs-CZ" sz="1800" dirty="0" err="1"/>
              <a:t>MojeID</a:t>
            </a:r>
            <a:r>
              <a:rPr lang="cs-CZ" sz="1800" dirty="0"/>
              <a:t> uvažuje o možnosti stát se i platební metodou?</a:t>
            </a:r>
          </a:p>
          <a:p>
            <a:endParaRPr lang="cs-CZ" sz="20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bg1"/>
                </a:solidFill>
              </a:rPr>
              <a:t>Online platby za služby a poplatky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Získání informací o možnostech implementace protokolu ISO ILL v </a:t>
            </a:r>
            <a:r>
              <a:rPr lang="cs-CZ" sz="2400" dirty="0" smtClean="0"/>
              <a:t>AKS </a:t>
            </a:r>
            <a:r>
              <a:rPr lang="cs-CZ" sz="2400" dirty="0"/>
              <a:t>užívaných v ČR, návrh alternativních možností částečného využití ISO ILL</a:t>
            </a:r>
          </a:p>
          <a:p>
            <a:endParaRPr lang="cs-CZ" sz="2400" dirty="0" smtClean="0"/>
          </a:p>
          <a:p>
            <a:r>
              <a:rPr lang="cs-CZ" sz="2400" dirty="0" smtClean="0"/>
              <a:t>Prověření </a:t>
            </a:r>
            <a:r>
              <a:rPr lang="cs-CZ" sz="2400" dirty="0"/>
              <a:t>možnosti vytvoření centrálního ILL </a:t>
            </a:r>
            <a:r>
              <a:rPr lang="cs-CZ" sz="2400" dirty="0" smtClean="0"/>
              <a:t>manažéra </a:t>
            </a:r>
            <a:r>
              <a:rPr lang="cs-CZ" sz="2400" dirty="0"/>
              <a:t>jako alternativy k využití ISO ILL</a:t>
            </a:r>
          </a:p>
          <a:p>
            <a:endParaRPr lang="cs-CZ" sz="2400" dirty="0" smtClean="0"/>
          </a:p>
          <a:p>
            <a:r>
              <a:rPr lang="cs-CZ" sz="2400" dirty="0" smtClean="0"/>
              <a:t>Analýza </a:t>
            </a:r>
            <a:r>
              <a:rPr lang="cs-CZ" sz="2400" dirty="0"/>
              <a:t>stavu </a:t>
            </a:r>
            <a:r>
              <a:rPr lang="cs-CZ" sz="2400" dirty="0" smtClean="0"/>
              <a:t>systému DODO </a:t>
            </a:r>
            <a:r>
              <a:rPr lang="cs-CZ" sz="2400" dirty="0"/>
              <a:t>(nyní v ČR 4+1 – snaha o sjednocení nebo propojení)</a:t>
            </a:r>
          </a:p>
          <a:p>
            <a:endParaRPr lang="cs-CZ" sz="2400" dirty="0" smtClean="0"/>
          </a:p>
          <a:p>
            <a:r>
              <a:rPr lang="cs-CZ" sz="2400" dirty="0" smtClean="0"/>
              <a:t>Jednání </a:t>
            </a:r>
            <a:r>
              <a:rPr lang="cs-CZ" sz="2400" dirty="0"/>
              <a:t>s DILIA o snížení autorských </a:t>
            </a:r>
            <a:r>
              <a:rPr lang="cs-CZ" sz="2400" dirty="0" smtClean="0"/>
              <a:t>poplatků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548680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Meziknihovní služby a DODO</a:t>
            </a:r>
          </a:p>
        </p:txBody>
      </p:sp>
    </p:spTree>
    <p:extLst>
      <p:ext uri="{BB962C8B-B14F-4D97-AF65-F5344CB8AC3E}">
        <p14:creationId xmlns:p14="http://schemas.microsoft.com/office/powerpoint/2010/main" val="33608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SK ČR – jeden z důležitých integračních zdrojů</a:t>
            </a:r>
          </a:p>
          <a:p>
            <a:endParaRPr lang="cs-CZ" dirty="0"/>
          </a:p>
          <a:p>
            <a:r>
              <a:rPr lang="cs-CZ" dirty="0" smtClean="0"/>
              <a:t>Rozšíření </a:t>
            </a:r>
            <a:r>
              <a:rPr lang="cs-CZ" dirty="0" smtClean="0"/>
              <a:t>funkcionality</a:t>
            </a:r>
          </a:p>
          <a:p>
            <a:pPr lvl="1"/>
            <a:r>
              <a:rPr lang="cs-CZ" dirty="0"/>
              <a:t>Informace o dostupnosti dokumentu</a:t>
            </a:r>
          </a:p>
          <a:p>
            <a:pPr lvl="1"/>
            <a:r>
              <a:rPr lang="cs-CZ" dirty="0"/>
              <a:t>Periodika – přizpůsobit službám EDD</a:t>
            </a:r>
          </a:p>
          <a:p>
            <a:r>
              <a:rPr lang="cs-CZ" dirty="0" smtClean="0"/>
              <a:t>Adresář knihoven</a:t>
            </a:r>
            <a:endParaRPr lang="cs-CZ" dirty="0" smtClean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bg1"/>
                </a:solidFill>
              </a:rPr>
              <a:t>CPK a Souborný katalog ČR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4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384376" cy="365125"/>
          </a:xfrm>
        </p:spPr>
        <p:txBody>
          <a:bodyPr/>
          <a:lstStyle/>
          <a:p>
            <a:endParaRPr lang="cs-CZ" b="1" dirty="0" smtClean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Výhledy a rizika do roku 2020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Scénář A</a:t>
            </a:r>
            <a:r>
              <a:rPr lang="cs-CZ" sz="2400" b="1" dirty="0" smtClean="0"/>
              <a:t> - Pilotní fáze projektu proběhne úspěšně, CPK bude atraktivní i pro další české knihovny. Centrální </a:t>
            </a:r>
            <a:r>
              <a:rPr lang="cs-CZ" sz="2400" b="1" dirty="0"/>
              <a:t>portál </a:t>
            </a:r>
            <a:r>
              <a:rPr lang="cs-CZ" sz="2400" b="1" dirty="0" smtClean="0"/>
              <a:t>bude využívat většina českých knihoven.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Scénář B</a:t>
            </a:r>
            <a:r>
              <a:rPr lang="cs-CZ" sz="2400" dirty="0" smtClean="0"/>
              <a:t> - Výsledky </a:t>
            </a:r>
            <a:r>
              <a:rPr lang="cs-CZ" sz="2400" dirty="0"/>
              <a:t>pilotní fáze projektu nebudou přesvědčivé, </a:t>
            </a:r>
            <a:r>
              <a:rPr lang="cs-CZ" sz="2400" dirty="0" smtClean="0"/>
              <a:t>knihovny </a:t>
            </a:r>
            <a:r>
              <a:rPr lang="cs-CZ" sz="2400" dirty="0"/>
              <a:t>zůstanou u svých původních systémů, nebo využijí jen část funkcí CPK (např. centrální index, online platby, sdílení identit), CPK nebude atraktivní pro další české knihovny</a:t>
            </a:r>
            <a:r>
              <a:rPr lang="cs-CZ" sz="2400" dirty="0" smtClean="0"/>
              <a:t>.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Scénář C</a:t>
            </a:r>
            <a:r>
              <a:rPr lang="cs-CZ" sz="2400" dirty="0" smtClean="0"/>
              <a:t> - Neproběhne </a:t>
            </a:r>
            <a:r>
              <a:rPr lang="cs-CZ" sz="2400" dirty="0"/>
              <a:t>ani pilotní </a:t>
            </a:r>
            <a:r>
              <a:rPr lang="cs-CZ" sz="2400" dirty="0" smtClean="0"/>
              <a:t>fáze </a:t>
            </a:r>
            <a:r>
              <a:rPr lang="cs-CZ" sz="2400" dirty="0"/>
              <a:t>projektu – projekt nebude vůbec prakticky zahájen.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802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A,B</a:t>
            </a:r>
            <a:r>
              <a:rPr lang="cs-CZ" sz="3600" b="1" dirty="0" smtClean="0">
                <a:solidFill>
                  <a:schemeClr val="bg1"/>
                </a:solidFill>
              </a:rPr>
              <a:t> nebo C – na čem záleží výsledek?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Ochota ředitelů knihoven podílet se aktivně na přípravě, testování a realizaci CPK </a:t>
            </a:r>
            <a:r>
              <a:rPr lang="cs-CZ" sz="2000" dirty="0" smtClean="0"/>
              <a:t>(+)</a:t>
            </a:r>
            <a:endParaRPr lang="cs-CZ" sz="2000" b="1" dirty="0" smtClean="0"/>
          </a:p>
          <a:p>
            <a:r>
              <a:rPr lang="cs-CZ" sz="2000" b="1" dirty="0" smtClean="0"/>
              <a:t>Obsazení pracovních skupin kvalitními odborníky (+)</a:t>
            </a:r>
          </a:p>
          <a:p>
            <a:r>
              <a:rPr lang="cs-CZ" sz="2000" b="1" dirty="0"/>
              <a:t>Zájem potenciálních dodavatelů řešení </a:t>
            </a:r>
            <a:r>
              <a:rPr lang="cs-CZ" sz="2000" b="1" dirty="0" smtClean="0"/>
              <a:t> (firem) pro </a:t>
            </a:r>
            <a:r>
              <a:rPr lang="cs-CZ" sz="2000" b="1" dirty="0"/>
              <a:t>CPK </a:t>
            </a:r>
            <a:r>
              <a:rPr lang="cs-CZ" sz="2000" b="1" dirty="0" smtClean="0"/>
              <a:t>(+)</a:t>
            </a:r>
          </a:p>
          <a:p>
            <a:r>
              <a:rPr lang="cs-CZ" sz="2000" b="1" dirty="0" smtClean="0"/>
              <a:t>Vyřešení organizačního a finančního zajištění projektu včetně dlouhodobé udržitelnosti (?)</a:t>
            </a:r>
          </a:p>
          <a:p>
            <a:r>
              <a:rPr lang="cs-CZ" sz="2000" b="1" dirty="0" smtClean="0"/>
              <a:t>Nalezení uspokojivého hotového a komplexního řešení za rozumnou cenu (?)</a:t>
            </a:r>
          </a:p>
          <a:p>
            <a:r>
              <a:rPr lang="cs-CZ" sz="2000" b="1" dirty="0" smtClean="0"/>
              <a:t>Odvaha otevřít a řešit dlouho odkládané problémy - </a:t>
            </a:r>
            <a:r>
              <a:rPr lang="cs-CZ" sz="2000" dirty="0" smtClean="0"/>
              <a:t>velké množství souborných katalogů v ČR, charakter SK ČR, roztříštěnost DODO, různý postoj k MVS, ceny služeb, dodržovaní pravidel a lhůt atd. </a:t>
            </a:r>
            <a:r>
              <a:rPr lang="cs-CZ" sz="2000" b="1" dirty="0" smtClean="0"/>
              <a:t>(?)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7992888" cy="340147"/>
          </a:xfrm>
        </p:spPr>
        <p:txBody>
          <a:bodyPr/>
          <a:lstStyle/>
          <a:p>
            <a:endParaRPr lang="cs-CZ" b="1" dirty="0" smtClean="0">
              <a:solidFill>
                <a:srgbClr val="E5004B"/>
              </a:solidFill>
            </a:endParaRPr>
          </a:p>
          <a:p>
            <a:endParaRPr lang="cs-CZ" dirty="0" smtClean="0"/>
          </a:p>
          <a:p>
            <a:r>
              <a:rPr lang="cs-CZ" b="1" dirty="0">
                <a:solidFill>
                  <a:srgbClr val="E5004B"/>
                </a:solidFill>
              </a:rPr>
              <a:t>Knihovny pro budoucnost – Budoucnost pro knihovny, Brno 21.6.2013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2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Hlavní závěry z obou průzkumů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 smtClean="0">
                <a:solidFill>
                  <a:srgbClr val="E5004B"/>
                </a:solidFill>
              </a:rPr>
              <a:t>Knihovny i uživatelé mají o </a:t>
            </a:r>
            <a:r>
              <a:rPr lang="cs-CZ" sz="2400" b="1" dirty="0" err="1" smtClean="0">
                <a:solidFill>
                  <a:srgbClr val="E5004B"/>
                </a:solidFill>
              </a:rPr>
              <a:t>CPK</a:t>
            </a:r>
            <a:r>
              <a:rPr lang="cs-CZ" sz="2400" b="1" dirty="0" smtClean="0">
                <a:solidFill>
                  <a:srgbClr val="E5004B"/>
                </a:solidFill>
              </a:rPr>
              <a:t> zájem</a:t>
            </a:r>
          </a:p>
          <a:p>
            <a:r>
              <a:rPr lang="cs-CZ" sz="2400" b="1" dirty="0" smtClean="0"/>
              <a:t>Stejně jako v </a:t>
            </a:r>
            <a:r>
              <a:rPr lang="cs-CZ" sz="2400" b="1" dirty="0" err="1" smtClean="0"/>
              <a:t>JIB</a:t>
            </a:r>
            <a:r>
              <a:rPr lang="cs-CZ" sz="2400" b="1" dirty="0" smtClean="0"/>
              <a:t>, tak i v </a:t>
            </a:r>
            <a:r>
              <a:rPr lang="cs-CZ" sz="2400" b="1" dirty="0" err="1" smtClean="0"/>
              <a:t>CPK</a:t>
            </a:r>
            <a:r>
              <a:rPr lang="cs-CZ" sz="2400" b="1" dirty="0" smtClean="0"/>
              <a:t> budou mít z hlediska využití </a:t>
            </a:r>
            <a:r>
              <a:rPr lang="cs-CZ" sz="2400" b="1" dirty="0" smtClean="0">
                <a:solidFill>
                  <a:srgbClr val="E5004B"/>
                </a:solidFill>
              </a:rPr>
              <a:t>větší význam české než zahraniční zdroje</a:t>
            </a:r>
          </a:p>
          <a:p>
            <a:r>
              <a:rPr lang="cs-CZ" sz="2400" b="1" dirty="0"/>
              <a:t>Stejně jako v </a:t>
            </a:r>
            <a:r>
              <a:rPr lang="cs-CZ" sz="2400" b="1" dirty="0" err="1"/>
              <a:t>JIB</a:t>
            </a:r>
            <a:r>
              <a:rPr lang="cs-CZ" sz="2400" b="1" dirty="0"/>
              <a:t>, tak i v </a:t>
            </a:r>
            <a:r>
              <a:rPr lang="cs-CZ" sz="2400" b="1" dirty="0" err="1"/>
              <a:t>CPK</a:t>
            </a:r>
            <a:r>
              <a:rPr lang="cs-CZ" sz="2400" b="1" dirty="0"/>
              <a:t> budou mít z hlediska </a:t>
            </a:r>
            <a:r>
              <a:rPr lang="cs-CZ" sz="2400" b="1" dirty="0" smtClean="0"/>
              <a:t>využití </a:t>
            </a:r>
            <a:r>
              <a:rPr lang="cs-CZ" sz="2400" b="1" dirty="0" smtClean="0">
                <a:solidFill>
                  <a:srgbClr val="E5004B"/>
                </a:solidFill>
              </a:rPr>
              <a:t>větší význam volné než placené zdroje</a:t>
            </a:r>
          </a:p>
          <a:p>
            <a:r>
              <a:rPr lang="cs-CZ" sz="2400" b="1" dirty="0" smtClean="0"/>
              <a:t>Uživatelé nejsou ochotni do knihoven cestovat</a:t>
            </a:r>
          </a:p>
          <a:p>
            <a:r>
              <a:rPr lang="cs-CZ" sz="2400" b="1" dirty="0" smtClean="0"/>
              <a:t>Uživatelé jsou ochotni platit za dodávku dokumentů do domu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Knihovny jsou ochotné obsloužit „cizí“ uživatele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Souborný katalog má velký význam pro knihovny, ale ne pro uživatele</a:t>
            </a:r>
          </a:p>
          <a:p>
            <a:r>
              <a:rPr lang="cs-CZ" sz="2400" b="1" dirty="0" err="1" smtClean="0">
                <a:solidFill>
                  <a:srgbClr val="E5004B"/>
                </a:solidFill>
              </a:rPr>
              <a:t>JIB</a:t>
            </a:r>
            <a:r>
              <a:rPr lang="cs-CZ" sz="2400" b="1" dirty="0" smtClean="0">
                <a:solidFill>
                  <a:srgbClr val="E5004B"/>
                </a:solidFill>
              </a:rPr>
              <a:t> </a:t>
            </a:r>
            <a:r>
              <a:rPr lang="cs-CZ" sz="2400" b="1" dirty="0">
                <a:solidFill>
                  <a:srgbClr val="E5004B"/>
                </a:solidFill>
              </a:rPr>
              <a:t>má velký význam pro knihovny, ale ne pro </a:t>
            </a:r>
            <a:r>
              <a:rPr lang="cs-CZ" sz="2400" b="1" dirty="0" smtClean="0">
                <a:solidFill>
                  <a:srgbClr val="E5004B"/>
                </a:solidFill>
              </a:rPr>
              <a:t>uživatele</a:t>
            </a:r>
          </a:p>
          <a:p>
            <a:r>
              <a:rPr lang="cs-CZ" sz="2400" b="1" dirty="0" smtClean="0"/>
              <a:t>U </a:t>
            </a:r>
            <a:r>
              <a:rPr lang="cs-CZ" sz="2400" b="1" dirty="0" err="1" smtClean="0"/>
              <a:t>CPK</a:t>
            </a:r>
            <a:r>
              <a:rPr lang="cs-CZ" sz="2400" b="1" dirty="0" smtClean="0"/>
              <a:t> se knihovny nejvíce obávají nutnosti vynaložení dalších finančních prostředků, za </a:t>
            </a:r>
            <a:r>
              <a:rPr lang="cs-CZ" sz="2400" b="1" dirty="0" smtClean="0">
                <a:solidFill>
                  <a:srgbClr val="E5004B"/>
                </a:solidFill>
              </a:rPr>
              <a:t>největší riziko </a:t>
            </a:r>
            <a:r>
              <a:rPr lang="cs-CZ" sz="2400" b="1" dirty="0" smtClean="0"/>
              <a:t>považují </a:t>
            </a:r>
            <a:r>
              <a:rPr lang="cs-CZ" sz="2400" b="1" dirty="0" smtClean="0">
                <a:solidFill>
                  <a:srgbClr val="E5004B"/>
                </a:solidFill>
              </a:rPr>
              <a:t>nedostatek financí</a:t>
            </a:r>
            <a:r>
              <a:rPr lang="cs-CZ" sz="2400" b="1" dirty="0" smtClean="0"/>
              <a:t> na pořízení a provoz kvalitních technologií pro </a:t>
            </a:r>
            <a:r>
              <a:rPr lang="cs-CZ" sz="2400" b="1" dirty="0" err="1" smtClean="0"/>
              <a:t>CPK</a:t>
            </a:r>
            <a:endParaRPr lang="cs-CZ" sz="2400" b="1" dirty="0" smtClean="0"/>
          </a:p>
          <a:p>
            <a:r>
              <a:rPr lang="cs-CZ" sz="2400" b="1" dirty="0" smtClean="0"/>
              <a:t>U knihoven se objevuje vysoké procento odpovědí typu „nevím“, „nedovedu posoudit“. </a:t>
            </a:r>
            <a:r>
              <a:rPr lang="cs-CZ" sz="2400" b="1" dirty="0" smtClean="0">
                <a:solidFill>
                  <a:srgbClr val="E5004B"/>
                </a:solidFill>
              </a:rPr>
              <a:t>Informovanost o projektu je nedostatečná</a:t>
            </a:r>
            <a:r>
              <a:rPr lang="cs-CZ" sz="2400" b="1" dirty="0" smtClean="0"/>
              <a:t>, v posledních měsících se osvědčily přednášky a workshopy přímo v knihovnách, nutno rozšířit</a:t>
            </a:r>
          </a:p>
          <a:p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Zájem o </a:t>
            </a:r>
            <a:r>
              <a:rPr lang="cs-CZ" sz="3600" b="1" dirty="0" err="1" smtClean="0">
                <a:solidFill>
                  <a:schemeClr val="bg1"/>
                </a:solidFill>
              </a:rPr>
              <a:t>CPK</a:t>
            </a:r>
            <a:r>
              <a:rPr lang="cs-CZ" sz="3600" b="1" dirty="0" smtClean="0">
                <a:solidFill>
                  <a:schemeClr val="bg1"/>
                </a:solidFill>
              </a:rPr>
              <a:t> – hodnocení přínosu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E5004B"/>
                </a:solidFill>
              </a:rPr>
              <a:t>Uživatelé (z pilotních knihoven):</a:t>
            </a:r>
            <a:r>
              <a:rPr lang="cs-CZ" sz="2400" b="1" dirty="0" smtClean="0"/>
              <a:t> 83% (49% rozhodně ano, 34% spíše ano)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Knihovny celek:</a:t>
            </a:r>
            <a:r>
              <a:rPr lang="cs-CZ" sz="2400" b="1" dirty="0" smtClean="0"/>
              <a:t> 90% (61% rozhodně ano, 29% spíše ano)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Pilotní knihovny: </a:t>
            </a:r>
            <a:r>
              <a:rPr lang="cs-CZ" sz="2400" b="1" dirty="0" smtClean="0"/>
              <a:t>100% (80% </a:t>
            </a:r>
            <a:r>
              <a:rPr lang="cs-CZ" sz="2400" b="1" dirty="0"/>
              <a:t>rozhodně ano, </a:t>
            </a:r>
            <a:r>
              <a:rPr lang="cs-CZ" sz="2400" b="1" dirty="0" smtClean="0"/>
              <a:t>20% </a:t>
            </a:r>
            <a:r>
              <a:rPr lang="cs-CZ" sz="2400" b="1" dirty="0"/>
              <a:t>spíše ano</a:t>
            </a:r>
            <a:r>
              <a:rPr lang="cs-CZ" sz="2400" b="1" dirty="0" smtClean="0"/>
              <a:t>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E5004B"/>
                </a:solidFill>
              </a:rPr>
              <a:t>Závěr: Uživatelé i knihovny mají o </a:t>
            </a:r>
            <a:r>
              <a:rPr lang="cs-CZ" sz="2400" b="1" dirty="0" err="1" smtClean="0">
                <a:solidFill>
                  <a:srgbClr val="E5004B"/>
                </a:solidFill>
              </a:rPr>
              <a:t>CPK</a:t>
            </a:r>
            <a:r>
              <a:rPr lang="cs-CZ" sz="2400" b="1" dirty="0" smtClean="0">
                <a:solidFill>
                  <a:srgbClr val="E5004B"/>
                </a:solidFill>
              </a:rPr>
              <a:t> zájem.</a:t>
            </a:r>
            <a:endParaRPr lang="cs-CZ" sz="2400" b="1" dirty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3063"/>
            <a:ext cx="2619493" cy="16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537506" y="1381139"/>
            <a:ext cx="2244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Diverzifikace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funkcí</a:t>
            </a:r>
            <a:endParaRPr lang="cs-CZ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21302" y="3274728"/>
            <a:ext cx="1661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Klasická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knihovna</a:t>
            </a:r>
            <a:endParaRPr lang="cs-CZ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9320" y="1385219"/>
            <a:ext cx="1848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jako místo</a:t>
            </a:r>
            <a:endParaRPr lang="cs-CZ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latin typeface="Arial Narrow" pitchFamily="34" charset="0"/>
              </a:rPr>
              <a:t>Rovnost</a:t>
            </a:r>
          </a:p>
          <a:p>
            <a:pPr algn="ctr"/>
            <a:r>
              <a:rPr lang="cs-CZ" sz="3200" b="1" dirty="0" smtClean="0">
                <a:latin typeface="Arial Narrow" pitchFamily="34" charset="0"/>
              </a:rPr>
              <a:t>šancí</a:t>
            </a:r>
            <a:endParaRPr lang="cs-CZ" sz="3200" b="1" dirty="0">
              <a:latin typeface="Arial Narrow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541802" y="3209548"/>
            <a:ext cx="2036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latin typeface="Arial Narrow" pitchFamily="34" charset="0"/>
              </a:rPr>
              <a:t>Vzdělávání,</a:t>
            </a:r>
          </a:p>
          <a:p>
            <a:pPr algn="ctr"/>
            <a:r>
              <a:rPr lang="cs-CZ" sz="3200" b="1" dirty="0" smtClean="0">
                <a:latin typeface="Arial Narrow" pitchFamily="34" charset="0"/>
              </a:rPr>
              <a:t>čtenářská</a:t>
            </a:r>
          </a:p>
          <a:p>
            <a:pPr algn="ctr"/>
            <a:r>
              <a:rPr lang="cs-CZ" sz="3200" b="1" dirty="0" smtClean="0">
                <a:latin typeface="Arial Narrow" pitchFamily="34" charset="0"/>
              </a:rPr>
              <a:t>gramotnost</a:t>
            </a:r>
            <a:endParaRPr lang="cs-CZ" sz="3200" b="1" dirty="0">
              <a:latin typeface="Arial Narrow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31519" y="5089264"/>
            <a:ext cx="1887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 Narrow" pitchFamily="34" charset="0"/>
              </a:rPr>
              <a:t>knihoven</a:t>
            </a:r>
            <a:endParaRPr lang="cs-CZ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180413" y="5100154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8" y="133672"/>
            <a:ext cx="4570785" cy="2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954193" y="473198"/>
            <a:ext cx="23502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Digitální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knihovna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Využití SK ČR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E5004B"/>
                </a:solidFill>
              </a:rPr>
              <a:t>Uživatelé:</a:t>
            </a:r>
            <a:r>
              <a:rPr lang="cs-CZ" sz="2400" b="1" dirty="0" smtClean="0"/>
              <a:t> 24% (často 9%, výjimečně 15%)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Knihovny celek:</a:t>
            </a:r>
            <a:r>
              <a:rPr lang="cs-CZ" sz="2400" b="1" dirty="0" smtClean="0"/>
              <a:t> 81% </a:t>
            </a:r>
            <a:r>
              <a:rPr lang="cs-CZ" sz="2400" b="1" dirty="0"/>
              <a:t>(často </a:t>
            </a:r>
            <a:r>
              <a:rPr lang="cs-CZ" sz="2400" b="1" dirty="0" smtClean="0"/>
              <a:t>58%, </a:t>
            </a:r>
            <a:r>
              <a:rPr lang="cs-CZ" sz="2400" b="1" dirty="0"/>
              <a:t>výjimečně </a:t>
            </a:r>
            <a:r>
              <a:rPr lang="cs-CZ" sz="2400" b="1" dirty="0" smtClean="0"/>
              <a:t>23%)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Pilotní knihovny: </a:t>
            </a:r>
            <a:r>
              <a:rPr lang="cs-CZ" sz="2400" b="1" dirty="0" smtClean="0"/>
              <a:t>100% (často 100%)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E5004B"/>
                </a:solidFill>
              </a:rPr>
              <a:t>Závěr: SK ČR má velký význam pro knihovny, ale ne pro uživatele</a:t>
            </a:r>
            <a:endParaRPr lang="cs-CZ" sz="2400" b="1" dirty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Využití </a:t>
            </a:r>
            <a:r>
              <a:rPr lang="cs-CZ" sz="3600" b="1" dirty="0" err="1" smtClean="0">
                <a:solidFill>
                  <a:schemeClr val="bg1"/>
                </a:solidFill>
              </a:rPr>
              <a:t>JIB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E5004B"/>
                </a:solidFill>
              </a:rPr>
              <a:t>Uživatelé:</a:t>
            </a:r>
            <a:r>
              <a:rPr lang="cs-CZ" sz="2400" b="1" dirty="0" smtClean="0"/>
              <a:t> 18% (často 5%, výjimečně 13%)</a:t>
            </a:r>
          </a:p>
          <a:p>
            <a:r>
              <a:rPr lang="cs-CZ" sz="2400" b="1" dirty="0" smtClean="0">
                <a:solidFill>
                  <a:srgbClr val="E5004B"/>
                </a:solidFill>
              </a:rPr>
              <a:t>Knihovny celek:</a:t>
            </a:r>
            <a:r>
              <a:rPr lang="cs-CZ" sz="2400" b="1" dirty="0" smtClean="0"/>
              <a:t> 66% </a:t>
            </a:r>
            <a:r>
              <a:rPr lang="cs-CZ" sz="2400" b="1" dirty="0"/>
              <a:t>(často </a:t>
            </a:r>
            <a:r>
              <a:rPr lang="cs-CZ" sz="2400" b="1" dirty="0" smtClean="0"/>
              <a:t>43%, </a:t>
            </a:r>
            <a:r>
              <a:rPr lang="cs-CZ" sz="2400" b="1" dirty="0"/>
              <a:t>výjimečně </a:t>
            </a:r>
            <a:r>
              <a:rPr lang="cs-CZ" sz="2400" b="1" dirty="0" smtClean="0"/>
              <a:t>23%)</a:t>
            </a:r>
          </a:p>
          <a:p>
            <a:r>
              <a:rPr lang="cs-CZ" sz="2400" b="1" dirty="0">
                <a:solidFill>
                  <a:srgbClr val="E5004B"/>
                </a:solidFill>
              </a:rPr>
              <a:t>Pilotní knihovny: </a:t>
            </a:r>
            <a:r>
              <a:rPr lang="cs-CZ" sz="2400" b="1" dirty="0"/>
              <a:t>100% (často 100</a:t>
            </a:r>
            <a:r>
              <a:rPr lang="cs-CZ" sz="2400" b="1" dirty="0" smtClean="0"/>
              <a:t>%)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E5004B"/>
                </a:solidFill>
              </a:rPr>
              <a:t>Závěr: </a:t>
            </a:r>
            <a:r>
              <a:rPr lang="cs-CZ" sz="2400" b="1" dirty="0" err="1" smtClean="0">
                <a:solidFill>
                  <a:srgbClr val="E5004B"/>
                </a:solidFill>
              </a:rPr>
              <a:t>JIB</a:t>
            </a:r>
            <a:r>
              <a:rPr lang="cs-CZ" sz="2400" b="1" dirty="0" smtClean="0">
                <a:solidFill>
                  <a:srgbClr val="E5004B"/>
                </a:solidFill>
              </a:rPr>
              <a:t> má velký význam pro knihovny, ale ne pro uživatele</a:t>
            </a:r>
            <a:endParaRPr lang="cs-CZ" sz="2400" b="1" dirty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Co přinese </a:t>
            </a:r>
            <a:r>
              <a:rPr lang="cs-CZ" sz="3200" b="1" dirty="0" err="1" smtClean="0">
                <a:solidFill>
                  <a:schemeClr val="bg1"/>
                </a:solidFill>
              </a:rPr>
              <a:t>CPK</a:t>
            </a:r>
            <a:r>
              <a:rPr lang="cs-CZ" sz="3200" b="1" dirty="0" smtClean="0">
                <a:solidFill>
                  <a:schemeClr val="bg1"/>
                </a:solidFill>
              </a:rPr>
              <a:t> (nejen) veřejným knihovnám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13" y="1916113"/>
            <a:ext cx="3294973" cy="43926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8064896" cy="340147"/>
          </a:xfrm>
        </p:spPr>
        <p:txBody>
          <a:bodyPr/>
          <a:lstStyle/>
          <a:p>
            <a:r>
              <a:rPr lang="cs-CZ" b="1" dirty="0">
                <a:solidFill>
                  <a:srgbClr val="E5004B"/>
                </a:solidFill>
              </a:rPr>
              <a:t>Knihovny pro budoucnost – Budoucnost pro knihovny, Brno 21.6.2013</a:t>
            </a:r>
          </a:p>
          <a:p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r="12740"/>
          <a:stretch/>
        </p:blipFill>
        <p:spPr bwMode="auto">
          <a:xfrm>
            <a:off x="174298" y="116632"/>
            <a:ext cx="8790190" cy="67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4427" y="3490875"/>
            <a:ext cx="36395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www.knihovny.cz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Centrální portál českých knihoven</a:t>
            </a:r>
          </a:p>
          <a:p>
            <a:pPr lvl="1"/>
            <a:r>
              <a:rPr lang="cs-CZ" sz="3200" dirty="0"/>
              <a:t>www.knihovny.cz</a:t>
            </a:r>
          </a:p>
          <a:p>
            <a:r>
              <a:rPr lang="cs-CZ" dirty="0" smtClean="0"/>
              <a:t>Aktuální informace o Koncepci a její implementaci </a:t>
            </a:r>
          </a:p>
          <a:p>
            <a:pPr lvl="1"/>
            <a:r>
              <a:rPr lang="cs-CZ" altLang="cs-CZ" dirty="0" smtClean="0">
                <a:solidFill>
                  <a:srgbClr val="FF0000"/>
                </a:solidFill>
                <a:cs typeface="Arial" charset="0"/>
              </a:rPr>
              <a:t>http</a:t>
            </a:r>
            <a:r>
              <a:rPr lang="cs-CZ" altLang="cs-CZ" dirty="0">
                <a:solidFill>
                  <a:srgbClr val="FF0000"/>
                </a:solidFill>
                <a:cs typeface="Arial" charset="0"/>
              </a:rPr>
              <a:t>://</a:t>
            </a:r>
            <a:r>
              <a:rPr lang="cs-CZ" altLang="cs-CZ" dirty="0" smtClean="0">
                <a:solidFill>
                  <a:srgbClr val="FF0000"/>
                </a:solidFill>
                <a:cs typeface="Arial" charset="0"/>
              </a:rPr>
              <a:t>ukr.knihovna.cz</a:t>
            </a:r>
            <a:endParaRPr lang="cs-CZ" dirty="0" smtClean="0"/>
          </a:p>
          <a:p>
            <a:r>
              <a:rPr lang="cs-CZ" dirty="0" smtClean="0"/>
              <a:t>Propagace Koncepce, informační semináře:</a:t>
            </a:r>
          </a:p>
          <a:p>
            <a:pPr lvl="1"/>
            <a:r>
              <a:rPr lang="cs-CZ" sz="3200" dirty="0"/>
              <a:t>http://</a:t>
            </a:r>
            <a:r>
              <a:rPr lang="cs-CZ" sz="3200" dirty="0" smtClean="0"/>
              <a:t>koncepce.knihovna.cz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616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912" y="404664"/>
            <a:ext cx="8352928" cy="410445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 Narrow" panose="020B0606020202030204" pitchFamily="34" charset="0"/>
              </a:rPr>
              <a:t/>
            </a:r>
            <a:br>
              <a:rPr lang="cs-CZ" sz="2800" b="1" dirty="0" smtClean="0">
                <a:latin typeface="Arial Narrow" panose="020B0606020202030204" pitchFamily="34" charset="0"/>
              </a:rPr>
            </a:br>
            <a: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Příprava </a:t>
            </a:r>
            <a:b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cs-CZ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Centrálního portálu českých knihoven </a:t>
            </a:r>
            <a:endParaRPr lang="cs-CZ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2413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cs-CZ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Seminář účastníků SK ČR – 29.11.2013</a:t>
            </a:r>
          </a:p>
          <a:p>
            <a:pPr>
              <a:defRPr/>
            </a:pPr>
            <a:r>
              <a:rPr lang="cs-CZ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Vít Richter</a:t>
            </a: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latin typeface="Arial Narrow" pitchFamily="34" charset="0"/>
              </a:rPr>
              <a:t>Národní </a:t>
            </a:r>
            <a:r>
              <a:rPr lang="cs-CZ" b="1" dirty="0">
                <a:solidFill>
                  <a:schemeClr val="tx1"/>
                </a:solidFill>
                <a:latin typeface="Arial Narrow" pitchFamily="34" charset="0"/>
              </a:rPr>
              <a:t>knihovna ČR</a:t>
            </a: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vit.richter@nkp.cz</a:t>
            </a:r>
            <a:endParaRPr lang="cs-CZ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Podklady: PhDr. Bohdana Stoklasová</a:t>
            </a:r>
            <a:endParaRPr lang="cs-CZ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cs-CZ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48" y="4293096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1377059"/>
            <a:ext cx="2592284" cy="16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92342" y="368696"/>
            <a:ext cx="502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8 směrů pro rozvoj knihoven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81305" y="1381139"/>
            <a:ext cx="2356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Diverzifikace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funkcí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1743" y="1385219"/>
            <a:ext cx="194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jako místo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Rovnost</a:t>
            </a:r>
          </a:p>
          <a:p>
            <a:pPr algn="ctr"/>
            <a:r>
              <a:rPr lang="cs-CZ" sz="3200" b="1" dirty="0" smtClean="0"/>
              <a:t>šancí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81305" y="3209548"/>
            <a:ext cx="2157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Vzdělávání,</a:t>
            </a:r>
          </a:p>
          <a:p>
            <a:pPr algn="ctr"/>
            <a:r>
              <a:rPr lang="cs-CZ" sz="3200" b="1" dirty="0" smtClean="0"/>
              <a:t>čtenářská</a:t>
            </a:r>
          </a:p>
          <a:p>
            <a:pPr algn="ctr"/>
            <a:r>
              <a:rPr lang="cs-CZ" sz="3200" b="1" dirty="0" smtClean="0"/>
              <a:t>gramotnost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92342" y="5089264"/>
            <a:ext cx="1965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59" y="2462437"/>
            <a:ext cx="3890291" cy="24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791618" y="2609383"/>
            <a:ext cx="23502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Klasická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knihovna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5180413" y="5117738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706803" y="1377059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Digitální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1377059"/>
            <a:ext cx="2592284" cy="16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92342" y="368696"/>
            <a:ext cx="502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8 směrů pro rozvoj knihoven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1377059"/>
            <a:ext cx="2119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Digitalizace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81305" y="1381139"/>
            <a:ext cx="2356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Diverzifikace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funkcí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1743" y="1385219"/>
            <a:ext cx="194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jako místo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Rovnost</a:t>
            </a:r>
          </a:p>
          <a:p>
            <a:pPr algn="ctr"/>
            <a:r>
              <a:rPr lang="cs-CZ" sz="3200" b="1" dirty="0" smtClean="0"/>
              <a:t>šancí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81305" y="3209548"/>
            <a:ext cx="2157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Vzdělávání,</a:t>
            </a:r>
          </a:p>
          <a:p>
            <a:pPr algn="ctr"/>
            <a:r>
              <a:rPr lang="cs-CZ" sz="3200" b="1" dirty="0" smtClean="0"/>
              <a:t>čtenářská</a:t>
            </a:r>
          </a:p>
          <a:p>
            <a:pPr algn="ctr"/>
            <a:r>
              <a:rPr lang="cs-CZ" sz="3200" b="1" dirty="0" smtClean="0"/>
              <a:t>gramotnost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92342" y="5089264"/>
            <a:ext cx="1965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91" y="3301115"/>
            <a:ext cx="2542259" cy="15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823103" y="3301114"/>
            <a:ext cx="1562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Klasická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knihovna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5180413" y="5117738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0" y="188640"/>
            <a:ext cx="3503188" cy="46941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5" name="TextovéPole 24"/>
          <p:cNvSpPr txBox="1"/>
          <p:nvPr/>
        </p:nvSpPr>
        <p:spPr>
          <a:xfrm>
            <a:off x="2972455" y="661083"/>
            <a:ext cx="22317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Centrální </a:t>
            </a:r>
          </a:p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portál</a:t>
            </a:r>
          </a:p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knihoven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55" y="3420933"/>
            <a:ext cx="2185793" cy="7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Situace dnes – bez </a:t>
            </a:r>
            <a:r>
              <a:rPr lang="cs-CZ" sz="3600" b="1" dirty="0" err="1" smtClean="0">
                <a:solidFill>
                  <a:schemeClr val="bg1"/>
                </a:solidFill>
              </a:rPr>
              <a:t>CPK</a:t>
            </a:r>
            <a:r>
              <a:rPr lang="cs-CZ" sz="3600" b="1" dirty="0" smtClean="0">
                <a:solidFill>
                  <a:schemeClr val="bg1"/>
                </a:solidFill>
              </a:rPr>
              <a:t> (ostrovy)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296319"/>
            <a:ext cx="5461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2008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Uživatelé dnes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400" b="1" dirty="0"/>
              <a:t>prohledávají katalogy a informační zdroje knihoven v různých, často nepřívětivých rozhraních </a:t>
            </a:r>
          </a:p>
          <a:p>
            <a:pPr lvl="0"/>
            <a:r>
              <a:rPr lang="cs-CZ" sz="2400" b="1" dirty="0"/>
              <a:t>nemají možnost najít veškeré dostupné informační zdroje vzhledem k jejich roztříštěnosti</a:t>
            </a:r>
          </a:p>
          <a:p>
            <a:pPr lvl="0"/>
            <a:r>
              <a:rPr lang="cs-CZ" sz="2400" b="1" dirty="0"/>
              <a:t>dojíždějí kvůli dokumentům a různé administrativě do mnohdy vzdálených knihoven</a:t>
            </a:r>
          </a:p>
          <a:p>
            <a:pPr lvl="0"/>
            <a:r>
              <a:rPr lang="cs-CZ" sz="2400" b="1" dirty="0"/>
              <a:t>registrují se ve všech knihovnách, jejichž služby využívají</a:t>
            </a:r>
          </a:p>
          <a:p>
            <a:pPr lvl="0"/>
            <a:r>
              <a:rPr lang="cs-CZ" sz="2400" b="1" dirty="0"/>
              <a:t>platí za služby různým způsobem a většinou osobně</a:t>
            </a:r>
          </a:p>
          <a:p>
            <a:pPr lvl="0"/>
            <a:r>
              <a:rPr lang="cs-CZ" sz="2400" b="1" u="sng" dirty="0"/>
              <a:t>nevědí, co všechno jim mohou knihovny nabídnout, protože neexistuje jedno společné místo, kde by se to mohli </a:t>
            </a:r>
            <a:r>
              <a:rPr lang="cs-CZ" sz="2400" b="1" u="sng" dirty="0" smtClean="0"/>
              <a:t>dozvědět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E5004B"/>
                </a:solidFill>
              </a:rPr>
              <a:t>Služby </a:t>
            </a:r>
            <a:r>
              <a:rPr lang="cs-CZ" sz="2400" b="1" dirty="0">
                <a:solidFill>
                  <a:srgbClr val="E5004B"/>
                </a:solidFill>
              </a:rPr>
              <a:t>knihoven a jimi nabízené informační zdroje jsou v dnešní době rozptýlené, a tedy těžko dostupné.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pPr marL="0" lv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868144" y="1340768"/>
            <a:ext cx="295232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39552" y="4653136"/>
            <a:ext cx="4752528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39552" y="2780928"/>
            <a:ext cx="4752528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39552" y="1340768"/>
            <a:ext cx="47525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 descr="NDK-logo%20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3" y="5292202"/>
            <a:ext cx="1284523" cy="5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Krajské digitalizační jedn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6003622"/>
            <a:ext cx="1355663" cy="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2367765" y="6045858"/>
            <a:ext cx="1614050" cy="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2" y="6087632"/>
            <a:ext cx="538917" cy="4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pět na úvodní stránku Webarchív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1" y="5271952"/>
            <a:ext cx="652293" cy="5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55958" y="4713107"/>
            <a:ext cx="387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Digitální knihovny a </a:t>
            </a:r>
            <a:r>
              <a:rPr lang="cs-CZ" sz="2000" b="1" dirty="0" err="1" smtClean="0">
                <a:solidFill>
                  <a:schemeClr val="bg1"/>
                </a:solidFill>
              </a:rPr>
              <a:t>repozitáře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4726" y="14421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Licencované elektronické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informační zdroje</a:t>
            </a:r>
            <a:endParaRPr lang="cs-C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3832" r="45903" b="9842"/>
          <a:stretch/>
        </p:blipFill>
        <p:spPr bwMode="auto">
          <a:xfrm>
            <a:off x="6264308" y="2674758"/>
            <a:ext cx="2160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8" y="2245608"/>
            <a:ext cx="2160000" cy="4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922300" y="2924944"/>
            <a:ext cx="243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Souborné katalogy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35230" y="1521658"/>
            <a:ext cx="424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Katalogy jednotlivých knihoven</a:t>
            </a:r>
          </a:p>
          <a:p>
            <a:pPr algn="ctr"/>
            <a:r>
              <a:rPr lang="cs-CZ" sz="2000" b="1" dirty="0" smtClean="0"/>
              <a:t>Bibliografické databáze</a:t>
            </a:r>
            <a:endParaRPr lang="cs-CZ" sz="2000" b="1" dirty="0"/>
          </a:p>
        </p:txBody>
      </p:sp>
      <p:pic>
        <p:nvPicPr>
          <p:cNvPr id="20" name="Picture 11" descr="logo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" y="3513832"/>
            <a:ext cx="11096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skatm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63" y="3513832"/>
            <a:ext cx="9461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jib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24" y="3560316"/>
            <a:ext cx="86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adpis 1"/>
          <p:cNvSpPr txBox="1">
            <a:spLocks/>
          </p:cNvSpPr>
          <p:nvPr/>
        </p:nvSpPr>
        <p:spPr>
          <a:xfrm>
            <a:off x="562909" y="332656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Knihovny nabízí velké množství zdrojů</a:t>
            </a:r>
          </a:p>
          <a:p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868144" y="1340768"/>
            <a:ext cx="295232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39552" y="4653136"/>
            <a:ext cx="4752528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39552" y="2780928"/>
            <a:ext cx="4752528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39552" y="1340768"/>
            <a:ext cx="47525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 descr="NDK-logo%20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3" y="5292202"/>
            <a:ext cx="1284523" cy="5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Krajské digitalizační jedn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6003622"/>
            <a:ext cx="1355663" cy="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2367765" y="6045858"/>
            <a:ext cx="1614050" cy="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2" y="6087632"/>
            <a:ext cx="538917" cy="4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pět na úvodní stránku Webarchív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1" y="5271952"/>
            <a:ext cx="652293" cy="5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55958" y="4713107"/>
            <a:ext cx="387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Digitální knihovny a </a:t>
            </a:r>
            <a:r>
              <a:rPr lang="cs-CZ" sz="2000" b="1" dirty="0" err="1" smtClean="0">
                <a:solidFill>
                  <a:schemeClr val="bg1"/>
                </a:solidFill>
              </a:rPr>
              <a:t>repozitáře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4726" y="14421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Licencované elektronické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informační zdroje</a:t>
            </a:r>
            <a:endParaRPr lang="cs-C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3832" r="45903" b="9842"/>
          <a:stretch/>
        </p:blipFill>
        <p:spPr bwMode="auto">
          <a:xfrm>
            <a:off x="6264308" y="2674758"/>
            <a:ext cx="2160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8" y="2245608"/>
            <a:ext cx="2160000" cy="4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922300" y="2924944"/>
            <a:ext cx="243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Souborné katalogy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35230" y="1521658"/>
            <a:ext cx="424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Katalogy jednotlivých knihoven</a:t>
            </a:r>
          </a:p>
          <a:p>
            <a:pPr algn="ctr"/>
            <a:r>
              <a:rPr lang="cs-CZ" sz="2000" b="1" dirty="0" smtClean="0"/>
              <a:t>Bibliografické databáze</a:t>
            </a:r>
            <a:endParaRPr lang="cs-CZ" sz="2000" b="1" dirty="0"/>
          </a:p>
        </p:txBody>
      </p:sp>
      <p:pic>
        <p:nvPicPr>
          <p:cNvPr id="20" name="Picture 11" descr="logo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" y="3513832"/>
            <a:ext cx="11096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skatm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63" y="3513832"/>
            <a:ext cx="9461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jib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24" y="3560316"/>
            <a:ext cx="86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adpis 1"/>
          <p:cNvSpPr txBox="1">
            <a:spLocks/>
          </p:cNvSpPr>
          <p:nvPr/>
        </p:nvSpPr>
        <p:spPr>
          <a:xfrm>
            <a:off x="506730" y="404664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</a:rPr>
              <a:t>Knihovny nabízí velké množství </a:t>
            </a:r>
            <a:r>
              <a:rPr lang="cs-CZ" sz="3600" dirty="0" smtClean="0">
                <a:solidFill>
                  <a:schemeClr val="bg1"/>
                </a:solidFill>
              </a:rPr>
              <a:t>zdrojů, ale…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1328</Words>
  <Application>Microsoft Office PowerPoint</Application>
  <PresentationFormat>Předvádění na obrazovce (4:3)</PresentationFormat>
  <Paragraphs>291</Paragraphs>
  <Slides>35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 Příprava  Centrálního portálu českých knihoven </vt:lpstr>
      <vt:lpstr>Prezentace aplikace PowerPoint</vt:lpstr>
      <vt:lpstr>Prezentace aplikace PowerPoint</vt:lpstr>
      <vt:lpstr>Prezentace aplikace PowerPoint</vt:lpstr>
      <vt:lpstr>Prezentace aplikace PowerPoint</vt:lpstr>
      <vt:lpstr>Situace dnes – bez CPK (ostrovy)</vt:lpstr>
      <vt:lpstr>Uživatelé dnes</vt:lpstr>
      <vt:lpstr>Prezentace aplikace PowerPoint</vt:lpstr>
      <vt:lpstr>Prezentace aplikace PowerPoint</vt:lpstr>
      <vt:lpstr>Co a jak nabízíme</vt:lpstr>
      <vt:lpstr>Hlavní cíl</vt:lpstr>
      <vt:lpstr>Budoucnost s CPK (střecha)</vt:lpstr>
      <vt:lpstr>Prezentace aplikace PowerPoint</vt:lpstr>
      <vt:lpstr>CPK umožní</vt:lpstr>
      <vt:lpstr>Prezentace aplikace PowerPoint</vt:lpstr>
      <vt:lpstr>Prezentace aplikace PowerPoint</vt:lpstr>
      <vt:lpstr>Prezentace aplikace PowerPoint</vt:lpstr>
      <vt:lpstr>Prezentace aplikace PowerPoint</vt:lpstr>
      <vt:lpstr>Sdílení identit – jedna registrace</vt:lpstr>
      <vt:lpstr>Prezentace aplikace PowerPoint</vt:lpstr>
      <vt:lpstr>Prezentace aplikace PowerPoint</vt:lpstr>
      <vt:lpstr>Online platby za služby a poplatky</vt:lpstr>
      <vt:lpstr>Prezentace aplikace PowerPoint</vt:lpstr>
      <vt:lpstr>CPK a Souborný katalog ČR</vt:lpstr>
      <vt:lpstr>Prezentace aplikace PowerPoint</vt:lpstr>
      <vt:lpstr>Výhledy a rizika do roku 2020</vt:lpstr>
      <vt:lpstr>A,B nebo C – na čem záleží výsledek?</vt:lpstr>
      <vt:lpstr>Hlavní závěry z obou průzkumů</vt:lpstr>
      <vt:lpstr>Zájem o CPK – hodnocení přínosu</vt:lpstr>
      <vt:lpstr>Využití SK ČR</vt:lpstr>
      <vt:lpstr>Využití JIB</vt:lpstr>
      <vt:lpstr>Co přinese CPK (nejen) veřejným knihovnám</vt:lpstr>
      <vt:lpstr>Prezentace aplikace PowerPoint</vt:lpstr>
      <vt:lpstr>Kde hledat informace</vt:lpstr>
      <vt:lpstr> Příprava  Centrálního portálu českých knihoven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koncepce a její implementace do praxe  Příprava  Centrálního portálu českých knihoven</dc:title>
  <dc:creator>Richter Vít</dc:creator>
  <cp:lastModifiedBy>Richter Vít</cp:lastModifiedBy>
  <cp:revision>41</cp:revision>
  <dcterms:created xsi:type="dcterms:W3CDTF">2013-09-02T19:45:49Z</dcterms:created>
  <dcterms:modified xsi:type="dcterms:W3CDTF">2013-11-27T07:15:15Z</dcterms:modified>
</cp:coreProperties>
</file>