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78" r:id="rId11"/>
    <p:sldId id="265" r:id="rId12"/>
    <p:sldId id="266" r:id="rId13"/>
    <p:sldId id="269" r:id="rId14"/>
    <p:sldId id="282" r:id="rId15"/>
    <p:sldId id="277" r:id="rId16"/>
    <p:sldId id="273" r:id="rId17"/>
    <p:sldId id="279" r:id="rId18"/>
    <p:sldId id="268" r:id="rId19"/>
    <p:sldId id="272" r:id="rId20"/>
    <p:sldId id="271" r:id="rId21"/>
    <p:sldId id="267" r:id="rId22"/>
    <p:sldId id="270" r:id="rId23"/>
    <p:sldId id="280" r:id="rId24"/>
    <p:sldId id="283" r:id="rId25"/>
    <p:sldId id="275" r:id="rId26"/>
    <p:sldId id="284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F0C4B-828B-436B-A676-6C1B3DDE53C0}" type="datetimeFigureOut">
              <a:rPr lang="cs-CZ" smtClean="0"/>
              <a:pPr/>
              <a:t>13.12.2013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CB5D-F712-44A2-916D-BD0CD71EC8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61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948A9-8EB7-4D24-848D-9E8A1ACA347C}" type="datetime1">
              <a:rPr lang="cs-CZ" smtClean="0"/>
              <a:t>13.12.2013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94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3369-BD95-484F-895E-53E7D87881F9}" type="datetime1">
              <a:rPr lang="cs-CZ" smtClean="0"/>
              <a:t>13.12.2013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5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AC9F-9122-4ED6-933A-72EB662A2719}" type="datetime1">
              <a:rPr lang="cs-CZ" smtClean="0"/>
              <a:t>13.12.2013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67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614E-1037-4A82-BBC3-4F5CBD6C55AA}" type="datetime1">
              <a:rPr lang="cs-CZ" smtClean="0"/>
              <a:t>13.12.2013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1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A3DB3-9A40-4F82-B8D1-4098EE07543D}" type="datetime1">
              <a:rPr lang="cs-CZ" smtClean="0"/>
              <a:t>13.12.2013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0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C21D-8F98-43B8-B2E7-CB682BC29CBE}" type="datetime1">
              <a:rPr lang="cs-CZ" smtClean="0"/>
              <a:t>13.12.2013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A795-0587-4005-96E1-E60AB7689223}" type="datetime1">
              <a:rPr lang="cs-CZ" smtClean="0"/>
              <a:t>13.12.2013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16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4B0D-1966-4A57-AB10-5899AA454D04}" type="datetime1">
              <a:rPr lang="cs-CZ" smtClean="0"/>
              <a:t>13.12.2013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60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4DAF9-8204-4450-9BC9-A3CA0637A212}" type="datetime1">
              <a:rPr lang="cs-CZ" smtClean="0"/>
              <a:t>13.12.2013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82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0963-9684-4C40-99CC-7DD58C7CD000}" type="datetime1">
              <a:rPr lang="cs-CZ" smtClean="0"/>
              <a:t>13.12.2013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51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6A56-BBC1-46EC-8762-56B60F1309FB}" type="datetime1">
              <a:rPr lang="cs-CZ" smtClean="0"/>
              <a:t>13.12.2013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9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5CF6-B7B7-45CA-9824-24492C58F38D}" type="datetime1">
              <a:rPr lang="cs-CZ" smtClean="0"/>
              <a:t>13.12.2013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BEB35-DEF8-4227-8899-EAD610AFE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2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https://github.com/moravianlibrary/ObalkyKnih-scanner/issu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7999040" cy="1470025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Skenování obálek a obsahů v praxi NK ČR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i="1" dirty="0" smtClean="0">
                <a:solidFill>
                  <a:srgbClr val="002060"/>
                </a:solidFill>
              </a:rPr>
              <a:t>Marie.Balikova@nkp.cz </a:t>
            </a:r>
            <a:endParaRPr lang="cs-CZ" b="1" i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24588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27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smtClean="0">
                <a:solidFill>
                  <a:srgbClr val="C00000"/>
                </a:solidFill>
              </a:rPr>
              <a:t>Duha 2011</a:t>
            </a:r>
            <a:endParaRPr lang="cs-CZ" sz="2400" b="1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8136904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692696"/>
            <a:ext cx="6480719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66700"/>
            <a:ext cx="7836024" cy="71402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</a:rPr>
              <a:t/>
            </a:r>
            <a:br>
              <a:rPr lang="cs-CZ" sz="3600" b="1" dirty="0" smtClean="0">
                <a:solidFill>
                  <a:srgbClr val="C00000"/>
                </a:solidFill>
              </a:rPr>
            </a:br>
            <a:r>
              <a:rPr lang="cs-CZ" sz="3600" b="1" dirty="0" smtClean="0">
                <a:solidFill>
                  <a:srgbClr val="C00000"/>
                </a:solidFill>
              </a:rPr>
              <a:t>Skenovací klient v rámci služby ObalkyKnih.cz</a:t>
            </a:r>
            <a:r>
              <a:rPr lang="cs-CZ" b="1" dirty="0" smtClean="0">
                <a:solidFill>
                  <a:srgbClr val="002060"/>
                </a:solidFill>
              </a:rPr>
              <a:t/>
            </a:r>
            <a:br>
              <a:rPr lang="cs-CZ" b="1" dirty="0" smtClean="0">
                <a:solidFill>
                  <a:srgbClr val="00206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28. 6. 2013 – avizováno dokončení vývoje 1. verze testovacího klienta 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15. 7. 2013 výzva k testování – určeno NK ČR</a:t>
            </a:r>
          </a:p>
          <a:p>
            <a:r>
              <a:rPr lang="cs-CZ" sz="2000" b="1" dirty="0" smtClean="0">
                <a:solidFill>
                  <a:srgbClr val="002060"/>
                </a:solidFill>
              </a:rPr>
              <a:t>27. 8. 2013 –  oficiální výzva  - SDRUK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C00000"/>
                </a:solidFill>
              </a:rPr>
              <a:t>Proces testování - komunikace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K dispozici </a:t>
            </a:r>
            <a:r>
              <a:rPr lang="cs-CZ" sz="2000" b="1" dirty="0" err="1" smtClean="0">
                <a:solidFill>
                  <a:srgbClr val="002060"/>
                </a:solidFill>
              </a:rPr>
              <a:t>Github</a:t>
            </a:r>
            <a:r>
              <a:rPr lang="cs-CZ" sz="2000" b="1" dirty="0" smtClean="0">
                <a:solidFill>
                  <a:srgbClr val="002060"/>
                </a:solidFill>
              </a:rPr>
              <a:t> – požadavky na úpravu klienta</a:t>
            </a:r>
          </a:p>
          <a:p>
            <a:pPr marL="0" indent="0">
              <a:buNone/>
            </a:pPr>
            <a:r>
              <a:rPr lang="cs-CZ" sz="1400" b="1" dirty="0">
                <a:hlinkClick r:id="rId2"/>
              </a:rPr>
              <a:t>https://</a:t>
            </a:r>
            <a:r>
              <a:rPr lang="cs-CZ" sz="1400" b="1" dirty="0" smtClean="0">
                <a:hlinkClick r:id="rId2"/>
              </a:rPr>
              <a:t>github.com/moravianlibrary/ObalkyKnih-scanner/issues</a:t>
            </a:r>
            <a:endParaRPr lang="cs-CZ" sz="1400" b="1" dirty="0" smtClean="0"/>
          </a:p>
          <a:p>
            <a:pPr marL="0" indent="0">
              <a:buNone/>
            </a:pPr>
            <a:endParaRPr lang="cs-CZ" sz="1400" b="1" dirty="0" smtClean="0">
              <a:solidFill>
                <a:srgbClr val="002060"/>
              </a:solidFill>
            </a:endParaRPr>
          </a:p>
          <a:p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8924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7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sz="3200" b="1" smtClean="0">
                <a:solidFill>
                  <a:srgbClr val="C00000"/>
                </a:solidFill>
              </a:rPr>
              <a:t>Příklady našich požadavků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704" y="764704"/>
            <a:ext cx="8229600" cy="5452797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002060"/>
                </a:solidFill>
              </a:rPr>
              <a:t>Zjednodušit registraci </a:t>
            </a:r>
            <a:r>
              <a:rPr lang="cs-CZ" sz="1800" b="1" dirty="0" smtClean="0">
                <a:solidFill>
                  <a:srgbClr val="002060"/>
                </a:solidFill>
              </a:rPr>
              <a:t>– vyřešeno</a:t>
            </a:r>
            <a:endParaRPr lang="cs-CZ" sz="1800" b="1" dirty="0" smtClean="0">
              <a:solidFill>
                <a:srgbClr val="002060"/>
              </a:solidFill>
            </a:endParaRPr>
          </a:p>
          <a:p>
            <a:r>
              <a:rPr lang="cs-CZ" sz="1800" b="1" dirty="0" smtClean="0">
                <a:solidFill>
                  <a:srgbClr val="002060"/>
                </a:solidFill>
              </a:rPr>
              <a:t>Připojit funkci „narovnat“ mírně nakloněného textu - vyřešeno</a:t>
            </a:r>
          </a:p>
          <a:p>
            <a:r>
              <a:rPr lang="cs-CZ" sz="1800" b="1" dirty="0" smtClean="0">
                <a:solidFill>
                  <a:srgbClr val="002060"/>
                </a:solidFill>
              </a:rPr>
              <a:t>Označení právě prohlížené stránky při kontrole správnosti sledu a kvality naskenovaných stránek - vyřešeno</a:t>
            </a:r>
          </a:p>
          <a:p>
            <a:r>
              <a:rPr lang="cs-CZ" sz="1800" b="1" dirty="0" smtClean="0">
                <a:solidFill>
                  <a:srgbClr val="002060"/>
                </a:solidFill>
              </a:rPr>
              <a:t>Rychlost odesílání dat na server – vyřešeno částečně</a:t>
            </a:r>
          </a:p>
          <a:p>
            <a:r>
              <a:rPr lang="cs-CZ" sz="1800" b="1" dirty="0" smtClean="0">
                <a:solidFill>
                  <a:srgbClr val="002060"/>
                </a:solidFill>
              </a:rPr>
              <a:t>Výkonnější server</a:t>
            </a:r>
          </a:p>
          <a:p>
            <a:r>
              <a:rPr lang="cs-CZ" sz="1800" b="1" dirty="0" smtClean="0">
                <a:solidFill>
                  <a:srgbClr val="002060"/>
                </a:solidFill>
              </a:rPr>
              <a:t>Eliminovat nečekané výpadky např. „Odesílání bylo úspěšné, ale vrátilo nečekaný návratový kód“ , „server nepotvrdil zpracování dat. Je možné, že data nebyla zpracována správně“ 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Problém identifikátorů u pokračujících zdrojů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Zajistit stabilitu funkčnosti systému (v ostrém provozu)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Vyřešit zpracování a zpřístupnění obálek - náhledů první stránky periodik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Umožnit zpracování a zpřístupnění vícečetných obsahů pokračujících zdrojů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Zajistit OCR zpracování obsahů a poskytnout textové (</a:t>
            </a:r>
            <a:r>
              <a:rPr lang="cs-CZ" sz="1800" b="1" dirty="0" err="1" smtClean="0">
                <a:solidFill>
                  <a:srgbClr val="C00000"/>
                </a:solidFill>
              </a:rPr>
              <a:t>xml</a:t>
            </a:r>
            <a:r>
              <a:rPr lang="cs-CZ" sz="1800" b="1" dirty="0" smtClean="0">
                <a:solidFill>
                  <a:srgbClr val="C00000"/>
                </a:solidFill>
              </a:rPr>
              <a:t>) soubory knihovním katalogům k fulltextové indexaci</a:t>
            </a:r>
          </a:p>
          <a:p>
            <a:r>
              <a:rPr lang="cs-CZ" sz="1800" b="1" dirty="0" smtClean="0">
                <a:solidFill>
                  <a:srgbClr val="C00000"/>
                </a:solidFill>
              </a:rPr>
              <a:t>Vytvořit komfortnější vyhledávání na serveru ObalkyKnih.cz, v současné době se vyhledává pouze podle ISBN</a:t>
            </a:r>
          </a:p>
          <a:p>
            <a:endParaRPr lang="cs-CZ" sz="1800" b="1" dirty="0" smtClean="0">
              <a:solidFill>
                <a:srgbClr val="002060"/>
              </a:solidFill>
            </a:endParaRPr>
          </a:p>
          <a:p>
            <a:endParaRPr lang="cs-CZ" sz="1800" b="1" dirty="0" smtClean="0">
              <a:solidFill>
                <a:srgbClr val="002060"/>
              </a:solidFill>
            </a:endParaRP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56207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Ukázka diskuse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860444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562074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C00000"/>
                </a:solidFill>
              </a:rPr>
              <a:t>Ukázka skenovacího klienta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8208911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24588"/>
            <a:ext cx="136815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51284"/>
            <a:ext cx="7897688" cy="634082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C00000"/>
                </a:solidFill>
              </a:rPr>
              <a:t>Po zadání čárového kódu – naskenovat obsah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8424936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56207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</a:rPr>
              <a:t>Naskenovat obálku i obsah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" y="6224588"/>
            <a:ext cx="131464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52736"/>
            <a:ext cx="849694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4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418058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Více ISBN – zvolit správné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" y="980728"/>
            <a:ext cx="8964488" cy="527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21244" y="2276872"/>
            <a:ext cx="1742444" cy="5760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21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634082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Záznam neobsahuje ani jeden z obecných identifikátorů, volíme vlastní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05470"/>
            <a:ext cx="7783016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467544" y="4509120"/>
            <a:ext cx="1800200" cy="5760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4067944" y="3212976"/>
            <a:ext cx="115212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1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9176" cy="64807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Ú</a:t>
            </a:r>
            <a:r>
              <a:rPr lang="cs-CZ" sz="3200" b="1" dirty="0" smtClean="0">
                <a:solidFill>
                  <a:srgbClr val="C00000"/>
                </a:solidFill>
              </a:rPr>
              <a:t>pravy: otočit, vyrovnat text, odstřihnout 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18" y="908721"/>
            <a:ext cx="7855690" cy="51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6876255" y="1124744"/>
            <a:ext cx="1708963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4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850106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C00000"/>
                </a:solidFill>
              </a:rPr>
              <a:t>Osnova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Význam skenování obsahů a obálek z pohledu uživatelů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O projektech skenování obsahů v NK ČR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TOC </a:t>
            </a:r>
            <a:r>
              <a:rPr lang="cs-CZ" sz="2400" b="1" dirty="0" smtClean="0">
                <a:solidFill>
                  <a:srgbClr val="002060"/>
                </a:solidFill>
              </a:rPr>
              <a:t>I, </a:t>
            </a:r>
            <a:r>
              <a:rPr lang="cs-CZ" sz="2400" b="1" dirty="0" smtClean="0">
                <a:solidFill>
                  <a:srgbClr val="002060"/>
                </a:solidFill>
              </a:rPr>
              <a:t>TOC </a:t>
            </a:r>
            <a:r>
              <a:rPr lang="cs-CZ" sz="2400" b="1" dirty="0" smtClean="0">
                <a:solidFill>
                  <a:srgbClr val="002060"/>
                </a:solidFill>
              </a:rPr>
              <a:t>II</a:t>
            </a:r>
            <a:endParaRPr lang="cs-CZ" sz="2400" b="1" dirty="0" smtClean="0">
              <a:solidFill>
                <a:srgbClr val="002060"/>
              </a:solidFill>
            </a:endParaRPr>
          </a:p>
          <a:p>
            <a:pPr marL="514350" indent="-457200"/>
            <a:r>
              <a:rPr lang="cs-CZ" sz="2400" b="1" dirty="0" smtClean="0">
                <a:solidFill>
                  <a:srgbClr val="002060"/>
                </a:solidFill>
              </a:rPr>
              <a:t>Skenovací klient v rámci služby ObalkyKnih.cz</a:t>
            </a:r>
          </a:p>
          <a:p>
            <a:pPr marL="914400" lvl="1" indent="-457200"/>
            <a:r>
              <a:rPr lang="cs-CZ" sz="2400" b="1" dirty="0" smtClean="0">
                <a:solidFill>
                  <a:srgbClr val="002060"/>
                </a:solidFill>
              </a:rPr>
              <a:t>Testovací verze</a:t>
            </a:r>
          </a:p>
          <a:p>
            <a:pPr marL="914400" lvl="1" indent="-457200"/>
            <a:r>
              <a:rPr lang="cs-CZ" sz="2400" b="1" dirty="0" smtClean="0">
                <a:solidFill>
                  <a:srgbClr val="002060"/>
                </a:solidFill>
              </a:rPr>
              <a:t>Očekávaný vývoj - požadavky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40" y="6165304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854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207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Obálka již byla naskenována, skenovali jsme pouze obsah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08720"/>
            <a:ext cx="8229600" cy="505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24588"/>
            <a:ext cx="136815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20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490066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Nahrávání dat, trpělivě čekáme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836712"/>
            <a:ext cx="7921987" cy="531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006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63408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Máme štěstí, odeslání proběhlo úspěšně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0"/>
            <a:ext cx="8352928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2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624"/>
            <a:ext cx="7563188" cy="864095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Bohužel, skenujeme opět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676455" cy="531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" y="6224588"/>
            <a:ext cx="131464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16632"/>
            <a:ext cx="7620000" cy="720080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rgbClr val="C00000"/>
                </a:solidFill>
              </a:rPr>
              <a:t>Obálkový server – vyhledáváme prozatím pouze pomocí ISBN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" y="6224588"/>
            <a:ext cx="131464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4000" cy="615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" y="6430495"/>
            <a:ext cx="131464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ál 8"/>
          <p:cNvSpPr/>
          <p:nvPr/>
        </p:nvSpPr>
        <p:spPr>
          <a:xfrm>
            <a:off x="179512" y="1268760"/>
            <a:ext cx="2016224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4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100" b="1" dirty="0" smtClean="0">
                <a:solidFill>
                  <a:srgbClr val="C00000"/>
                </a:solidFill>
              </a:rPr>
              <a:t>http</a:t>
            </a:r>
            <a:r>
              <a:rPr lang="cs-CZ" sz="3100" b="1" dirty="0">
                <a:solidFill>
                  <a:srgbClr val="C00000"/>
                </a:solidFill>
              </a:rPr>
              <a:t>://obalkyknih.cz</a:t>
            </a:r>
            <a:r>
              <a:rPr lang="cs-CZ" sz="3100" b="1" dirty="0" smtClean="0">
                <a:solidFill>
                  <a:srgbClr val="C00000"/>
                </a:solidFill>
              </a:rPr>
              <a:t>/</a:t>
            </a:r>
            <a:br>
              <a:rPr lang="cs-CZ" sz="3100" b="1" dirty="0" smtClean="0">
                <a:solidFill>
                  <a:srgbClr val="C00000"/>
                </a:solidFill>
              </a:rPr>
            </a:br>
            <a:r>
              <a:rPr lang="cs-CZ" sz="3100" b="1" dirty="0" smtClean="0">
                <a:solidFill>
                  <a:srgbClr val="C00000"/>
                </a:solidFill>
              </a:rPr>
              <a:t/>
            </a:r>
            <a:br>
              <a:rPr lang="cs-CZ" sz="3100" b="1" dirty="0" smtClean="0">
                <a:solidFill>
                  <a:srgbClr val="C00000"/>
                </a:solidFill>
              </a:rPr>
            </a:br>
            <a:endParaRPr lang="cs-CZ" sz="31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Prosím, jako zástupce organizace, která trpělivě testuje, skenuje a posílá připomínky 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Skenujte obálky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Skenujte obsahy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Posílejte připomínky vývojářům systému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Výsledek: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Spokojený uživatel</a:t>
            </a:r>
          </a:p>
          <a:p>
            <a:pPr lvl="1"/>
            <a:r>
              <a:rPr lang="cs-CZ" sz="2400" b="1" dirty="0" smtClean="0">
                <a:solidFill>
                  <a:srgbClr val="002060"/>
                </a:solidFill>
              </a:rPr>
              <a:t>Abychom dostávali co nejméně podobných připomínek:</a:t>
            </a:r>
          </a:p>
          <a:p>
            <a:endParaRPr lang="cs-CZ" sz="1800" b="1" i="1" dirty="0" smtClean="0">
              <a:solidFill>
                <a:srgbClr val="C00000"/>
              </a:solidFill>
            </a:endParaRPr>
          </a:p>
          <a:p>
            <a:r>
              <a:rPr lang="cs-CZ" sz="2400" b="1" i="1" dirty="0" smtClean="0">
                <a:solidFill>
                  <a:srgbClr val="C00000"/>
                </a:solidFill>
              </a:rPr>
              <a:t>Text </a:t>
            </a:r>
            <a:r>
              <a:rPr lang="cs-CZ" sz="2400" b="1" i="1" dirty="0" err="1">
                <a:solidFill>
                  <a:srgbClr val="C00000"/>
                </a:solidFill>
              </a:rPr>
              <a:t>zpravy</a:t>
            </a:r>
            <a:r>
              <a:rPr lang="cs-CZ" sz="2400" b="1" i="1" dirty="0">
                <a:solidFill>
                  <a:srgbClr val="C00000"/>
                </a:solidFill>
              </a:rPr>
              <a:t>:  Dobry den, v </a:t>
            </a:r>
            <a:r>
              <a:rPr lang="cs-CZ" sz="2400" b="1" i="1" dirty="0" err="1">
                <a:solidFill>
                  <a:srgbClr val="C00000"/>
                </a:solidFill>
              </a:rPr>
              <a:t>prave</a:t>
            </a:r>
            <a:r>
              <a:rPr lang="cs-CZ" sz="2400" b="1" i="1" dirty="0">
                <a:solidFill>
                  <a:srgbClr val="C00000"/>
                </a:solidFill>
              </a:rPr>
              <a:t> </a:t>
            </a:r>
            <a:r>
              <a:rPr lang="cs-CZ" sz="2400" b="1" i="1" dirty="0" err="1">
                <a:solidFill>
                  <a:srgbClr val="C00000"/>
                </a:solidFill>
              </a:rPr>
              <a:t>casti</a:t>
            </a:r>
            <a:r>
              <a:rPr lang="cs-CZ" sz="2400" b="1" i="1" dirty="0">
                <a:solidFill>
                  <a:srgbClr val="C00000"/>
                </a:solidFill>
              </a:rPr>
              <a:t> odkazu na mou knihu </a:t>
            </a:r>
            <a:r>
              <a:rPr lang="cs-CZ" sz="2400" b="1" i="1" dirty="0" smtClean="0">
                <a:solidFill>
                  <a:srgbClr val="C00000"/>
                </a:solidFill>
              </a:rPr>
              <a:t>se neobjevuje </a:t>
            </a:r>
            <a:r>
              <a:rPr lang="cs-CZ" sz="2400" b="1" i="1" dirty="0" err="1">
                <a:solidFill>
                  <a:srgbClr val="C00000"/>
                </a:solidFill>
              </a:rPr>
              <a:t>nahled</a:t>
            </a:r>
            <a:r>
              <a:rPr lang="cs-CZ" sz="2400" b="1" i="1" dirty="0">
                <a:solidFill>
                  <a:srgbClr val="C00000"/>
                </a:solidFill>
              </a:rPr>
              <a:t> </a:t>
            </a:r>
            <a:r>
              <a:rPr lang="cs-CZ" sz="2400" b="1" i="1" dirty="0" err="1">
                <a:solidFill>
                  <a:srgbClr val="C00000"/>
                </a:solidFill>
              </a:rPr>
              <a:t>obalky</a:t>
            </a:r>
            <a:r>
              <a:rPr lang="cs-CZ" sz="2400" b="1" i="1" dirty="0">
                <a:solidFill>
                  <a:srgbClr val="C00000"/>
                </a:solidFill>
              </a:rPr>
              <a:t> a recenze. </a:t>
            </a:r>
            <a:r>
              <a:rPr lang="cs-CZ" sz="2400" b="1" i="1" dirty="0" err="1">
                <a:solidFill>
                  <a:srgbClr val="C00000"/>
                </a:solidFill>
              </a:rPr>
              <a:t>Prosim</a:t>
            </a:r>
            <a:r>
              <a:rPr lang="cs-CZ" sz="2400" b="1" i="1" dirty="0">
                <a:solidFill>
                  <a:srgbClr val="C00000"/>
                </a:solidFill>
              </a:rPr>
              <a:t> o </a:t>
            </a:r>
            <a:r>
              <a:rPr lang="cs-CZ" sz="2400" b="1" i="1" dirty="0" err="1" smtClean="0">
                <a:solidFill>
                  <a:srgbClr val="C00000"/>
                </a:solidFill>
              </a:rPr>
              <a:t>doplneni</a:t>
            </a:r>
            <a:r>
              <a:rPr lang="cs-CZ" sz="2400" b="1" i="1" dirty="0">
                <a:solidFill>
                  <a:srgbClr val="C00000"/>
                </a:solidFill>
              </a:rPr>
              <a:t> </a:t>
            </a:r>
            <a:r>
              <a:rPr lang="cs-CZ" sz="2400" b="1" i="1" dirty="0" err="1" smtClean="0">
                <a:solidFill>
                  <a:srgbClr val="C00000"/>
                </a:solidFill>
              </a:rPr>
              <a:t>udaju</a:t>
            </a:r>
            <a:r>
              <a:rPr lang="cs-CZ" sz="2400" b="1" i="1" dirty="0">
                <a:solidFill>
                  <a:srgbClr val="C00000"/>
                </a:solidFill>
              </a:rPr>
              <a:t>. Dekuji.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20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sz="31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Příjemné bezproblémové skenování obsahů a obálek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Spokojené uživatele</a:t>
            </a:r>
          </a:p>
          <a:p>
            <a:pPr marL="0" indent="0" algn="ctr">
              <a:buNone/>
            </a:pPr>
            <a:endParaRPr lang="cs-CZ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Pěkné Vánoce a šťastný Nový rok a celý rok 2014 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přejí  kolegyně a kolega z</a:t>
            </a:r>
          </a:p>
          <a:p>
            <a:pPr marL="0" indent="0" algn="ctr">
              <a:buNone/>
            </a:pP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cs-CZ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cs-CZ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23224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4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3796" y="188641"/>
            <a:ext cx="7664668" cy="864095"/>
          </a:xfrm>
        </p:spPr>
        <p:txBody>
          <a:bodyPr>
            <a:noAutofit/>
          </a:bodyPr>
          <a:lstStyle/>
          <a:p>
            <a:pPr algn="l"/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C00000"/>
                </a:solidFill>
              </a:rPr>
              <a:t>Význam skenování obsahů a obálek z pohledu uživatelů</a:t>
            </a:r>
            <a:br>
              <a:rPr lang="cs-CZ" sz="2800" b="1" dirty="0" smtClean="0">
                <a:solidFill>
                  <a:srgbClr val="C00000"/>
                </a:solidFill>
              </a:rPr>
            </a:b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Uživatelé</a:t>
            </a:r>
          </a:p>
          <a:p>
            <a:pPr lvl="1" indent="-342900"/>
            <a:r>
              <a:rPr lang="cs-CZ" sz="2400" b="1" dirty="0" smtClean="0">
                <a:solidFill>
                  <a:srgbClr val="002060"/>
                </a:solidFill>
              </a:rPr>
              <a:t>Běžní čtenáři </a:t>
            </a:r>
          </a:p>
          <a:p>
            <a:pPr lvl="2" indent="-342900"/>
            <a:r>
              <a:rPr lang="cs-CZ" sz="2000" b="1" dirty="0" smtClean="0">
                <a:solidFill>
                  <a:srgbClr val="002060"/>
                </a:solidFill>
              </a:rPr>
              <a:t>Oceňují připojení obálek</a:t>
            </a:r>
          </a:p>
          <a:p>
            <a:pPr lvl="1" indent="-342900"/>
            <a:r>
              <a:rPr lang="cs-CZ" sz="2400" b="1" dirty="0" smtClean="0">
                <a:solidFill>
                  <a:srgbClr val="002060"/>
                </a:solidFill>
              </a:rPr>
              <a:t>Vysokoškolská komunita</a:t>
            </a:r>
          </a:p>
          <a:p>
            <a:pPr lvl="2" indent="-342900"/>
            <a:r>
              <a:rPr lang="cs-CZ" sz="2000" b="1" dirty="0" smtClean="0">
                <a:solidFill>
                  <a:srgbClr val="002060"/>
                </a:solidFill>
              </a:rPr>
              <a:t>Oceňují dostupnost detailnějších informací</a:t>
            </a:r>
          </a:p>
          <a:p>
            <a:pPr lvl="1" indent="-342900"/>
            <a:r>
              <a:rPr lang="cs-CZ" sz="2400" b="1" dirty="0" smtClean="0">
                <a:solidFill>
                  <a:srgbClr val="002060"/>
                </a:solidFill>
              </a:rPr>
              <a:t>Autoři</a:t>
            </a:r>
          </a:p>
          <a:p>
            <a:pPr lvl="2" indent="-342900"/>
            <a:r>
              <a:rPr lang="cs-CZ" sz="2000" b="1" dirty="0" smtClean="0">
                <a:solidFill>
                  <a:srgbClr val="002060"/>
                </a:solidFill>
              </a:rPr>
              <a:t>Oceňují dostupnost obálek, obsahů, recenzí…</a:t>
            </a:r>
          </a:p>
          <a:p>
            <a:pPr lvl="1" indent="-342900"/>
            <a:r>
              <a:rPr lang="cs-CZ" sz="2400" b="1" dirty="0" smtClean="0">
                <a:solidFill>
                  <a:srgbClr val="002060"/>
                </a:solidFill>
              </a:rPr>
              <a:t>Věcní </a:t>
            </a:r>
            <a:r>
              <a:rPr lang="cs-CZ" sz="2400" b="1" dirty="0" err="1" smtClean="0">
                <a:solidFill>
                  <a:srgbClr val="002060"/>
                </a:solidFill>
              </a:rPr>
              <a:t>katalogizátoři</a:t>
            </a:r>
            <a:r>
              <a:rPr lang="cs-CZ" sz="2400" b="1" dirty="0" smtClean="0">
                <a:solidFill>
                  <a:srgbClr val="002060"/>
                </a:solidFill>
              </a:rPr>
              <a:t> NK ČR, kooperačního systému CLUSTER</a:t>
            </a:r>
          </a:p>
          <a:p>
            <a:pPr lvl="2" indent="-342900"/>
            <a:r>
              <a:rPr lang="cs-CZ" sz="2000" b="1" dirty="0" smtClean="0">
                <a:solidFill>
                  <a:srgbClr val="002060"/>
                </a:solidFill>
              </a:rPr>
              <a:t>Oceňují dostupnost obsahových informací při diskusích o používání FD „monografie“, „kolektivní monografie“</a:t>
            </a:r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24588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6" y="-23857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9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427168" cy="72008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 smtClean="0">
                <a:solidFill>
                  <a:srgbClr val="C00000"/>
                </a:solidFill>
              </a:rPr>
              <a:t/>
            </a:r>
            <a:br>
              <a:rPr lang="cs-CZ" sz="3200" b="1" dirty="0" smtClean="0">
                <a:solidFill>
                  <a:srgbClr val="C00000"/>
                </a:solidFill>
              </a:rPr>
            </a:br>
            <a:r>
              <a:rPr lang="cs-CZ" sz="3200" b="1" dirty="0" smtClean="0">
                <a:solidFill>
                  <a:srgbClr val="C00000"/>
                </a:solidFill>
              </a:rPr>
              <a:t>O projektech skenování obsahů v NK ČR  TOC I</a:t>
            </a:r>
            <a:br>
              <a:rPr lang="cs-CZ" sz="3200" b="1" dirty="0" smtClean="0">
                <a:solidFill>
                  <a:srgbClr val="C00000"/>
                </a:solidFill>
              </a:rPr>
            </a:b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Analýza, firma </a:t>
            </a:r>
            <a:r>
              <a:rPr lang="cs-CZ" sz="2000" b="1" dirty="0" err="1" smtClean="0">
                <a:solidFill>
                  <a:srgbClr val="002060"/>
                </a:solidFill>
              </a:rPr>
              <a:t>Comdat</a:t>
            </a:r>
            <a:r>
              <a:rPr lang="cs-CZ" sz="2000" b="1" dirty="0" smtClean="0">
                <a:solidFill>
                  <a:srgbClr val="002060"/>
                </a:solidFill>
              </a:rPr>
              <a:t>, NK ČR, MZK, VKOL</a:t>
            </a:r>
          </a:p>
          <a:p>
            <a:pPr lvl="0"/>
            <a:r>
              <a:rPr lang="cs-CZ" sz="2000" b="1" dirty="0">
                <a:solidFill>
                  <a:srgbClr val="002060"/>
                </a:solidFill>
              </a:rPr>
              <a:t>integrace naskenovaného obsahu do bibliografického záznamu – řešení použité ve verzi </a:t>
            </a:r>
            <a:r>
              <a:rPr lang="cs-CZ" sz="2000" b="1" dirty="0" smtClean="0">
                <a:solidFill>
                  <a:srgbClr val="002060"/>
                </a:solidFill>
              </a:rPr>
              <a:t>TOC I; </a:t>
            </a:r>
            <a:r>
              <a:rPr lang="cs-CZ" sz="2000" b="1" dirty="0" smtClean="0">
                <a:solidFill>
                  <a:srgbClr val="002060"/>
                </a:solidFill>
              </a:rPr>
              <a:t>naskenováno ve verzi </a:t>
            </a:r>
            <a:r>
              <a:rPr lang="cs-CZ" sz="2000" b="1" dirty="0" smtClean="0">
                <a:solidFill>
                  <a:srgbClr val="002060"/>
                </a:solidFill>
              </a:rPr>
              <a:t>TOC I:  </a:t>
            </a:r>
            <a:r>
              <a:rPr lang="cs-CZ" sz="2000" b="1" dirty="0" smtClean="0">
                <a:solidFill>
                  <a:srgbClr val="C00000"/>
                </a:solidFill>
              </a:rPr>
              <a:t>10 300 obsahů</a:t>
            </a:r>
            <a:endParaRPr lang="cs-CZ" sz="2000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71" y="6224588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132856"/>
            <a:ext cx="77110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64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O projektech skenování obsahů v NK ČR  TOC </a:t>
            </a:r>
            <a:r>
              <a:rPr lang="cs-CZ" sz="2800" b="1" dirty="0" smtClean="0">
                <a:solidFill>
                  <a:srgbClr val="C00000"/>
                </a:solidFill>
              </a:rPr>
              <a:t>II</a:t>
            </a:r>
            <a:r>
              <a:rPr lang="cs-CZ" sz="2800" b="1" dirty="0" smtClean="0">
                <a:solidFill>
                  <a:srgbClr val="C00000"/>
                </a:solidFill>
              </a:rPr>
              <a:t/>
            </a:r>
            <a:br>
              <a:rPr lang="cs-CZ" sz="2800" b="1" dirty="0" smtClean="0">
                <a:solidFill>
                  <a:srgbClr val="C00000"/>
                </a:solidFill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72608"/>
          </a:xfrm>
        </p:spPr>
        <p:txBody>
          <a:bodyPr>
            <a:normAutofit/>
          </a:bodyPr>
          <a:lstStyle/>
          <a:p>
            <a:pPr lvl="0"/>
            <a:r>
              <a:rPr lang="cs-CZ" sz="2000" b="1" dirty="0" smtClean="0">
                <a:solidFill>
                  <a:srgbClr val="002060"/>
                </a:solidFill>
              </a:rPr>
              <a:t>Uložení </a:t>
            </a:r>
            <a:r>
              <a:rPr lang="cs-CZ" sz="2000" b="1" dirty="0" smtClean="0">
                <a:solidFill>
                  <a:srgbClr val="002060"/>
                </a:solidFill>
              </a:rPr>
              <a:t>obsahu jako digitálního objektu mimo bibliografický záznam, </a:t>
            </a:r>
          </a:p>
          <a:p>
            <a:pPr lvl="0"/>
            <a:r>
              <a:rPr lang="cs-CZ" sz="2000" b="1" dirty="0" smtClean="0">
                <a:solidFill>
                  <a:srgbClr val="002060"/>
                </a:solidFill>
              </a:rPr>
              <a:t>Skenovací </a:t>
            </a:r>
            <a:r>
              <a:rPr lang="cs-CZ" sz="2000" b="1" dirty="0" smtClean="0">
                <a:solidFill>
                  <a:srgbClr val="002060"/>
                </a:solidFill>
              </a:rPr>
              <a:t>klient pracovníkům více knihoven</a:t>
            </a:r>
          </a:p>
          <a:p>
            <a:pPr lvl="0"/>
            <a:r>
              <a:rPr lang="cs-CZ" sz="2000" b="1" dirty="0" smtClean="0">
                <a:solidFill>
                  <a:srgbClr val="002060"/>
                </a:solidFill>
              </a:rPr>
              <a:t>Skenovat obsah nebo </a:t>
            </a:r>
            <a:r>
              <a:rPr lang="cs-CZ" sz="2000" b="1" dirty="0" smtClean="0">
                <a:solidFill>
                  <a:srgbClr val="002060"/>
                </a:solidFill>
              </a:rPr>
              <a:t>obálku </a:t>
            </a:r>
            <a:r>
              <a:rPr lang="cs-CZ" sz="2000" b="1" dirty="0" smtClean="0">
                <a:solidFill>
                  <a:srgbClr val="002060"/>
                </a:solidFill>
              </a:rPr>
              <a:t>i jednotlivé svazky</a:t>
            </a:r>
          </a:p>
          <a:p>
            <a:pPr lvl="0"/>
            <a:r>
              <a:rPr lang="cs-CZ" sz="2000" b="1" dirty="0" smtClean="0">
                <a:solidFill>
                  <a:srgbClr val="002060"/>
                </a:solidFill>
              </a:rPr>
              <a:t>Výstup</a:t>
            </a:r>
          </a:p>
          <a:p>
            <a:pPr lvl="1"/>
            <a:r>
              <a:rPr lang="cs-CZ" sz="1600" b="1" dirty="0" smtClean="0">
                <a:solidFill>
                  <a:srgbClr val="002060"/>
                </a:solidFill>
              </a:rPr>
              <a:t>Obsahy  - textové (</a:t>
            </a:r>
            <a:r>
              <a:rPr lang="cs-CZ" sz="1600" b="1" dirty="0" err="1" smtClean="0">
                <a:solidFill>
                  <a:srgbClr val="002060"/>
                </a:solidFill>
              </a:rPr>
              <a:t>xml</a:t>
            </a:r>
            <a:r>
              <a:rPr lang="cs-CZ" sz="1600" b="1" dirty="0" smtClean="0">
                <a:solidFill>
                  <a:srgbClr val="002060"/>
                </a:solidFill>
              </a:rPr>
              <a:t>) soubory určené k indexování + </a:t>
            </a:r>
            <a:r>
              <a:rPr lang="cs-CZ" sz="1600" b="1" dirty="0" err="1" smtClean="0">
                <a:solidFill>
                  <a:srgbClr val="002060"/>
                </a:solidFill>
              </a:rPr>
              <a:t>pdf</a:t>
            </a:r>
            <a:r>
              <a:rPr lang="cs-CZ" sz="1600" b="1" dirty="0" smtClean="0">
                <a:solidFill>
                  <a:srgbClr val="002060"/>
                </a:solidFill>
              </a:rPr>
              <a:t> soubory s obrazovou podobou obsahu, které se připojují k záznamu pomocí linku</a:t>
            </a:r>
          </a:p>
          <a:p>
            <a:pPr lvl="1"/>
            <a:r>
              <a:rPr lang="cs-CZ" sz="1600" b="1" dirty="0" smtClean="0">
                <a:solidFill>
                  <a:srgbClr val="002060"/>
                </a:solidFill>
              </a:rPr>
              <a:t>Obálky -  mírně zmenšené plnohodnotné obrázky pro připojení k záznamu pomocí linku, jednak miniatury/náhledy, které se zobrazují přímo v záznamu v </a:t>
            </a:r>
            <a:r>
              <a:rPr lang="cs-CZ" sz="1600" b="1" dirty="0" err="1" smtClean="0">
                <a:solidFill>
                  <a:srgbClr val="002060"/>
                </a:solidFill>
              </a:rPr>
              <a:t>Alephu</a:t>
            </a:r>
            <a:endParaRPr lang="cs-CZ" sz="16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aoblený obdélník 8"/>
          <p:cNvSpPr/>
          <p:nvPr/>
        </p:nvSpPr>
        <p:spPr>
          <a:xfrm>
            <a:off x="533400" y="3429000"/>
            <a:ext cx="8287072" cy="28053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8" y="3573016"/>
            <a:ext cx="8002138" cy="265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3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000" b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" y="6224588"/>
            <a:ext cx="131464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3999" cy="68678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9" name="Obdélník 8"/>
          <p:cNvSpPr/>
          <p:nvPr/>
        </p:nvSpPr>
        <p:spPr>
          <a:xfrm>
            <a:off x="3851920" y="6169"/>
            <a:ext cx="5184576" cy="6017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TOC II – ukázka náhledu obálky a informace o obsahu v BIB záznamu</a:t>
            </a:r>
          </a:p>
        </p:txBody>
      </p:sp>
      <p:sp>
        <p:nvSpPr>
          <p:cNvPr id="14" name="Ovál 13"/>
          <p:cNvSpPr/>
          <p:nvPr/>
        </p:nvSpPr>
        <p:spPr>
          <a:xfrm>
            <a:off x="1691680" y="5805264"/>
            <a:ext cx="1490464" cy="4193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90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525"/>
            <a:ext cx="8429625" cy="629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6084168" y="836712"/>
            <a:ext cx="2736304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Vícečetné obsahy </a:t>
            </a:r>
            <a:r>
              <a:rPr lang="cs-CZ" b="1" dirty="0">
                <a:solidFill>
                  <a:srgbClr val="C00000"/>
                </a:solidFill>
              </a:rPr>
              <a:t>pokračujících </a:t>
            </a:r>
            <a:r>
              <a:rPr lang="cs-CZ" b="1" dirty="0" smtClean="0">
                <a:solidFill>
                  <a:srgbClr val="C00000"/>
                </a:solidFill>
              </a:rPr>
              <a:t>zdrojů</a:t>
            </a:r>
          </a:p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 BIB záznamu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74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" y="6224588"/>
            <a:ext cx="131464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" y="-34924"/>
            <a:ext cx="9091507" cy="689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14644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7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9176" cy="451693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TOC II – statistiky, počty naskenovaných obsahů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Seminář účastníků SK ČR, 29. 11. 2013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EB35-DEF8-4227-8899-EAD610AFE2F8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34395"/>
            <a:ext cx="19797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4925"/>
            <a:ext cx="10668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" y="568324"/>
            <a:ext cx="8712967" cy="343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251520" y="3246823"/>
          <a:ext cx="8352928" cy="3144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088232"/>
                <a:gridCol w="2088232"/>
                <a:gridCol w="2088232"/>
              </a:tblGrid>
              <a:tr h="462700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rok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Vytvořeno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Exportováno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/>
                </a:tc>
              </a:tr>
              <a:tr h="33397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2005 - 2007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10 300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/>
                </a:tc>
              </a:tr>
              <a:tr h="33397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2008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6836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6820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/>
                    </a:p>
                  </a:txBody>
                  <a:tcPr/>
                </a:tc>
              </a:tr>
              <a:tr h="33397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2009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9802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9789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/>
                </a:tc>
              </a:tr>
              <a:tr h="33397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2010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9897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9905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/>
                </a:tc>
              </a:tr>
              <a:tr h="33397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2011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9838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7501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/>
                </a:tc>
              </a:tr>
              <a:tr h="33397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2012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6096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0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/>
                    </a:p>
                  </a:txBody>
                  <a:tcPr/>
                </a:tc>
              </a:tr>
              <a:tr h="333976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2013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4522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0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Naskenovat: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33976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celkem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46 991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smtClean="0">
                          <a:solidFill>
                            <a:srgbClr val="C00000"/>
                          </a:solidFill>
                        </a:rPr>
                        <a:t>44 315 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                      12 976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53175"/>
            <a:ext cx="755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4588"/>
            <a:ext cx="13316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4977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855</Words>
  <Application>Microsoft Office PowerPoint</Application>
  <PresentationFormat>Předvádění na obrazovce (4:3)</PresentationFormat>
  <Paragraphs>168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Skenování obálek a obsahů v praxi NK ČR</vt:lpstr>
      <vt:lpstr>Osnova</vt:lpstr>
      <vt:lpstr> Význam skenování obsahů a obálek z pohledu uživatelů </vt:lpstr>
      <vt:lpstr> O projektech skenování obsahů v NK ČR  TOC I </vt:lpstr>
      <vt:lpstr>O projektech skenování obsahů v NK ČR  TOC II </vt:lpstr>
      <vt:lpstr>Prezentace aplikace PowerPoint</vt:lpstr>
      <vt:lpstr>Prezentace aplikace PowerPoint</vt:lpstr>
      <vt:lpstr>Prezentace aplikace PowerPoint</vt:lpstr>
      <vt:lpstr>TOC II – statistiky, počty naskenovaných obsahů</vt:lpstr>
      <vt:lpstr>Duha 2011</vt:lpstr>
      <vt:lpstr> Skenovací klient v rámci služby ObalkyKnih.cz </vt:lpstr>
      <vt:lpstr>Příklady našich požadavků</vt:lpstr>
      <vt:lpstr>Ukázka diskuse</vt:lpstr>
      <vt:lpstr>Ukázka skenovacího klienta</vt:lpstr>
      <vt:lpstr>Po zadání čárového kódu – naskenovat obsah</vt:lpstr>
      <vt:lpstr>Naskenovat obálku i obsah</vt:lpstr>
      <vt:lpstr>Více ISBN – zvolit správné</vt:lpstr>
      <vt:lpstr>Záznam neobsahuje ani jeden z obecných identifikátorů, volíme vlastní</vt:lpstr>
      <vt:lpstr>Úpravy: otočit, vyrovnat text, odstřihnout </vt:lpstr>
      <vt:lpstr>Obálka již byla naskenována, skenovali jsme pouze obsah</vt:lpstr>
      <vt:lpstr>Nahrávání dat, trpělivě čekáme</vt:lpstr>
      <vt:lpstr>Máme štěstí, odeslání proběhlo úspěšně</vt:lpstr>
      <vt:lpstr>Bohužel, skenujeme opět</vt:lpstr>
      <vt:lpstr>Obálkový server – vyhledáváme prozatím pouze pomocí ISBN</vt:lpstr>
      <vt:lpstr> http://obalkyknih.cz/  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Skenování obálek a obsahů v praxi NK ČR</dc:title>
  <dc:creator>Balíková Marie</dc:creator>
  <cp:lastModifiedBy>Balíková Marie</cp:lastModifiedBy>
  <cp:revision>32</cp:revision>
  <dcterms:created xsi:type="dcterms:W3CDTF">2013-11-28T16:21:01Z</dcterms:created>
  <dcterms:modified xsi:type="dcterms:W3CDTF">2013-12-13T16:12:36Z</dcterms:modified>
</cp:coreProperties>
</file>