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7" r:id="rId2"/>
    <p:sldId id="258" r:id="rId3"/>
    <p:sldId id="260" r:id="rId4"/>
    <p:sldId id="259" r:id="rId5"/>
    <p:sldId id="262" r:id="rId6"/>
    <p:sldId id="263" r:id="rId7"/>
    <p:sldId id="264" r:id="rId8"/>
    <p:sldId id="265" r:id="rId9"/>
    <p:sldId id="266" r:id="rId10"/>
    <p:sldId id="261" r:id="rId11"/>
    <p:sldId id="257" r:id="rId12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346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3D8DD6D-D391-4749-ACBD-CED126A54CFB}" type="datetimeFigureOut">
              <a:rPr lang="cs-CZ"/>
              <a:pPr>
                <a:defRPr/>
              </a:pPr>
              <a:t>27.11.2013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 smtClean="0"/>
              <a:t>Kliknutím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2917FE4-8A68-432F-9020-D93FCA2019A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536254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charset="0"/>
              <a:cs typeface="Arial" charset="0"/>
            </a:endParaRPr>
          </a:p>
        </p:txBody>
      </p:sp>
      <p:sp>
        <p:nvSpPr>
          <p:cNvPr id="1434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016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7016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7016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7016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7016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701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701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701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701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FBC22ED-4593-4167-8710-4002EE4785D5}" type="slidenum">
              <a:rPr lang="en-US" altLang="cs-CZ" sz="900" smtClean="0">
                <a:cs typeface="Arial" charset="0"/>
              </a:rPr>
              <a:pPr/>
              <a:t>10</a:t>
            </a:fld>
            <a:endParaRPr lang="en-US" altLang="cs-CZ" sz="900" smtClean="0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F17FB6-C3C3-4118-B8FD-1B7760D6E4A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35693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611F97-A750-44D0-9E63-E2C3662B82B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2355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34EAAD-199F-42D9-B2A1-29B013AE8DF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75349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B09ADF-874B-4B43-B465-0532221DB02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21492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44C098-CCDE-4BE1-98A8-09CB8F9385C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98285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040701-D25E-4F45-924F-30A052C6E98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95209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697C41-C6AC-4E4A-B1A1-EF4B9CF47D6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29013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1F665D-3598-4123-881F-EB411EEB6C7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56571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7BA04-BBA9-4154-A400-EC42949C8A4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53682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078AB2-BB3D-426D-B4B5-EF7607DFD2F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47031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4616C1-0456-4F2A-9030-15058DFB6CB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74131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47F95F6E-A3EC-4A64-A565-CD935CC8EB5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aleph.nkp.cz/F/?func=direct&amp;doc_number=000000002&amp;local_base=SKC" TargetMode="External"/><Relationship Id="rId2" Type="http://schemas.openxmlformats.org/officeDocument/2006/relationships/hyperlink" Target="http://www.caslin.cz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registrdigitalizace.cz/rdcz/uzivatele/exportSKC.ht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caslin.cz/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skc.nkp.cz/" TargetMode="External"/><Relationship Id="rId2" Type="http://schemas.openxmlformats.org/officeDocument/2006/relationships/hyperlink" Target="http://aleph.nkp.cz/cze/cnb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slin.cz/spoluprace/sluzby/ccnb/?searchterm=&#269;nb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1412875"/>
            <a:ext cx="8856663" cy="1800225"/>
          </a:xfrm>
        </p:spPr>
        <p:txBody>
          <a:bodyPr/>
          <a:lstStyle/>
          <a:p>
            <a:pPr eaLnBrk="1" hangingPunct="1"/>
            <a:r>
              <a:rPr lang="cs-CZ" altLang="cs-CZ" sz="4000" b="1" smtClean="0">
                <a:solidFill>
                  <a:srgbClr val="CC0000"/>
                </a:solidFill>
              </a:rPr>
              <a:t>Souborný katalog ČR v roce 2013</a:t>
            </a:r>
            <a:br>
              <a:rPr lang="cs-CZ" altLang="cs-CZ" sz="4000" b="1" smtClean="0">
                <a:solidFill>
                  <a:srgbClr val="CC0000"/>
                </a:solidFill>
              </a:rPr>
            </a:br>
            <a:endParaRPr lang="en-US" altLang="cs-CZ" sz="400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852738"/>
            <a:ext cx="8075613" cy="3417887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endParaRPr lang="cs-CZ" altLang="cs-CZ" sz="2400" b="1" smtClean="0"/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cs-CZ" altLang="cs-CZ" sz="2400" b="1" smtClean="0"/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cs-CZ" altLang="cs-CZ" sz="2400" b="1" smtClean="0"/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cs-CZ" altLang="cs-CZ" sz="2400" b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400" smtClean="0"/>
              <a:t>Seminář pro účastníky SK ČR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400" smtClean="0"/>
              <a:t>Městská knihovna Praha, 29. 11. 2013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400" smtClean="0"/>
              <a:t>PhDr. Eva Svobodová - Národní knihovna ČR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cs-CZ" altLang="cs-CZ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333375"/>
            <a:ext cx="8318500" cy="1150938"/>
          </a:xfrm>
        </p:spPr>
        <p:txBody>
          <a:bodyPr/>
          <a:lstStyle/>
          <a:p>
            <a:pPr algn="l" eaLnBrk="1" hangingPunct="1"/>
            <a:r>
              <a:rPr lang="cs-CZ" altLang="cs-CZ" sz="2800" smtClean="0"/>
              <a:t/>
            </a:r>
            <a:br>
              <a:rPr lang="cs-CZ" altLang="cs-CZ" sz="2800" smtClean="0"/>
            </a:br>
            <a:r>
              <a:rPr lang="cs-CZ" altLang="cs-CZ" sz="2800" smtClean="0"/>
              <a:t/>
            </a:r>
            <a:br>
              <a:rPr lang="cs-CZ" altLang="cs-CZ" sz="2800" smtClean="0"/>
            </a:br>
            <a:r>
              <a:rPr lang="cs-CZ" altLang="cs-CZ" sz="2800" smtClean="0"/>
              <a:t>Využívání SK ČR k 25.11. 2013 </a:t>
            </a:r>
            <a:br>
              <a:rPr lang="cs-CZ" altLang="cs-CZ" sz="2800" smtClean="0"/>
            </a:br>
            <a:r>
              <a:rPr lang="cs-CZ" altLang="cs-CZ" sz="2800" smtClean="0"/>
              <a:t/>
            </a:r>
            <a:br>
              <a:rPr lang="cs-CZ" altLang="cs-CZ" sz="2800" smtClean="0"/>
            </a:br>
            <a:endParaRPr lang="cs-CZ" altLang="cs-CZ" sz="280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cs-CZ" altLang="cs-CZ" sz="20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cs-CZ" altLang="cs-CZ" sz="2400" dirty="0" smtClean="0"/>
              <a:t>MVS objednávek </a:t>
            </a:r>
            <a:r>
              <a:rPr lang="cs-CZ" altLang="cs-CZ" sz="2400" dirty="0" smtClean="0">
                <a:solidFill>
                  <a:srgbClr val="000000"/>
                </a:solidFill>
              </a:rPr>
              <a:t>odeslaných z prostředí SK ČR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cs-CZ" altLang="cs-CZ" sz="2400" b="1" dirty="0" smtClean="0">
                <a:solidFill>
                  <a:srgbClr val="000000"/>
                </a:solidFill>
              </a:rPr>
              <a:t>	7.931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cs-CZ" altLang="cs-CZ" sz="2400" b="1" dirty="0" smtClean="0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cs-CZ" altLang="cs-CZ" sz="2400" dirty="0" smtClean="0"/>
              <a:t>počet použití linků do lokálních katalogů knihoven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cs-CZ" altLang="cs-CZ" sz="2400" dirty="0" smtClean="0"/>
              <a:t>	</a:t>
            </a:r>
            <a:r>
              <a:rPr lang="cs-CZ" altLang="cs-CZ" sz="2400" b="1" dirty="0" smtClean="0"/>
              <a:t>478.654</a:t>
            </a:r>
          </a:p>
          <a:p>
            <a:pPr eaLnBrk="1" hangingPunct="1">
              <a:lnSpc>
                <a:spcPct val="80000"/>
              </a:lnSpc>
              <a:defRPr/>
            </a:pPr>
            <a:endParaRPr lang="cs-CZ" altLang="cs-CZ" sz="2400" b="1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cs-CZ" altLang="cs-CZ" sz="2400" dirty="0" smtClean="0"/>
              <a:t>Celkový počet „návštěvníků“ SK ČR </a:t>
            </a:r>
          </a:p>
          <a:p>
            <a:pPr marL="457200" lvl="1" indent="0" eaLnBrk="1" hangingPunct="1">
              <a:lnSpc>
                <a:spcPct val="80000"/>
              </a:lnSpc>
              <a:buFontTx/>
              <a:buNone/>
              <a:defRPr/>
            </a:pPr>
            <a:r>
              <a:rPr lang="cs-CZ" altLang="cs-CZ" sz="2400" dirty="0" smtClean="0"/>
              <a:t>	</a:t>
            </a:r>
            <a:r>
              <a:rPr lang="cs-CZ" altLang="cs-CZ" sz="2400" b="1" dirty="0" smtClean="0"/>
              <a:t>498.052 </a:t>
            </a:r>
            <a:endParaRPr lang="cs-CZ" altLang="cs-CZ" sz="2400" dirty="0" smtClean="0"/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endParaRPr lang="cs-CZ" altLang="cs-CZ" sz="2000" dirty="0" smtClean="0">
              <a:solidFill>
                <a:srgbClr val="008000"/>
              </a:solidFill>
            </a:endParaRP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endParaRPr lang="cs-CZ" altLang="cs-CZ" sz="2000" dirty="0" smtClean="0">
              <a:solidFill>
                <a:srgbClr val="008000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cs-CZ" altLang="cs-CZ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08175" y="333375"/>
            <a:ext cx="7021513" cy="1150938"/>
          </a:xfrm>
        </p:spPr>
        <p:txBody>
          <a:bodyPr/>
          <a:lstStyle/>
          <a:p>
            <a:pPr algn="l" eaLnBrk="1" hangingPunct="1"/>
            <a:r>
              <a:rPr lang="cs-CZ" altLang="cs-CZ" sz="2800" smtClean="0"/>
              <a:t/>
            </a:r>
            <a:br>
              <a:rPr lang="cs-CZ" altLang="cs-CZ" sz="2800" smtClean="0"/>
            </a:br>
            <a:r>
              <a:rPr lang="cs-CZ" altLang="cs-CZ" sz="2800" smtClean="0"/>
              <a:t/>
            </a:r>
            <a:br>
              <a:rPr lang="cs-CZ" altLang="cs-CZ" sz="2800" smtClean="0"/>
            </a:br>
            <a:endParaRPr lang="cs-CZ" altLang="cs-CZ" sz="2800" smtClean="0"/>
          </a:p>
        </p:txBody>
      </p:sp>
      <p:graphicFrame>
        <p:nvGraphicFramePr>
          <p:cNvPr id="12291" name="Rectangle 3"/>
          <p:cNvGraphicFramePr>
            <a:graphicFrameLocks noGrp="1"/>
          </p:cNvGraphicFramePr>
          <p:nvPr>
            <p:ph type="body" idx="4294967295"/>
          </p:nvPr>
        </p:nvGraphicFramePr>
        <p:xfrm>
          <a:off x="2668588" y="1600200"/>
          <a:ext cx="3805237" cy="452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51" name="Graf" r:id="rId3" imgW="1257300" imgH="1495425" progId="Excel.Chart.8">
                  <p:embed/>
                </p:oleObj>
              </mc:Choice>
              <mc:Fallback>
                <p:oleObj name="Graf" r:id="rId3" imgW="1257300" imgH="1495425" progId="Excel.Chart.8">
                  <p:embed/>
                  <p:pic>
                    <p:nvPicPr>
                      <p:cNvPr id="0" name="Rectangle 3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8588" y="1600200"/>
                        <a:ext cx="3805237" cy="4525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49" name="Group 77"/>
          <p:cNvGraphicFramePr>
            <a:graphicFrameLocks noGrp="1"/>
          </p:cNvGraphicFramePr>
          <p:nvPr/>
        </p:nvGraphicFramePr>
        <p:xfrm>
          <a:off x="250825" y="260350"/>
          <a:ext cx="7777163" cy="5994400"/>
        </p:xfrm>
        <a:graphic>
          <a:graphicData uri="http://schemas.openxmlformats.org/drawingml/2006/table">
            <a:tbl>
              <a:tblPr/>
              <a:tblGrid>
                <a:gridCol w="2736999"/>
                <a:gridCol w="1944539"/>
                <a:gridCol w="1527175"/>
                <a:gridCol w="1568450"/>
              </a:tblGrid>
              <a:tr h="57622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Počet záznamů / v roce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2013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2012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2011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66829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Celkový počet záznamů v bázi SK ČR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5.500.100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5.115.383</a:t>
                      </a:r>
                      <a:endParaRPr kumimoji="0" lang="cs-CZ" altLang="cs-CZ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4.749.653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</a:tr>
              <a:tr h="45558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z toho </a:t>
                      </a: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monografií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4.982.327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4.665.396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4.340.305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</a:tr>
              <a:tr h="45558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z toho </a:t>
                      </a: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seriálů</a:t>
                      </a:r>
                      <a:endParaRPr kumimoji="0" lang="cs-CZ" alt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157.671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153.592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149.527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</a:tr>
              <a:tr h="47622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z toho </a:t>
                      </a: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starých tisků</a:t>
                      </a:r>
                      <a:endParaRPr kumimoji="0" lang="cs-CZ" alt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142.967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118.733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95.888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</a:tr>
              <a:tr h="66829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z toho </a:t>
                      </a: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spec. druhů. dok.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360.102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296.395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259.821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</a:tr>
              <a:tr h="66829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odběrů (exemplářů) 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11.639.906</a:t>
                      </a:r>
                      <a:endParaRPr kumimoji="0" lang="cs-CZ" altLang="cs-CZ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10.563.782 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9.434.478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</a:tr>
              <a:tr h="54130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záznamů zaslaných do SK v r.2012/2011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cca 1.248.000</a:t>
                      </a:r>
                      <a:endParaRPr kumimoji="0" lang="cs-CZ" altLang="cs-CZ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cca 1.266.000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Cca 1.840.000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</a:tr>
              <a:tr h="53971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 toho přijatých do SK v r.2012/2011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cca 1.063.000</a:t>
                      </a:r>
                      <a:endParaRPr kumimoji="0" lang="cs-CZ" altLang="cs-CZ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cca 1.040.000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Cca 1.331.000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DE"/>
                    </a:solidFill>
                  </a:tcPr>
                </a:tc>
              </a:tr>
              <a:tr h="94486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Nárůst počtu záznamů v bázi v r.2012/2011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  více než</a:t>
                      </a:r>
                      <a:r>
                        <a:rPr kumimoji="0" lang="cs-CZ" alt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 panose="020B0604020202020204" pitchFamily="34" charset="0"/>
                        </a:rPr>
                        <a:t> 385.000</a:t>
                      </a:r>
                      <a:r>
                        <a:rPr kumimoji="0" lang="cs-CZ" alt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proti r. 2012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  více než</a:t>
                      </a:r>
                      <a:r>
                        <a:rPr kumimoji="0" lang="cs-CZ" alt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Arial" panose="020B0604020202020204" pitchFamily="34" charset="0"/>
                        </a:rPr>
                        <a:t> 365.000</a:t>
                      </a:r>
                      <a:r>
                        <a:rPr kumimoji="0" lang="cs-CZ" alt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proti r. 2011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  více než </a:t>
                      </a:r>
                      <a:r>
                        <a:rPr kumimoji="0" lang="cs-CZ" alt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půl milionu </a:t>
                      </a:r>
                      <a:r>
                        <a:rPr kumimoji="0" lang="cs-CZ" alt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proti r. 2010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8E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349" name="Object 62"/>
          <p:cNvGraphicFramePr>
            <a:graphicFrameLocks noChangeAspect="1"/>
          </p:cNvGraphicFramePr>
          <p:nvPr/>
        </p:nvGraphicFramePr>
        <p:xfrm>
          <a:off x="7667625" y="188913"/>
          <a:ext cx="1152525" cy="158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52" name="Graf" r:id="rId5" imgW="0" imgH="0" progId="Excel.Chart.8">
                  <p:embed/>
                </p:oleObj>
              </mc:Choice>
              <mc:Fallback>
                <p:oleObj name="Graf" r:id="rId5" imgW="0" imgH="0" progId="Excel.Chart.8">
                  <p:embed/>
                  <p:pic>
                    <p:nvPicPr>
                      <p:cNvPr id="0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67625" y="188913"/>
                        <a:ext cx="1152525" cy="1584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50" name="Object 65"/>
          <p:cNvGraphicFramePr>
            <a:graphicFrameLocks noChangeAspect="1"/>
          </p:cNvGraphicFramePr>
          <p:nvPr/>
        </p:nvGraphicFramePr>
        <p:xfrm>
          <a:off x="7667625" y="3141663"/>
          <a:ext cx="1296988" cy="1439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53" name="Graf" r:id="rId6" imgW="0" imgH="0" progId="Excel.Chart.8">
                  <p:embed/>
                </p:oleObj>
              </mc:Choice>
              <mc:Fallback>
                <p:oleObj name="Graf" r:id="rId6" imgW="0" imgH="0" progId="Excel.Chart.8">
                  <p:embed/>
                  <p:pic>
                    <p:nvPicPr>
                      <p:cNvPr id="0" name="Object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67625" y="3141663"/>
                        <a:ext cx="1296988" cy="1439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cs-CZ" altLang="cs-CZ" sz="3600" smtClean="0"/>
              <a:t>Co nového v SK ČR v roce 2013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00200"/>
            <a:ext cx="8893175" cy="5068888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2200" dirty="0" smtClean="0">
                <a:hlinkClick r:id="rId2"/>
              </a:rPr>
              <a:t>Nová podoba hlavní webové stránky</a:t>
            </a:r>
            <a:r>
              <a:rPr lang="cs-CZ" altLang="cs-CZ" sz="2200" dirty="0" smtClean="0"/>
              <a:t> </a:t>
            </a:r>
          </a:p>
          <a:p>
            <a:pPr marL="0" indent="0" eaLnBrk="1" hangingPunct="1">
              <a:buFontTx/>
              <a:buNone/>
              <a:defRPr/>
            </a:pPr>
            <a:r>
              <a:rPr lang="cs-CZ" altLang="cs-CZ" sz="2200" dirty="0" smtClean="0"/>
              <a:t>     </a:t>
            </a:r>
            <a:r>
              <a:rPr lang="cs-CZ" altLang="cs-CZ" sz="2000" dirty="0" smtClean="0"/>
              <a:t>možnost vyhledávat v dalších bázích (v ANL a Adresáři knihoven ČR)</a:t>
            </a:r>
          </a:p>
          <a:p>
            <a:pPr eaLnBrk="1" hangingPunct="1">
              <a:defRPr/>
            </a:pPr>
            <a:r>
              <a:rPr lang="cs-CZ" sz="2200" dirty="0" smtClean="0"/>
              <a:t>Mobilní verze </a:t>
            </a:r>
          </a:p>
          <a:p>
            <a:pPr eaLnBrk="1" hangingPunct="1">
              <a:defRPr/>
            </a:pPr>
            <a:r>
              <a:rPr lang="cs-CZ" sz="2200" dirty="0" smtClean="0"/>
              <a:t>Spolupráce s obálkovým serverem / </a:t>
            </a:r>
            <a:r>
              <a:rPr lang="cs-CZ" sz="2200" dirty="0" err="1" smtClean="0"/>
              <a:t>scanujeme</a:t>
            </a:r>
            <a:r>
              <a:rPr lang="cs-CZ" sz="2200" dirty="0" smtClean="0"/>
              <a:t> obálky a obsahy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2200" b="1" dirty="0" smtClean="0">
                <a:hlinkClick r:id="rId3"/>
              </a:rPr>
              <a:t>Excerpce časopisů</a:t>
            </a:r>
            <a:r>
              <a:rPr lang="cs-CZ" altLang="cs-CZ" sz="2200" b="1" dirty="0" smtClean="0"/>
              <a:t> – otevřen on-line formulář – slouží k evidenci excerpce českých časopisů a sborníků + doplněna propojení do báze ANL k záznamům článků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2200" b="1" dirty="0" smtClean="0"/>
              <a:t>Možnost exportu dat z </a:t>
            </a:r>
            <a:r>
              <a:rPr lang="cs-CZ" sz="2200" b="1" dirty="0" smtClean="0"/>
              <a:t>SK ČR </a:t>
            </a:r>
            <a:r>
              <a:rPr lang="cs-CZ" sz="2200" dirty="0" smtClean="0"/>
              <a:t>pro potřeby Registru digitalizace</a:t>
            </a:r>
            <a:endParaRPr lang="cs-CZ" altLang="cs-CZ" sz="2200" b="1" dirty="0" smtClean="0"/>
          </a:p>
          <a:p>
            <a:pPr marL="0" indent="0" algn="ctr" eaLnBrk="1" hangingPunct="1">
              <a:lnSpc>
                <a:spcPct val="90000"/>
              </a:lnSpc>
              <a:buFontTx/>
              <a:buNone/>
              <a:defRPr/>
            </a:pPr>
            <a:r>
              <a:rPr lang="cs-CZ" altLang="cs-CZ" sz="2200" dirty="0" smtClean="0">
                <a:hlinkClick r:id="rId4"/>
              </a:rPr>
              <a:t>http://www.registrdigitalizace.cz/rdcz/uzivatele/exportSKC.htm</a:t>
            </a:r>
            <a:endParaRPr lang="cs-CZ" altLang="cs-CZ" sz="20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2000" dirty="0" smtClean="0"/>
              <a:t>Více přispívajících knihoven </a:t>
            </a:r>
            <a:r>
              <a:rPr lang="cs-CZ" altLang="cs-CZ" sz="3600" dirty="0" smtClean="0"/>
              <a:t>375 </a:t>
            </a:r>
            <a:r>
              <a:rPr lang="cs-CZ" altLang="cs-CZ" sz="2000" dirty="0" smtClean="0"/>
              <a:t>+ cca 50 dalších testuje spolupráci (loni 348 knihoven)</a:t>
            </a:r>
          </a:p>
          <a:p>
            <a:pPr eaLnBrk="1" hangingPunct="1">
              <a:lnSpc>
                <a:spcPct val="90000"/>
              </a:lnSpc>
              <a:defRPr/>
            </a:pPr>
            <a:endParaRPr lang="cs-CZ" altLang="cs-CZ" sz="20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2000" dirty="0" smtClean="0"/>
              <a:t>Nový propagační leták – prosíme o umístění ve vašich knihovnách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endParaRPr lang="cs-CZ" altLang="cs-CZ" sz="2000" dirty="0" smtClean="0"/>
          </a:p>
          <a:p>
            <a:pPr eaLnBrk="1" hangingPunct="1">
              <a:lnSpc>
                <a:spcPct val="90000"/>
              </a:lnSpc>
              <a:defRPr/>
            </a:pPr>
            <a:endParaRPr lang="cs-CZ" altLang="cs-CZ" sz="2000" dirty="0" smtClean="0"/>
          </a:p>
          <a:p>
            <a:pPr eaLnBrk="1" hangingPunct="1">
              <a:lnSpc>
                <a:spcPct val="90000"/>
              </a:lnSpc>
              <a:defRPr/>
            </a:pPr>
            <a:endParaRPr lang="cs-CZ" altLang="cs-CZ" sz="2000" dirty="0" smtClean="0"/>
          </a:p>
          <a:p>
            <a:pPr eaLnBrk="1" hangingPunct="1">
              <a:defRPr/>
            </a:pPr>
            <a:endParaRPr lang="cs-CZ" sz="2000" dirty="0" smtClean="0"/>
          </a:p>
          <a:p>
            <a:pPr eaLnBrk="1" hangingPunct="1">
              <a:defRPr/>
            </a:pPr>
            <a:endParaRPr lang="cs-CZ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513" cy="1143000"/>
          </a:xfrm>
        </p:spPr>
        <p:txBody>
          <a:bodyPr/>
          <a:lstStyle/>
          <a:p>
            <a:pPr eaLnBrk="1" hangingPunct="1"/>
            <a:r>
              <a:rPr lang="cs-CZ" altLang="cs-CZ" sz="3600" smtClean="0">
                <a:hlinkClick r:id="rId2"/>
              </a:rPr>
              <a:t>Nová podoba hlavní webové stránky</a:t>
            </a:r>
            <a:r>
              <a:rPr lang="cs-CZ" altLang="cs-CZ" sz="3600" smtClean="0"/>
              <a:t> </a:t>
            </a:r>
            <a:r>
              <a:rPr lang="cs-CZ" altLang="cs-CZ" sz="2000" smtClean="0"/>
              <a:t>umožňuje vyhledávat v dalších bázích (v ANL a Adresáři knihoven ČR)</a:t>
            </a:r>
          </a:p>
        </p:txBody>
      </p:sp>
      <p:pic>
        <p:nvPicPr>
          <p:cNvPr id="4099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775"/>
            <a:ext cx="12360275" cy="926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200" b="1" smtClean="0"/>
              <a:t/>
            </a:r>
            <a:br>
              <a:rPr lang="cs-CZ" altLang="cs-CZ" sz="3200" b="1" smtClean="0"/>
            </a:br>
            <a:r>
              <a:rPr lang="cs-CZ" altLang="cs-CZ" sz="3200" b="1" smtClean="0"/>
              <a:t>Možnost exportu dat z SK ČR </a:t>
            </a:r>
            <a:br>
              <a:rPr lang="cs-CZ" altLang="cs-CZ" sz="3200" b="1" smtClean="0"/>
            </a:br>
            <a:r>
              <a:rPr lang="cs-CZ" altLang="cs-CZ" sz="3200" smtClean="0"/>
              <a:t>pro potřeby Registru digitalizace</a:t>
            </a:r>
            <a:r>
              <a:rPr lang="cs-CZ" altLang="cs-CZ" b="1" smtClean="0"/>
              <a:t/>
            </a:r>
            <a:br>
              <a:rPr lang="cs-CZ" altLang="cs-CZ" b="1" smtClean="0"/>
            </a:br>
            <a:endParaRPr lang="cs-CZ" altLang="cs-CZ" smtClean="0"/>
          </a:p>
        </p:txBody>
      </p:sp>
      <p:pic>
        <p:nvPicPr>
          <p:cNvPr id="5123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8675" y="1484313"/>
            <a:ext cx="12839700" cy="962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333375"/>
            <a:ext cx="7559675" cy="1150938"/>
          </a:xfrm>
        </p:spPr>
        <p:txBody>
          <a:bodyPr/>
          <a:lstStyle/>
          <a:p>
            <a:pPr algn="l" eaLnBrk="1" hangingPunct="1"/>
            <a:r>
              <a:rPr lang="cs-CZ" altLang="cs-CZ" sz="2800" b="1" smtClean="0"/>
              <a:t>Číslo ČNB v SK ČR 2013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625" y="1484313"/>
            <a:ext cx="8715375" cy="50403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cs-CZ" altLang="cs-CZ" sz="2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800" smtClean="0"/>
              <a:t>SK ČR není referenčním místem pro číslo ČNB, tím je báze ČNB (</a:t>
            </a:r>
            <a:r>
              <a:rPr lang="cs-CZ" altLang="cs-CZ" sz="1800" smtClean="0">
                <a:hlinkClick r:id="rId2"/>
              </a:rPr>
              <a:t>http://aleph.nkp.cz/cze/cnb</a:t>
            </a:r>
            <a:r>
              <a:rPr lang="cs-CZ" altLang="cs-CZ" sz="1800" smtClean="0"/>
              <a:t> 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800" smtClean="0"/>
              <a:t>ALE  </a:t>
            </a:r>
            <a:r>
              <a:rPr lang="cs-CZ" altLang="cs-CZ" sz="1800" b="1" smtClean="0"/>
              <a:t>je zprostředkovatelem pro dodatečné přidělení čísla ČNB.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800" b="1" smtClean="0"/>
              <a:t>O čČNB lze požádat </a:t>
            </a:r>
            <a:r>
              <a:rPr lang="cs-CZ" altLang="cs-CZ" sz="1800" smtClean="0">
                <a:hlinkClick r:id="rId3"/>
              </a:rPr>
              <a:t>prostřednictvím formuláře Evidence digitalizace</a:t>
            </a:r>
            <a:endParaRPr lang="cs-CZ" altLang="cs-CZ" sz="18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altLang="cs-CZ" sz="2400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altLang="cs-CZ" sz="2400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400" b="1" smtClean="0"/>
              <a:t>Pokles požadavků na přidělení čČNB oproti roku 2012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altLang="cs-CZ" sz="2000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altLang="cs-CZ" sz="2000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600" smtClean="0"/>
              <a:t> </a:t>
            </a:r>
            <a:r>
              <a:rPr lang="cs-CZ" altLang="cs-CZ" sz="2400" smtClean="0"/>
              <a:t>K 25. 11. 2013 došlo 700 žádostí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smtClean="0"/>
              <a:t>-      447 přidělených čísel čnb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smtClean="0"/>
              <a:t>-      253 nemá nárok na přidělení (díla vydaná mimo území ČR, šedá 	 	 literatura) nebo čČNB už mělo (dupl. v SK ČR)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i="1" smtClean="0"/>
              <a:t>(jen 79 žádostí na seriály, zbytek monografie popř. jiné druhy dokumentů)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altLang="cs-CZ" sz="9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900" smtClean="0"/>
              <a:t>			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600" smtClean="0"/>
              <a:t>	</a:t>
            </a:r>
            <a:r>
              <a:rPr lang="cs-CZ" altLang="cs-CZ" sz="300" b="1" smtClean="0"/>
              <a:t>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600" smtClean="0"/>
              <a:t>	:</a:t>
            </a:r>
            <a:endParaRPr lang="cs-CZ" altLang="cs-CZ" sz="16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7343775" cy="1150938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altLang="cs-CZ" sz="2800" b="1" dirty="0" smtClean="0">
                <a:solidFill>
                  <a:schemeClr val="bg1">
                    <a:lumMod val="75000"/>
                  </a:schemeClr>
                </a:solidFill>
              </a:rPr>
              <a:t>Údaje z loňské prezentace</a:t>
            </a:r>
            <a:r>
              <a:rPr lang="cs-CZ" altLang="cs-CZ" sz="2800" b="1" dirty="0" smtClean="0"/>
              <a:t/>
            </a:r>
            <a:br>
              <a:rPr lang="cs-CZ" altLang="cs-CZ" sz="2800" b="1" dirty="0" smtClean="0"/>
            </a:br>
            <a:r>
              <a:rPr lang="cs-CZ" altLang="cs-CZ" sz="2800" b="1" dirty="0" smtClean="0"/>
              <a:t>Číslo ČNB v SK ČR (2011/2012)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625" y="1484313"/>
            <a:ext cx="8715375" cy="504031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cs-CZ" altLang="cs-CZ" sz="2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altLang="cs-CZ" sz="1000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altLang="cs-CZ" sz="6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400" smtClean="0"/>
              <a:t>K 30.11.2011 došlo </a:t>
            </a:r>
            <a:r>
              <a:rPr lang="cs-CZ" altLang="cs-CZ" sz="2400" b="1" smtClean="0"/>
              <a:t>265</a:t>
            </a:r>
            <a:r>
              <a:rPr lang="cs-CZ" altLang="cs-CZ" sz="2400" smtClean="0"/>
              <a:t> žádostí o přidělení čísla čnb</a:t>
            </a:r>
            <a:r>
              <a:rPr lang="cs-CZ" altLang="cs-CZ" sz="900" smtClean="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900" smtClean="0"/>
              <a:t>-         </a:t>
            </a:r>
            <a:r>
              <a:rPr lang="cs-CZ" altLang="cs-CZ" sz="1400" smtClean="0"/>
              <a:t>200 přidělených čísel čnb 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cs-CZ" altLang="cs-CZ" sz="1400" smtClean="0"/>
              <a:t>65 nemá nárok na přidělení (díla vydaná mimo území ČR, šedá literatura) nebo čnb už mělo (dupl.v SK ČR)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400" smtClean="0"/>
              <a:t>(113 čísel ČNB pro seriály, 87 pro monografie a speciální druhy dokumentů)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400" smtClean="0"/>
              <a:t>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600" smtClean="0"/>
              <a:t>k polovině října 2012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600" smtClean="0"/>
              <a:t>	712 žádostí – 509 přidělených čísel čnb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600" smtClean="0"/>
              <a:t>	203 nemá nárok na přidělení nebo  čnb už mělo </a:t>
            </a:r>
            <a:r>
              <a:rPr lang="cs-CZ" altLang="cs-CZ" sz="300" smtClean="0"/>
              <a:t>(dupl. v SK ČR)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400" smtClean="0"/>
              <a:t>K 28.11.2012 došlo </a:t>
            </a:r>
            <a:r>
              <a:rPr lang="cs-CZ" altLang="cs-CZ" sz="2400" b="1" smtClean="0"/>
              <a:t>1009</a:t>
            </a:r>
            <a:r>
              <a:rPr lang="cs-CZ" altLang="cs-CZ" sz="2400" smtClean="0"/>
              <a:t> žádostí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400" smtClean="0"/>
              <a:t>-      725 přidělených čísel čnb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400" smtClean="0"/>
              <a:t>-      284 nemá nárok na přidělení (díla vydaná mimo území ČR, šedá literatura) nebo čnb už mělo (dupl.v SK ČR)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400" smtClean="0"/>
              <a:t>(jen 85 žádostí na seriály, zbytek monografie popř. jiné druhy dokumentů)</a:t>
            </a:r>
            <a:endParaRPr lang="cs-CZ" altLang="cs-CZ" sz="9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altLang="cs-CZ" sz="9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900" smtClean="0"/>
              <a:t>			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600" smtClean="0"/>
              <a:t>	</a:t>
            </a:r>
            <a:r>
              <a:rPr lang="cs-CZ" altLang="cs-CZ" sz="300" b="1" smtClean="0"/>
              <a:t>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600" smtClean="0"/>
              <a:t>	informace k čnb v SK ČR : </a:t>
            </a:r>
            <a:r>
              <a:rPr lang="cs-CZ" altLang="cs-CZ" sz="1600" b="1" smtClean="0">
                <a:hlinkClick r:id="rId2"/>
              </a:rPr>
              <a:t>http://www.caslin.cz/spoluprace/sluzby/ccnb/?searchterm=čnb</a:t>
            </a:r>
            <a:endParaRPr lang="cs-CZ" altLang="cs-CZ" sz="16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/>
          </p:cNvSpPr>
          <p:nvPr>
            <p:ph type="title" idx="4294967295"/>
          </p:nvPr>
        </p:nvSpPr>
        <p:spPr>
          <a:extLst/>
        </p:spPr>
        <p:txBody>
          <a:bodyPr>
            <a:normAutofit fontScale="9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eaLnBrk="1" hangingPunct="1">
              <a:defRPr/>
            </a:pPr>
            <a:r>
              <a:rPr lang="cs-CZ" sz="4000" b="1" dirty="0">
                <a:solidFill>
                  <a:schemeClr val="bg1">
                    <a:lumMod val="75000"/>
                  </a:schemeClr>
                </a:solidFill>
              </a:rPr>
              <a:t>Co zůstalo při starém </a:t>
            </a:r>
            <a:r>
              <a:rPr lang="cs-CZ" sz="4000" b="1" dirty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</a:t>
            </a:r>
            <a:r>
              <a:rPr lang="cs-CZ" sz="4000" b="1" dirty="0">
                <a:solidFill>
                  <a:schemeClr val="bg1">
                    <a:lumMod val="75000"/>
                  </a:schemeClr>
                </a:solidFill>
              </a:rPr>
              <a:t/>
            </a:r>
            <a:br>
              <a:rPr lang="cs-CZ" sz="4000" b="1" dirty="0">
                <a:solidFill>
                  <a:schemeClr val="bg1">
                    <a:lumMod val="75000"/>
                  </a:schemeClr>
                </a:solidFill>
              </a:rPr>
            </a:br>
            <a:r>
              <a:rPr lang="cs-CZ" sz="4100" b="1" dirty="0" smtClean="0">
                <a:solidFill>
                  <a:srgbClr val="B40821"/>
                </a:solidFill>
              </a:rPr>
              <a:t>Duplicity čísel </a:t>
            </a:r>
            <a:r>
              <a:rPr lang="cs-CZ" sz="4100" b="1" dirty="0" err="1" smtClean="0">
                <a:solidFill>
                  <a:srgbClr val="B40821"/>
                </a:solidFill>
              </a:rPr>
              <a:t>čnb</a:t>
            </a:r>
            <a:r>
              <a:rPr lang="cs-CZ" sz="4100" b="1" dirty="0" smtClean="0">
                <a:solidFill>
                  <a:srgbClr val="B40821"/>
                </a:solidFill>
              </a:rPr>
              <a:t> </a:t>
            </a:r>
          </a:p>
        </p:txBody>
      </p:sp>
      <p:sp>
        <p:nvSpPr>
          <p:cNvPr id="8195" name="Rectangle 3"/>
          <p:cNvSpPr>
            <a:spLocks noGrp="1"/>
          </p:cNvSpPr>
          <p:nvPr>
            <p:ph type="body" idx="4294967295"/>
          </p:nvPr>
        </p:nvSpPr>
        <p:spPr>
          <a:xfrm>
            <a:off x="395288" y="1557338"/>
            <a:ext cx="8229600" cy="45259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marL="547688" indent="-411163" eaLnBrk="1" hangingPunct="1">
              <a:buFontTx/>
              <a:buNone/>
            </a:pPr>
            <a:r>
              <a:rPr lang="cs-CZ" altLang="cs-CZ" sz="2400" smtClean="0"/>
              <a:t>Čísla čnb byla přidělena dokumentům v roce 2010 dávkově – v bázi NKC velké množství duplicit -  duplicity vznikly i u čísel čnb</a:t>
            </a:r>
          </a:p>
          <a:p>
            <a:pPr marL="547688" indent="-411163" eaLnBrk="1" hangingPunct="1">
              <a:buFontTx/>
              <a:buNone/>
            </a:pPr>
            <a:endParaRPr lang="cs-CZ" altLang="cs-CZ" sz="2000" smtClean="0"/>
          </a:p>
          <a:p>
            <a:pPr marL="547688" indent="-411163" eaLnBrk="1" hangingPunct="1">
              <a:buFontTx/>
              <a:buNone/>
            </a:pPr>
            <a:r>
              <a:rPr lang="cs-CZ" altLang="cs-CZ" sz="2000" smtClean="0"/>
              <a:t>- postupně je odstraňujeme </a:t>
            </a:r>
          </a:p>
          <a:p>
            <a:pPr marL="868363" lvl="1" indent="-282575" eaLnBrk="1" hangingPunct="1"/>
            <a:r>
              <a:rPr lang="cs-CZ" altLang="cs-CZ" sz="2000" smtClean="0"/>
              <a:t>na požádání knihoven, které je objeví (info přes formulář, e-mail)</a:t>
            </a:r>
          </a:p>
          <a:p>
            <a:pPr marL="868363" lvl="1" indent="-282575" eaLnBrk="1" hangingPunct="1"/>
            <a:r>
              <a:rPr lang="cs-CZ" altLang="cs-CZ" sz="2000" smtClean="0"/>
              <a:t>v rámci VISK 9 /I  - odstraňujeme multiplicity čČNB na základě seznamu, který vznikl po zprovoznění KEY1 s číslem čnb</a:t>
            </a:r>
          </a:p>
          <a:p>
            <a:pPr marL="868363" lvl="1" indent="-282575" eaLnBrk="1" hangingPunct="1"/>
            <a:r>
              <a:rPr lang="cs-CZ" altLang="cs-CZ" sz="2000" smtClean="0"/>
              <a:t>při náhodném objevení během jiných činností </a:t>
            </a:r>
          </a:p>
          <a:p>
            <a:pPr marL="868363" lvl="1" indent="-282575" eaLnBrk="1" hangingPunct="1">
              <a:buFontTx/>
              <a:buNone/>
            </a:pPr>
            <a:endParaRPr lang="cs-CZ" altLang="cs-CZ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 idx="4294967295"/>
          </p:nvPr>
        </p:nvSpPr>
        <p:spPr>
          <a:xfrm>
            <a:off x="323529" y="274638"/>
            <a:ext cx="8364450" cy="1143000"/>
          </a:xfrm>
          <a:extLst/>
        </p:spPr>
        <p:txBody>
          <a:bodyPr>
            <a:normAutofit fontScale="9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eaLnBrk="1" hangingPunct="1">
              <a:defRPr/>
            </a:pPr>
            <a:r>
              <a:rPr lang="cs-CZ" sz="4000" b="1" dirty="0" smtClean="0">
                <a:solidFill>
                  <a:schemeClr val="bg1">
                    <a:lumMod val="75000"/>
                  </a:schemeClr>
                </a:solidFill>
              </a:rPr>
              <a:t>nutné opakování</a:t>
            </a:r>
            <a:r>
              <a:rPr lang="cs-CZ" sz="4000" b="1" dirty="0">
                <a:solidFill>
                  <a:schemeClr val="bg1">
                    <a:lumMod val="75000"/>
                  </a:schemeClr>
                </a:solidFill>
              </a:rPr>
              <a:t/>
            </a:r>
            <a:br>
              <a:rPr lang="cs-CZ" sz="4000" b="1" dirty="0">
                <a:solidFill>
                  <a:schemeClr val="bg1">
                    <a:lumMod val="75000"/>
                  </a:schemeClr>
                </a:solidFill>
              </a:rPr>
            </a:br>
            <a:r>
              <a:rPr lang="cs-CZ" sz="4100" b="1" dirty="0" smtClean="0">
                <a:solidFill>
                  <a:srgbClr val="B40821"/>
                </a:solidFill>
              </a:rPr>
              <a:t>Nově vznikající duplicity </a:t>
            </a:r>
            <a:r>
              <a:rPr lang="cs-CZ" sz="4100" b="1" dirty="0" err="1" smtClean="0">
                <a:solidFill>
                  <a:srgbClr val="B40821"/>
                </a:solidFill>
              </a:rPr>
              <a:t>čnb</a:t>
            </a:r>
            <a:endParaRPr lang="cs-CZ" sz="4100" b="1" dirty="0" smtClean="0">
              <a:solidFill>
                <a:srgbClr val="B40821"/>
              </a:solidFill>
            </a:endParaRPr>
          </a:p>
        </p:txBody>
      </p:sp>
      <p:sp>
        <p:nvSpPr>
          <p:cNvPr id="9219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1600200"/>
            <a:ext cx="8229600" cy="49244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marL="547688" indent="-411163" eaLnBrk="1" hangingPunct="1">
              <a:lnSpc>
                <a:spcPct val="80000"/>
              </a:lnSpc>
            </a:pPr>
            <a:r>
              <a:rPr lang="cs-CZ" altLang="cs-CZ" sz="1600" smtClean="0"/>
              <a:t>Další duplicity čČNB vznikají při importech nových záznamů do SK ČR</a:t>
            </a:r>
          </a:p>
          <a:p>
            <a:pPr marL="547688" indent="-411163" eaLnBrk="1" hangingPunct="1">
              <a:lnSpc>
                <a:spcPct val="80000"/>
              </a:lnSpc>
            </a:pPr>
            <a:endParaRPr lang="cs-CZ" altLang="cs-CZ" sz="1600" smtClean="0"/>
          </a:p>
          <a:p>
            <a:pPr marL="547688" indent="-411163" eaLnBrk="1" hangingPunct="1">
              <a:lnSpc>
                <a:spcPct val="80000"/>
              </a:lnSpc>
            </a:pPr>
            <a:r>
              <a:rPr lang="cs-CZ" altLang="cs-CZ" sz="1600" smtClean="0"/>
              <a:t>Knihovny přebírají při katalogizaci záznamy z báze NKC nebo SK ČR s číslem čnb, pokud záznam upraví v některém z klíčových polí a záznam pošlou do SK ČR, dojde k vytvoření duplicity (záznamu i čČNB)</a:t>
            </a:r>
          </a:p>
          <a:p>
            <a:pPr marL="547688" indent="-411163" eaLnBrk="1" hangingPunct="1">
              <a:lnSpc>
                <a:spcPct val="80000"/>
              </a:lnSpc>
            </a:pPr>
            <a:endParaRPr lang="cs-CZ" altLang="cs-CZ" sz="1600" smtClean="0"/>
          </a:p>
          <a:p>
            <a:pPr marL="547688" indent="-411163" eaLnBrk="1" hangingPunct="1">
              <a:lnSpc>
                <a:spcPct val="80000"/>
              </a:lnSpc>
              <a:buFontTx/>
              <a:buNone/>
            </a:pPr>
            <a:r>
              <a:rPr lang="cs-CZ" altLang="cs-CZ" sz="2000" smtClean="0"/>
              <a:t>	</a:t>
            </a:r>
            <a:r>
              <a:rPr lang="cs-CZ" altLang="cs-CZ" sz="2000" b="1" smtClean="0"/>
              <a:t>Duplicity vznikají</a:t>
            </a:r>
            <a:r>
              <a:rPr lang="cs-CZ" altLang="cs-CZ" sz="2000" smtClean="0"/>
              <a:t> převzetím záznamu a poté úpravou, některého z klíčových polí:</a:t>
            </a:r>
          </a:p>
          <a:p>
            <a:pPr lvl="1" eaLnBrk="1" hangingPunct="1">
              <a:lnSpc>
                <a:spcPct val="80000"/>
              </a:lnSpc>
              <a:buFontTx/>
              <a:buChar char="-"/>
            </a:pPr>
            <a:r>
              <a:rPr lang="cs-CZ" altLang="cs-CZ" sz="2000" smtClean="0"/>
              <a:t>název</a:t>
            </a:r>
          </a:p>
          <a:p>
            <a:pPr lvl="1" eaLnBrk="1" hangingPunct="1">
              <a:lnSpc>
                <a:spcPct val="80000"/>
              </a:lnSpc>
              <a:buFontTx/>
              <a:buChar char="-"/>
            </a:pPr>
            <a:r>
              <a:rPr lang="cs-CZ" altLang="cs-CZ" sz="2000" smtClean="0"/>
              <a:t>hlavní záhlaví</a:t>
            </a:r>
          </a:p>
          <a:p>
            <a:pPr lvl="1" eaLnBrk="1" hangingPunct="1">
              <a:lnSpc>
                <a:spcPct val="80000"/>
              </a:lnSpc>
              <a:buFontTx/>
              <a:buChar char="-"/>
            </a:pPr>
            <a:r>
              <a:rPr lang="cs-CZ" altLang="cs-CZ" sz="2000" smtClean="0"/>
              <a:t>ISBN</a:t>
            </a:r>
          </a:p>
          <a:p>
            <a:pPr lvl="1" eaLnBrk="1" hangingPunct="1">
              <a:lnSpc>
                <a:spcPct val="80000"/>
              </a:lnSpc>
              <a:buFontTx/>
              <a:buChar char="-"/>
            </a:pPr>
            <a:r>
              <a:rPr lang="cs-CZ" altLang="cs-CZ" sz="2000" smtClean="0"/>
              <a:t>rok vydání</a:t>
            </a:r>
          </a:p>
          <a:p>
            <a:pPr lvl="1" eaLnBrk="1" hangingPunct="1">
              <a:lnSpc>
                <a:spcPct val="80000"/>
              </a:lnSpc>
              <a:buFontTx/>
              <a:buChar char="-"/>
            </a:pPr>
            <a:r>
              <a:rPr lang="cs-CZ" altLang="cs-CZ" sz="2000" smtClean="0"/>
              <a:t>údaje o rozsahu</a:t>
            </a:r>
          </a:p>
          <a:p>
            <a:pPr lvl="1" eaLnBrk="1" hangingPunct="1">
              <a:lnSpc>
                <a:spcPct val="80000"/>
              </a:lnSpc>
              <a:buFontTx/>
              <a:buChar char="-"/>
            </a:pPr>
            <a:endParaRPr lang="cs-CZ" altLang="cs-CZ" sz="2000" smtClean="0"/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cs-CZ" altLang="cs-CZ" sz="2000" b="1" smtClean="0"/>
              <a:t>Bohužel dochází i k přepracování díla na dílo jiné</a:t>
            </a:r>
            <a:r>
              <a:rPr lang="cs-CZ" altLang="cs-CZ" sz="2000" smtClean="0"/>
              <a:t>  - jiné vydání, jiný svazek atd. - </a:t>
            </a:r>
            <a:r>
              <a:rPr lang="cs-CZ" altLang="cs-CZ" sz="1800" smtClean="0"/>
              <a:t>za těchto podmínek nemůže být číslo ČNB použito jako klíč při deduplikaci záznamů v SK ČR</a:t>
            </a:r>
            <a:endParaRPr lang="cs-CZ" altLang="cs-CZ" sz="2000" smtClean="0"/>
          </a:p>
          <a:p>
            <a:pPr marL="547688" indent="-411163" eaLnBrk="1" hangingPunct="1">
              <a:lnSpc>
                <a:spcPct val="80000"/>
              </a:lnSpc>
            </a:pPr>
            <a:endParaRPr lang="cs-CZ" altLang="cs-CZ" sz="1600" smtClean="0"/>
          </a:p>
          <a:p>
            <a:pPr marL="547688" indent="-411163" eaLnBrk="1" hangingPunct="1">
              <a:lnSpc>
                <a:spcPct val="80000"/>
              </a:lnSpc>
            </a:pPr>
            <a:endParaRPr lang="cs-CZ" altLang="cs-CZ" sz="1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/>
          </p:cNvSpPr>
          <p:nvPr>
            <p:ph type="title" idx="4294967295"/>
          </p:nvPr>
        </p:nvSpPr>
        <p:spPr>
          <a:xfrm>
            <a:off x="611560" y="410806"/>
            <a:ext cx="8147856" cy="1078804"/>
          </a:xfrm>
          <a:extLst/>
        </p:spPr>
        <p:txBody>
          <a:bodyPr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eaLnBrk="1" hangingPunct="1">
              <a:defRPr/>
            </a:pPr>
            <a:r>
              <a:rPr lang="cs-CZ" sz="2800" b="1" dirty="0" smtClean="0">
                <a:solidFill>
                  <a:schemeClr val="bg1">
                    <a:lumMod val="75000"/>
                  </a:schemeClr>
                </a:solidFill>
              </a:rPr>
              <a:t>Co zůstalo při starém </a:t>
            </a:r>
            <a:r>
              <a:rPr lang="cs-CZ" sz="2800" b="1" dirty="0" smtClean="0">
                <a:solidFill>
                  <a:schemeClr val="bg1">
                    <a:lumMod val="75000"/>
                  </a:schemeClr>
                </a:solidFill>
                <a:sym typeface="Wingdings" panose="05000000000000000000" pitchFamily="2" charset="2"/>
              </a:rPr>
              <a:t></a:t>
            </a:r>
            <a:r>
              <a:rPr lang="cs-CZ" sz="2800" b="1" dirty="0" smtClean="0">
                <a:solidFill>
                  <a:schemeClr val="bg1">
                    <a:lumMod val="75000"/>
                  </a:schemeClr>
                </a:solidFill>
              </a:rPr>
              <a:t/>
            </a:r>
            <a:br>
              <a:rPr lang="cs-CZ" sz="2800" b="1" dirty="0" smtClean="0">
                <a:solidFill>
                  <a:schemeClr val="bg1">
                    <a:lumMod val="75000"/>
                  </a:schemeClr>
                </a:solidFill>
              </a:rPr>
            </a:br>
            <a:r>
              <a:rPr lang="cs-CZ" sz="3200" b="1" dirty="0" smtClean="0">
                <a:solidFill>
                  <a:srgbClr val="B40821"/>
                </a:solidFill>
              </a:rPr>
              <a:t>Test příčin vzniku duplicit  ČNB</a:t>
            </a:r>
          </a:p>
        </p:txBody>
      </p:sp>
      <p:sp>
        <p:nvSpPr>
          <p:cNvPr id="10243" name="Rectangle 3"/>
          <p:cNvSpPr>
            <a:spLocks noGrp="1"/>
          </p:cNvSpPr>
          <p:nvPr>
            <p:ph type="body" idx="4294967295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marL="547688" indent="-411163" eaLnBrk="1" hangingPunct="1"/>
            <a:r>
              <a:rPr lang="cs-CZ" altLang="cs-CZ" sz="2400" smtClean="0"/>
              <a:t>Vzorek v roce 2013: </a:t>
            </a:r>
            <a:r>
              <a:rPr lang="cs-CZ" altLang="cs-CZ" sz="2400" smtClean="0">
                <a:solidFill>
                  <a:srgbClr val="B40821"/>
                </a:solidFill>
              </a:rPr>
              <a:t>2251</a:t>
            </a:r>
            <a:r>
              <a:rPr lang="cs-CZ" altLang="cs-CZ" sz="2400" smtClean="0"/>
              <a:t> záznamů</a:t>
            </a:r>
          </a:p>
          <a:p>
            <a:pPr marL="547688" indent="-411163" eaLnBrk="1" hangingPunct="1">
              <a:buFontTx/>
              <a:buNone/>
            </a:pPr>
            <a:r>
              <a:rPr lang="cs-CZ" altLang="cs-CZ" sz="2400" smtClean="0"/>
              <a:t>	u </a:t>
            </a:r>
            <a:r>
              <a:rPr lang="cs-CZ" altLang="cs-CZ" sz="2400" u="sng" smtClean="0"/>
              <a:t>1848</a:t>
            </a:r>
            <a:r>
              <a:rPr lang="cs-CZ" altLang="cs-CZ" sz="2400" smtClean="0"/>
              <a:t> záznamů zůstalo správné čČNB u správného dokumentu (jen byla pozměněna klíčová pole při zpracování záznamu)</a:t>
            </a:r>
          </a:p>
          <a:p>
            <a:pPr marL="547688" indent="-411163" eaLnBrk="1" hangingPunct="1">
              <a:buFontTx/>
              <a:buNone/>
            </a:pPr>
            <a:endParaRPr lang="cs-CZ" altLang="cs-CZ" sz="2400" smtClean="0"/>
          </a:p>
          <a:p>
            <a:pPr marL="547688" indent="-411163" eaLnBrk="1" hangingPunct="1">
              <a:buFontTx/>
              <a:buNone/>
            </a:pPr>
            <a:r>
              <a:rPr lang="cs-CZ" altLang="cs-CZ" sz="2400" smtClean="0"/>
              <a:t>	u 403 záznamů (což je </a:t>
            </a:r>
            <a:r>
              <a:rPr lang="cs-CZ" altLang="cs-CZ" sz="2400" smtClean="0">
                <a:solidFill>
                  <a:srgbClr val="B40821"/>
                </a:solidFill>
              </a:rPr>
              <a:t>17,9 %</a:t>
            </a:r>
            <a:r>
              <a:rPr lang="cs-CZ" altLang="cs-CZ" sz="2400" smtClean="0"/>
              <a:t> ze vzorku) bylo uvedeno </a:t>
            </a:r>
            <a:r>
              <a:rPr lang="cs-CZ" altLang="cs-CZ" sz="2400" smtClean="0">
                <a:solidFill>
                  <a:srgbClr val="B40821"/>
                </a:solidFill>
              </a:rPr>
              <a:t>číslo čnb jiného svazku, dílu, jiného vydání,</a:t>
            </a:r>
            <a:r>
              <a:rPr lang="cs-CZ" altLang="cs-CZ" sz="2400" smtClean="0"/>
              <a:t> než ke kterému skutečně patří  </a:t>
            </a:r>
            <a:r>
              <a:rPr lang="cs-CZ" altLang="cs-CZ" sz="2400" smtClean="0">
                <a:sym typeface="Wingdings" pitchFamily="2" charset="2"/>
              </a:rPr>
              <a:t></a:t>
            </a:r>
          </a:p>
          <a:p>
            <a:pPr marL="547688" indent="-411163" eaLnBrk="1" hangingPunct="1">
              <a:buFontTx/>
              <a:buNone/>
            </a:pPr>
            <a:endParaRPr lang="cs-CZ" altLang="cs-CZ" sz="2400" smtClean="0">
              <a:sym typeface="Wingdings" pitchFamily="2" charset="2"/>
            </a:endParaRPr>
          </a:p>
          <a:p>
            <a:pPr marL="547688" indent="-411163" eaLnBrk="1" hangingPunct="1">
              <a:buFontTx/>
              <a:buNone/>
            </a:pPr>
            <a:r>
              <a:rPr lang="cs-CZ" altLang="cs-CZ" sz="2400" smtClean="0">
                <a:sym typeface="Wingdings" pitchFamily="2" charset="2"/>
              </a:rPr>
              <a:t>Pro srovnání 2012 - </a:t>
            </a:r>
            <a:r>
              <a:rPr lang="cs-CZ" altLang="cs-CZ" sz="2000" smtClean="0"/>
              <a:t>celkem analyzováno 1568 záznamů / 269 čísel ČNB se přestěhovalo k jinému titulu – tj. 17,15 %)</a:t>
            </a:r>
          </a:p>
          <a:p>
            <a:pPr marL="547688" indent="-411163" eaLnBrk="1" hangingPunct="1">
              <a:buFontTx/>
              <a:buNone/>
            </a:pPr>
            <a:endParaRPr lang="cs-CZ" altLang="cs-CZ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550</Words>
  <Application>Microsoft Office PowerPoint</Application>
  <PresentationFormat>Předvádění na obrazovce (4:3)</PresentationFormat>
  <Paragraphs>142</Paragraphs>
  <Slides>11</Slides>
  <Notes>1</Notes>
  <HiddenSlides>0</HiddenSlides>
  <MMClips>0</MMClips>
  <ScaleCrop>false</ScaleCrop>
  <HeadingPairs>
    <vt:vector size="8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6" baseType="lpstr">
      <vt:lpstr>Arial</vt:lpstr>
      <vt:lpstr>Calibri</vt:lpstr>
      <vt:lpstr>Wingdings</vt:lpstr>
      <vt:lpstr>Výchozí návrh</vt:lpstr>
      <vt:lpstr>Graf aplikace Microsoft Office Excel</vt:lpstr>
      <vt:lpstr>Souborný katalog ČR v roce 2013 </vt:lpstr>
      <vt:lpstr>Co nového v SK ČR v roce 2013</vt:lpstr>
      <vt:lpstr>Nová podoba hlavní webové stránky umožňuje vyhledávat v dalších bázích (v ANL a Adresáři knihoven ČR)</vt:lpstr>
      <vt:lpstr> Možnost exportu dat z SK ČR  pro potřeby Registru digitalizace </vt:lpstr>
      <vt:lpstr>Číslo ČNB v SK ČR 2013</vt:lpstr>
      <vt:lpstr>Údaje z loňské prezentace Číslo ČNB v SK ČR (2011/2012)</vt:lpstr>
      <vt:lpstr>Co zůstalo při starém  Duplicity čísel čnb </vt:lpstr>
      <vt:lpstr>nutné opakování Nově vznikající duplicity čnb</vt:lpstr>
      <vt:lpstr>Co zůstalo při starém  Test příčin vzniku duplicit  ČNB</vt:lpstr>
      <vt:lpstr>  Využívání SK ČR k 25.11. 2013   </vt:lpstr>
      <vt:lpstr>  </vt:lpstr>
    </vt:vector>
  </TitlesOfParts>
  <Company>Národní knihovna ČR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PhDr. Svobodová Eva</dc:creator>
  <cp:lastModifiedBy>Militka Jana</cp:lastModifiedBy>
  <cp:revision>16</cp:revision>
  <dcterms:created xsi:type="dcterms:W3CDTF">2013-11-26T22:24:13Z</dcterms:created>
  <dcterms:modified xsi:type="dcterms:W3CDTF">2013-11-27T10:48:03Z</dcterms:modified>
</cp:coreProperties>
</file>