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63" r:id="rId3"/>
    <p:sldId id="266" r:id="rId4"/>
    <p:sldId id="261" r:id="rId5"/>
    <p:sldId id="262" r:id="rId6"/>
    <p:sldId id="265" r:id="rId7"/>
    <p:sldId id="264" r:id="rId8"/>
    <p:sldId id="267" r:id="rId9"/>
    <p:sldId id="268" r:id="rId10"/>
    <p:sldId id="269" r:id="rId11"/>
    <p:sldId id="257" r:id="rId12"/>
    <p:sldId id="258" r:id="rId13"/>
    <p:sldId id="260" r:id="rId14"/>
    <p:sldId id="277" r:id="rId15"/>
    <p:sldId id="259" r:id="rId16"/>
    <p:sldId id="270" r:id="rId17"/>
    <p:sldId id="278" r:id="rId18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091C8-08A8-447B-85D1-3251C2A84925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D1023-270B-4E5F-B0D5-7FC2A5425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29430B1-2C3F-42BE-979A-B1D838C4FA2B}" type="slidenum">
              <a:rPr lang="cs-CZ" altLang="cs-CZ">
                <a:solidFill>
                  <a:prstClr val="black"/>
                </a:solidFill>
              </a:rPr>
              <a:pPr/>
              <a:t>7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9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29430B1-2C3F-42BE-979A-B1D838C4FA2B}" type="slidenum">
              <a:rPr lang="cs-CZ" altLang="cs-CZ">
                <a:solidFill>
                  <a:prstClr val="black"/>
                </a:solidFill>
              </a:rPr>
              <a:pPr/>
              <a:t>8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9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4580AE-5815-4A8D-A04F-251CFF33E3C1}" type="datetimeFigureOut">
              <a:rPr lang="cs-CZ" smtClean="0"/>
              <a:t>1.9.2014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zpracovani-fondu/katalogizacni-politika/standard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dita.lichtenbergova@nkp.cz" TargetMode="External"/><Relationship Id="rId2" Type="http://schemas.openxmlformats.org/officeDocument/2006/relationships/hyperlink" Target="http://www.nkp.cz/o-knihovne/odborne-cinnosti/zpracovani-fondu/katalogizacni-politika/katalogizacni-politika/marc21-soub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.svobodova@nkp.cz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zpracovani-fondu/katalogizacni-politika/rd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o-knihovne/odborne-cinnosti/zpracovani-fondu/katalogizacni-politika/Doporzaznam_RDA_opr.pdf" TargetMode="External"/><Relationship Id="rId2" Type="http://schemas.openxmlformats.org/officeDocument/2006/relationships/hyperlink" Target="http://www.nkp.cz/o-knihovne/odborne-cinnosti/zpracovani-fondu/katalogizacni-politika/minimalni-zaznam-rda-marc-21-pro-textove-monograficke-zdroj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aslin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unifikovane-nazvy/zakladni-metodika-1/" TargetMode="External"/><Relationship Id="rId2" Type="http://schemas.openxmlformats.org/officeDocument/2006/relationships/hyperlink" Target="http://www.caslin.cz/pro-uzivatele/folder.2006-09-19.5764354832/rok-200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roslava.svobodova@nkp.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caslin.cz/pro-uzivatele/folder.2006-09-19.5764354832/rok-20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slin.cz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aslin.cz/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Seminář AMG</a:t>
            </a:r>
          </a:p>
          <a:p>
            <a:r>
              <a:rPr lang="cs-CZ" sz="2400" dirty="0"/>
              <a:t>Muzeum Beskyd </a:t>
            </a:r>
            <a:r>
              <a:rPr lang="cs-CZ" sz="2400" dirty="0" smtClean="0"/>
              <a:t>Frýdek-Místek - 2.-4. září 2014</a:t>
            </a:r>
          </a:p>
          <a:p>
            <a:r>
              <a:rPr lang="cs-CZ" dirty="0" smtClean="0"/>
              <a:t>PhDr</a:t>
            </a:r>
            <a:r>
              <a:rPr lang="cs-CZ" dirty="0"/>
              <a:t>. Eva Svobodová, </a:t>
            </a:r>
            <a:endParaRPr lang="cs-CZ" dirty="0" smtClean="0"/>
          </a:p>
          <a:p>
            <a:r>
              <a:rPr lang="cs-CZ" dirty="0" smtClean="0"/>
              <a:t>Národní </a:t>
            </a:r>
            <a:r>
              <a:rPr lang="cs-CZ" dirty="0"/>
              <a:t>knihovna </a:t>
            </a:r>
            <a:r>
              <a:rPr lang="cs-CZ" dirty="0" smtClean="0"/>
              <a:t>ČR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Přechod na formát MARC 21, RDA a zkušenosti s přechodem 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56606"/>
            <a:ext cx="1368152" cy="8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Bližší i</a:t>
            </a:r>
            <a:r>
              <a:rPr lang="en-US" dirty="0" err="1" smtClean="0"/>
              <a:t>nformace</a:t>
            </a:r>
            <a:r>
              <a:rPr lang="en-US" dirty="0" smtClean="0"/>
              <a:t> </a:t>
            </a:r>
            <a:r>
              <a:rPr lang="en-US" dirty="0" err="1" smtClean="0"/>
              <a:t>hledejte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KATPOL </a:t>
            </a:r>
            <a:r>
              <a:rPr lang="cs-CZ" dirty="0"/>
              <a:t>(katalogizační politika) 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www.nkp.cz/o-knihovne/odborne-cinnosti/zpracovani-fondu/katalogizacni-politika/standard1</a:t>
            </a:r>
            <a:endParaRPr lang="cs-CZ" sz="1800" dirty="0" smtClean="0"/>
          </a:p>
          <a:p>
            <a:r>
              <a:rPr lang="cs-CZ" dirty="0" smtClean="0"/>
              <a:t>záložky </a:t>
            </a:r>
            <a:r>
              <a:rPr lang="cs-CZ" dirty="0" smtClean="0">
                <a:solidFill>
                  <a:srgbClr val="FF0000"/>
                </a:solidFill>
              </a:rPr>
              <a:t> RDA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FF0000"/>
                </a:solidFill>
              </a:rPr>
              <a:t>MARC21 , zápisy z jednání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 smtClean="0">
                <a:solidFill>
                  <a:srgbClr val="FF0000"/>
                </a:solidFill>
              </a:rPr>
              <a:t>roblematikou se zabývají jednotlivé Pracovní skupiny</a:t>
            </a:r>
          </a:p>
          <a:p>
            <a:r>
              <a:rPr lang="cs-CZ" sz="2400" dirty="0" smtClean="0"/>
              <a:t>již se sešly PS pro jmenné zpracování (2x)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a PS pro SK ČR (1x) </a:t>
            </a:r>
          </a:p>
          <a:p>
            <a:r>
              <a:rPr lang="cs-CZ" sz="2400" dirty="0" smtClean="0"/>
              <a:t>v říjnu 2014  se sejde PS pro jmenné zpracování znova tentokrát na téma přechod národních autorit na RDA</a:t>
            </a:r>
          </a:p>
          <a:p>
            <a:r>
              <a:rPr lang="cs-CZ" sz="2400" i="1" dirty="0"/>
              <a:t>n</a:t>
            </a:r>
            <a:r>
              <a:rPr lang="cs-CZ" sz="2400" i="1" dirty="0" smtClean="0"/>
              <a:t>a jednání PS jsou zváni zástupci firem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6692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Katpol</a:t>
            </a:r>
            <a:r>
              <a:rPr lang="cs-CZ" dirty="0" smtClean="0"/>
              <a:t> : </a:t>
            </a:r>
            <a:r>
              <a:rPr lang="cs-CZ" dirty="0" smtClean="0">
                <a:hlinkClick r:id="rId2"/>
              </a:rPr>
              <a:t>MARC 21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Informace k MARC 21  najdete na : </a:t>
            </a:r>
            <a:r>
              <a:rPr lang="cs-CZ" sz="1800" dirty="0" smtClean="0">
                <a:hlinkClick r:id="rId2"/>
              </a:rPr>
              <a:t>http://www.nkp.cz/o-knihovne/odborne-cinnosti/zpracovani-fondu/katalogizacni-politika/katalogizacni-politika/marc21-soubor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2400" dirty="0" smtClean="0"/>
              <a:t>konzultace ke konverzím  Vám poskytne : Mgr. Edita </a:t>
            </a:r>
            <a:r>
              <a:rPr lang="cs-CZ" sz="2400" dirty="0" err="1" smtClean="0"/>
              <a:t>Lichtenbergová</a:t>
            </a:r>
            <a:r>
              <a:rPr lang="cs-CZ" sz="2400" dirty="0" smtClean="0"/>
              <a:t>   ( </a:t>
            </a:r>
            <a:r>
              <a:rPr lang="cs-CZ" sz="2400" dirty="0" smtClean="0">
                <a:hlinkClick r:id="rId3"/>
              </a:rPr>
              <a:t>edita.lichtenbergova@nkp.cz</a:t>
            </a:r>
            <a:r>
              <a:rPr lang="cs-CZ" sz="2400" dirty="0" smtClean="0"/>
              <a:t> )</a:t>
            </a:r>
          </a:p>
          <a:p>
            <a:endParaRPr lang="cs-CZ" sz="2400" dirty="0" smtClean="0"/>
          </a:p>
          <a:p>
            <a:r>
              <a:rPr lang="cs-CZ" sz="2400" dirty="0" smtClean="0"/>
              <a:t>SK </a:t>
            </a:r>
            <a:r>
              <a:rPr lang="cs-CZ" sz="2400" dirty="0"/>
              <a:t>ČR může knihovnám nabídnout kontroly </a:t>
            </a:r>
            <a:r>
              <a:rPr lang="cs-CZ" sz="2400" dirty="0" smtClean="0"/>
              <a:t>výsledků konverze dat z UNIMARC do MARC21 ( případě zájmu kontaktujte  : </a:t>
            </a:r>
            <a:r>
              <a:rPr lang="cs-CZ" sz="2400" dirty="0" smtClean="0">
                <a:hlinkClick r:id="rId4"/>
              </a:rPr>
              <a:t>eva.svobodova@nkp.cz</a:t>
            </a:r>
            <a:r>
              <a:rPr lang="cs-CZ" sz="2400" dirty="0" smtClean="0"/>
              <a:t> )</a:t>
            </a:r>
          </a:p>
          <a:p>
            <a:r>
              <a:rPr lang="cs-CZ" sz="2400" dirty="0" smtClean="0"/>
              <a:t>MK ČR  - finanční podpora konverze do MARC21 (v roce 2014 v rámci druhého kola VISK3)</a:t>
            </a:r>
            <a:endParaRPr lang="cs-CZ" sz="2400" dirty="0"/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51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Katpol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RDA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Informace o RDA 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www.nkp.cz/o-knihovne/odborne-cinnosti/zpracovani-fondu/katalogizacni-politika/rda</a:t>
            </a:r>
            <a:r>
              <a:rPr lang="cs-CZ" sz="1800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 pravidelně se aktualizují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200" dirty="0" smtClean="0"/>
              <a:t>- zápisy z jednání PS pro jmenné zpracování</a:t>
            </a:r>
          </a:p>
          <a:p>
            <a:pPr marL="0" indent="0">
              <a:buNone/>
            </a:pPr>
            <a:r>
              <a:rPr lang="cs-CZ" sz="2200" dirty="0" smtClean="0"/>
              <a:t> - schválený minimální a doporučený záznam pro SK ČR</a:t>
            </a:r>
          </a:p>
          <a:p>
            <a:pPr marL="0" indent="0">
              <a:buNone/>
            </a:pPr>
            <a:r>
              <a:rPr lang="cs-CZ" sz="2200" dirty="0" smtClean="0"/>
              <a:t> - pracuje se na metodice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2015 </a:t>
            </a:r>
            <a:r>
              <a:rPr lang="cs-CZ" i="1" dirty="0" smtClean="0"/>
              <a:t>( do 1. dubna)</a:t>
            </a:r>
          </a:p>
          <a:p>
            <a:pPr marL="0" indent="0">
              <a:buNone/>
            </a:pPr>
            <a:r>
              <a:rPr lang="cs-CZ" i="1" dirty="0" smtClean="0"/>
              <a:t>Bude k dispozici metodika  </a:t>
            </a:r>
            <a:r>
              <a:rPr lang="cs-CZ" sz="1800" i="1" dirty="0" smtClean="0"/>
              <a:t>(ne překlad celých RDA)</a:t>
            </a:r>
            <a:endParaRPr lang="cs-CZ" sz="1800" i="1" dirty="0"/>
          </a:p>
          <a:p>
            <a:pPr marL="0" indent="0">
              <a:buNone/>
            </a:pPr>
            <a:r>
              <a:rPr lang="cs-CZ" dirty="0" smtClean="0"/>
              <a:t>Proběhnou školení školitelů </a:t>
            </a:r>
            <a:r>
              <a:rPr lang="cs-CZ" sz="1800" dirty="0" smtClean="0"/>
              <a:t>(= účastníků PS pro jmenné zpracování) </a:t>
            </a:r>
          </a:p>
          <a:p>
            <a:pPr marL="0" indent="0">
              <a:buNone/>
            </a:pPr>
            <a:r>
              <a:rPr lang="cs-CZ" dirty="0" smtClean="0"/>
              <a:t>a následně školení v krajích /</a:t>
            </a:r>
            <a:r>
              <a:rPr lang="cs-CZ" dirty="0" smtClean="0">
                <a:solidFill>
                  <a:srgbClr val="FF0000"/>
                </a:solidFill>
              </a:rPr>
              <a:t>zkontaktuje své krajské knihovny a přihlaste se na školení 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3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Minimální </a:t>
            </a:r>
            <a:r>
              <a:rPr lang="cs-CZ" dirty="0" smtClean="0">
                <a:hlinkClick r:id="rId2"/>
              </a:rPr>
              <a:t>záznam pro SK ČR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Minimální záznam RDA/MARC 21 pro textové monografické zdroje </a:t>
            </a:r>
            <a:r>
              <a:rPr lang="cs-CZ" dirty="0" smtClean="0"/>
              <a:t>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www.nkp.cz/o-knihovne/odborne-cinnosti/zpracovani-fondu/katalogizacni-politika/minimalni-zaznam-rda-marc-21-pro-textove-monograficke-zdroje</a:t>
            </a:r>
            <a:endParaRPr lang="cs-CZ" sz="1800" dirty="0" smtClean="0"/>
          </a:p>
          <a:p>
            <a:r>
              <a:rPr lang="cs-CZ" dirty="0"/>
              <a:t>Doporučený záznam 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www.nkp.cz/o-knihovne/odborne-cinnosti/zpracovani-fondu/katalogizacni-politika/Doporzaznam_RDA_opr.pdf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/>
              <a:t>n</a:t>
            </a:r>
            <a:r>
              <a:rPr lang="cs-CZ" sz="1800" dirty="0" smtClean="0"/>
              <a:t>a minimálním záznamu pro seriály a speciální druhy dokumentů se pracuje</a:t>
            </a:r>
          </a:p>
          <a:p>
            <a:endParaRPr lang="cs-CZ" dirty="0"/>
          </a:p>
        </p:txBody>
      </p:sp>
      <p:pic>
        <p:nvPicPr>
          <p:cNvPr id="6" name="Picture 4" descr="logs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.. ze zápisu PS pro jmenné </a:t>
            </a:r>
            <a:r>
              <a:rPr lang="cs-CZ" sz="3600" dirty="0" smtClean="0"/>
              <a:t>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507288" cy="4569371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… </a:t>
            </a:r>
            <a:r>
              <a:rPr lang="cs-CZ" sz="2400" dirty="0"/>
              <a:t>RDA </a:t>
            </a:r>
            <a:r>
              <a:rPr lang="cs-CZ" sz="2400" dirty="0" smtClean="0"/>
              <a:t>přikládají </a:t>
            </a:r>
            <a:r>
              <a:rPr lang="cs-CZ" sz="2400" dirty="0"/>
              <a:t>unifikovaným názvům větší význam než dosavadní pravidla, měli bychom postupně v záznamech upřednostňovat pole 130/240 (Unifikovaný název) před dosud častěji uváděným polem 765 (Název originálu), a to i v případě, že pro ně nebude existovat záznam v souboru národních </a:t>
            </a:r>
            <a:r>
              <a:rPr lang="cs-CZ" sz="2400" dirty="0" smtClean="0"/>
              <a:t>autorit</a:t>
            </a:r>
          </a:p>
          <a:p>
            <a:pPr marL="0" indent="0" algn="ctr">
              <a:buNone/>
            </a:pPr>
            <a:r>
              <a:rPr lang="cs-CZ" sz="2400" dirty="0" smtClean="0"/>
              <a:t>--------------------------------</a:t>
            </a:r>
            <a:endParaRPr lang="cs-CZ" sz="2400" dirty="0"/>
          </a:p>
          <a:p>
            <a:r>
              <a:rPr lang="cs-CZ" sz="2400" dirty="0" smtClean="0"/>
              <a:t>(unifikované názvy - základní informace  podána  již na </a:t>
            </a:r>
            <a:r>
              <a:rPr lang="cs-CZ" sz="2400" dirty="0"/>
              <a:t>S</a:t>
            </a:r>
            <a:r>
              <a:rPr lang="cs-CZ" sz="2400" dirty="0" smtClean="0"/>
              <a:t>emináři účastníků  SK ČR už </a:t>
            </a:r>
            <a:r>
              <a:rPr lang="cs-CZ" sz="2400" dirty="0"/>
              <a:t>v roce 2007  </a:t>
            </a:r>
            <a:r>
              <a:rPr lang="cs-CZ" sz="1800" dirty="0">
                <a:hlinkClick r:id="rId2"/>
              </a:rPr>
              <a:t>http://www.caslin.cz/pro-uzivatele/folder.2006-09-19.5764354832/rok-2007</a:t>
            </a:r>
            <a:r>
              <a:rPr lang="cs-CZ" sz="1800" dirty="0" smtClean="0">
                <a:hlinkClick r:id="rId2"/>
              </a:rPr>
              <a:t>/</a:t>
            </a:r>
            <a:endParaRPr lang="cs-CZ" sz="1800" dirty="0" smtClean="0"/>
          </a:p>
          <a:p>
            <a:r>
              <a:rPr lang="cs-CZ" sz="2400" dirty="0" smtClean="0"/>
              <a:t>Základní metodika pro unifikované názvy : </a:t>
            </a:r>
            <a:r>
              <a:rPr lang="cs-CZ" sz="1900" dirty="0">
                <a:hlinkClick r:id="rId3"/>
              </a:rPr>
              <a:t>http://autority.nkp.cz/unifikovane-nazvy/zakladni-metodika-1</a:t>
            </a:r>
            <a:r>
              <a:rPr lang="cs-CZ" sz="1900" dirty="0" smtClean="0">
                <a:hlinkClick r:id="rId3"/>
              </a:rPr>
              <a:t>/</a:t>
            </a:r>
            <a:endParaRPr lang="cs-CZ" sz="1800" dirty="0" smtClean="0"/>
          </a:p>
          <a:p>
            <a:r>
              <a:rPr lang="cs-CZ" sz="2400" dirty="0" smtClean="0"/>
              <a:t>Konzultace poskytuje  PhDr. Jaroslava Svobodová  </a:t>
            </a:r>
            <a:r>
              <a:rPr lang="cs-CZ" sz="1900" dirty="0" smtClean="0">
                <a:hlinkClick r:id="rId4"/>
              </a:rPr>
              <a:t>jaroslava.svobodova@nkp.cz</a:t>
            </a:r>
            <a:r>
              <a:rPr lang="cs-CZ" sz="1900" dirty="0" smtClean="0"/>
              <a:t>  </a:t>
            </a:r>
          </a:p>
          <a:p>
            <a:endParaRPr lang="cs-CZ" sz="1900" dirty="0" smtClean="0"/>
          </a:p>
          <a:p>
            <a:r>
              <a:rPr lang="cs-CZ" sz="2400" dirty="0" smtClean="0"/>
              <a:t>… není součástí minimálního , jen doporučeného záznamu pro SK ČR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99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Pracovní skupina pro SK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cs-CZ" dirty="0" smtClean="0"/>
              <a:t>Prezentace z Pracovní skupiny pro SK ČR </a:t>
            </a:r>
            <a:r>
              <a:rPr lang="cs-CZ" dirty="0"/>
              <a:t>a</a:t>
            </a:r>
            <a:r>
              <a:rPr lang="cs-CZ" dirty="0" smtClean="0"/>
              <a:t> zápis  jsou dostupné na adrese :</a:t>
            </a: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www.caslin.cz/pro-uzivatele/folder.2006-09-19.5764354832/rok-2014/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</a:t>
            </a:r>
            <a:r>
              <a:rPr lang="cs-CZ" dirty="0"/>
              <a:t>z</a:t>
            </a:r>
            <a:r>
              <a:rPr lang="cs-CZ" dirty="0" smtClean="0"/>
              <a:t>e zápisu PS pro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Záznamy </a:t>
            </a:r>
            <a:r>
              <a:rPr lang="cs-CZ" sz="3100" dirty="0"/>
              <a:t>zpracované do 31. 3. 2015 budou do SK ČR přijímané výhradně zpracované podle AACR2. </a:t>
            </a:r>
          </a:p>
          <a:p>
            <a:r>
              <a:rPr lang="cs-CZ" sz="3100" dirty="0"/>
              <a:t>Od 1. 4. 2015 budou nové záznamy (katalogizované s knihou v ruce) přijímány do SK ČR  zpracované i podle RDA</a:t>
            </a:r>
            <a:r>
              <a:rPr lang="cs-CZ" sz="3100" dirty="0" smtClean="0"/>
              <a:t>.</a:t>
            </a:r>
            <a:endParaRPr lang="cs-CZ" sz="3100" dirty="0"/>
          </a:p>
          <a:p>
            <a:r>
              <a:rPr lang="cs-CZ" sz="3100" dirty="0"/>
              <a:t>Při </a:t>
            </a:r>
            <a:r>
              <a:rPr lang="cs-CZ" sz="3100" dirty="0" err="1"/>
              <a:t>deduplikaci</a:t>
            </a:r>
            <a:r>
              <a:rPr lang="cs-CZ" sz="3100" dirty="0"/>
              <a:t> budou upřednostňovány záznamy Národní knihovny ČR, záznamy dalších knihoven dle kvality.</a:t>
            </a:r>
          </a:p>
          <a:p>
            <a:r>
              <a:rPr lang="cs-CZ" sz="3100" dirty="0"/>
              <a:t>Záznamy z </a:t>
            </a:r>
            <a:r>
              <a:rPr lang="cs-CZ" sz="3100" dirty="0" err="1"/>
              <a:t>retrokonverze</a:t>
            </a:r>
            <a:r>
              <a:rPr lang="cs-CZ" sz="3100" dirty="0"/>
              <a:t> budou až do jejího skončení přijímány v AACR2 – bezpodmínečně zasílané zvlášť a speciálně označené.</a:t>
            </a:r>
          </a:p>
          <a:p>
            <a:r>
              <a:rPr lang="cs-CZ" sz="3100" dirty="0"/>
              <a:t>UNIMARC pro RDA nevyhovuje. Formát UNIMARC bude SK ČR podporovat pouze po přechodné období (Přechodné období : 12 měsíců od zavedení RDA do české katalogizační praxe). </a:t>
            </a:r>
          </a:p>
          <a:p>
            <a:r>
              <a:rPr lang="cs-CZ" sz="3100" dirty="0"/>
              <a:t>Záznamy, které budou do SK ČR po 1.4.2015  dodány v RDA, nebude SK ČR schopen vydávat ke sdílení v </a:t>
            </a:r>
            <a:r>
              <a:rPr lang="cs-CZ" sz="3100" dirty="0" err="1"/>
              <a:t>UNIMARCu</a:t>
            </a:r>
            <a:r>
              <a:rPr lang="cs-CZ" sz="3100" dirty="0"/>
              <a:t> v uspokojivé kvalitě.</a:t>
            </a:r>
          </a:p>
          <a:p>
            <a:endParaRPr lang="cs-CZ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Děkuji za pozornost. </a:t>
            </a:r>
            <a:endParaRPr lang="cs-CZ" sz="4000" dirty="0" smtClean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1900" i="1" dirty="0" smtClean="0"/>
              <a:t>(v této prezentaci byly využity obrazovky z prezentací </a:t>
            </a:r>
          </a:p>
          <a:p>
            <a:pPr marL="0" indent="0" algn="ctr">
              <a:buNone/>
            </a:pPr>
            <a:r>
              <a:rPr lang="cs-CZ" sz="1900" i="1" dirty="0" smtClean="0"/>
              <a:t>paní PhDr. J. Svobodové a PhDr. Z. Hájkové, </a:t>
            </a:r>
          </a:p>
          <a:p>
            <a:pPr marL="0" indent="0" algn="ctr">
              <a:buNone/>
            </a:pPr>
            <a:r>
              <a:rPr lang="cs-CZ" sz="1900" i="1" dirty="0" smtClean="0"/>
              <a:t>s laskavým svolením obou autorek)  </a:t>
            </a:r>
            <a:endParaRPr lang="cs-CZ" sz="1900" i="1" dirty="0"/>
          </a:p>
        </p:txBody>
      </p:sp>
    </p:spTree>
    <p:extLst>
      <p:ext uri="{BB962C8B-B14F-4D97-AF65-F5344CB8AC3E}">
        <p14:creationId xmlns:p14="http://schemas.microsoft.com/office/powerpoint/2010/main" val="410579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kušenosti s přechodem do RDA  zatím nemáme </a:t>
            </a:r>
          </a:p>
          <a:p>
            <a:pPr marL="457200" lvl="1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  </a:t>
            </a:r>
            <a:r>
              <a:rPr lang="cs-CZ" i="1" dirty="0" smtClean="0">
                <a:sym typeface="Wingdings" panose="05000000000000000000" pitchFamily="2" charset="2"/>
              </a:rPr>
              <a:t>ale už se moc těšíme </a:t>
            </a:r>
            <a:r>
              <a:rPr lang="cs-CZ" sz="1900" i="1" dirty="0" smtClean="0">
                <a:sym typeface="Wingdings" panose="05000000000000000000" pitchFamily="2" charset="2"/>
              </a:rPr>
              <a:t>(už od roku 2009)</a:t>
            </a:r>
            <a:endParaRPr lang="cs-CZ" sz="1900" i="1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s přechodem na MARC 21 – máme zkušenosti bohaté, </a:t>
            </a:r>
            <a:r>
              <a:rPr lang="cs-CZ" sz="2600" i="1" dirty="0" smtClean="0">
                <a:sym typeface="Wingdings" panose="05000000000000000000" pitchFamily="2" charset="2"/>
              </a:rPr>
              <a:t>ale všechno špatné jsme již zapomněli  a všechno nové se naučili </a:t>
            </a:r>
            <a:r>
              <a:rPr lang="cs-CZ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–  opravy dat-</a:t>
            </a:r>
            <a:r>
              <a:rPr 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</a:t>
            </a:r>
            <a:r>
              <a:rPr lang="cs-CZ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konverze  !  // interpunkce ! </a:t>
            </a:r>
          </a:p>
          <a:p>
            <a:r>
              <a:rPr lang="cs-CZ" dirty="0">
                <a:sym typeface="Wingdings" panose="05000000000000000000" pitchFamily="2" charset="2"/>
              </a:rPr>
              <a:t>k</a:t>
            </a:r>
            <a:r>
              <a:rPr lang="cs-CZ" dirty="0" smtClean="0">
                <a:sym typeface="Wingdings" panose="05000000000000000000" pitchFamily="2" charset="2"/>
              </a:rPr>
              <a:t>onečný přechod od UNIMARCU do MARC 21 nás teprve čeká (</a:t>
            </a:r>
            <a:r>
              <a:rPr lang="cs-CZ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UNIMARC</a:t>
            </a:r>
            <a:r>
              <a:rPr lang="cs-CZ" dirty="0" smtClean="0">
                <a:sym typeface="Wingdings" panose="05000000000000000000" pitchFamily="2" charset="2"/>
              </a:rPr>
              <a:t> bude SK ČR podporovat ještě nejméně rok …. </a:t>
            </a:r>
            <a:r>
              <a:rPr lang="cs-CZ" dirty="0">
                <a:sym typeface="Wingdings" panose="05000000000000000000" pitchFamily="2" charset="2"/>
              </a:rPr>
              <a:t>a</a:t>
            </a:r>
            <a:r>
              <a:rPr lang="cs-CZ" dirty="0" smtClean="0">
                <a:sym typeface="Wingdings" panose="05000000000000000000" pitchFamily="2" charset="2"/>
              </a:rPr>
              <a:t>le určitě ho </a:t>
            </a:r>
            <a:r>
              <a:rPr lang="cs-CZ" dirty="0" smtClean="0">
                <a:solidFill>
                  <a:srgbClr val="FF0000"/>
                </a:solidFill>
                <a:sym typeface="Wingdings" panose="05000000000000000000" pitchFamily="2" charset="2"/>
              </a:rPr>
              <a:t>opustí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a záznamy, které od 1.4.2015 přijdou zpracovány podle RDA nebude SK ČR  schopen v odpovídající kvalitě poskytovat ke sdílení v </a:t>
            </a:r>
            <a:r>
              <a:rPr lang="cs-CZ" dirty="0" err="1" smtClean="0">
                <a:sym typeface="Wingdings" panose="05000000000000000000" pitchFamily="2" charset="2"/>
              </a:rPr>
              <a:t>UNIMARCu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" y="132856"/>
            <a:ext cx="1368152" cy="81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600" dirty="0" smtClean="0"/>
              <a:t>jsme zvyklí … být stále v přechodu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cs-CZ" dirty="0" smtClean="0"/>
              <a:t>d systému k systému (našeho nebo cizího)</a:t>
            </a:r>
          </a:p>
          <a:p>
            <a:r>
              <a:rPr lang="cs-CZ" dirty="0"/>
              <a:t>o</a:t>
            </a:r>
            <a:r>
              <a:rPr lang="cs-CZ" dirty="0" smtClean="0"/>
              <a:t>d verze k verzi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z formátu do formátu </a:t>
            </a:r>
            <a:r>
              <a:rPr lang="cs-CZ" i="1" dirty="0" smtClean="0"/>
              <a:t>(a zpět)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Pravidla jsme ještě neměnili  </a:t>
            </a:r>
            <a:r>
              <a:rPr lang="cs-CZ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 </a:t>
            </a:r>
            <a:r>
              <a:rPr lang="cs-CZ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ale potýkáme se</a:t>
            </a:r>
          </a:p>
          <a:p>
            <a:pPr marL="0" indent="0">
              <a:buNone/>
            </a:pPr>
            <a:r>
              <a:rPr lang="cs-CZ" sz="2800" i="1" dirty="0" smtClean="0">
                <a:sym typeface="Wingdings" panose="05000000000000000000" pitchFamily="2" charset="2"/>
              </a:rPr>
              <a:t>s „různou“ kvalitou záznamů, které stále porovnáváme  a  „marně“ slučujeme </a:t>
            </a:r>
          </a:p>
          <a:p>
            <a:pPr marL="0" indent="0">
              <a:buNone/>
            </a:pPr>
            <a:r>
              <a:rPr lang="cs-CZ" sz="2800" i="1" dirty="0" smtClean="0"/>
              <a:t>a </a:t>
            </a:r>
            <a:r>
              <a:rPr lang="cs-CZ" sz="2800" i="1" dirty="0"/>
              <a:t>s dobrými nápady </a:t>
            </a:r>
            <a:r>
              <a:rPr lang="cs-CZ" sz="2800" i="1" dirty="0" smtClean="0"/>
              <a:t>(jako </a:t>
            </a:r>
            <a:r>
              <a:rPr lang="cs-CZ" sz="2800" i="1" dirty="0" smtClean="0">
                <a:sym typeface="Wingdings" panose="05000000000000000000" pitchFamily="2" charset="2"/>
              </a:rPr>
              <a:t>číslo ČNB)</a:t>
            </a:r>
            <a:endParaRPr lang="cs-CZ" sz="2800" i="1" dirty="0" smtClean="0"/>
          </a:p>
          <a:p>
            <a:endParaRPr lang="cs-CZ" i="1" dirty="0" smtClean="0"/>
          </a:p>
          <a:p>
            <a:endParaRPr lang="cs-CZ" i="1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475456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480853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73488"/>
            <a:ext cx="45878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85925"/>
            <a:ext cx="75914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06638"/>
            <a:ext cx="79327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nahoru 9"/>
          <p:cNvSpPr>
            <a:spLocks noChangeArrowheads="1"/>
          </p:cNvSpPr>
          <p:nvPr/>
        </p:nvSpPr>
        <p:spPr bwMode="auto">
          <a:xfrm>
            <a:off x="7308850" y="4652963"/>
            <a:ext cx="576263" cy="1079500"/>
          </a:xfrm>
          <a:prstGeom prst="upArrow">
            <a:avLst>
              <a:gd name="adj1" fmla="val 50000"/>
              <a:gd name="adj2" fmla="val 499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8839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s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8122104" cy="4572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Běžná katalogizace s knihou v ruce ?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6337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768350"/>
            <a:ext cx="6442075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2474"/>
            <a:ext cx="6480175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Vývojový diagram: postup 18"/>
          <p:cNvSpPr>
            <a:spLocks noChangeArrowheads="1"/>
          </p:cNvSpPr>
          <p:nvPr/>
        </p:nvSpPr>
        <p:spPr bwMode="auto">
          <a:xfrm>
            <a:off x="1403350" y="3573463"/>
            <a:ext cx="720725" cy="2159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" name="Šipka nahoru 19"/>
          <p:cNvSpPr>
            <a:spLocks noChangeArrowheads="1"/>
          </p:cNvSpPr>
          <p:nvPr/>
        </p:nvSpPr>
        <p:spPr bwMode="auto">
          <a:xfrm>
            <a:off x="3995738" y="4152900"/>
            <a:ext cx="504825" cy="1162050"/>
          </a:xfrm>
          <a:prstGeom prst="upArrow">
            <a:avLst>
              <a:gd name="adj1" fmla="val 50000"/>
              <a:gd name="adj2" fmla="val 499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" name="Picture 4" descr="logs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Kvalita záznamů (nová produkce)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292" y="1527175"/>
            <a:ext cx="75569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tex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7412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>
          <a:xfrm>
            <a:off x="539552" y="620688"/>
            <a:ext cx="5184576" cy="6237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LDR    	-----</a:t>
            </a:r>
            <a:r>
              <a:rPr lang="cs-CZ" sz="1400" dirty="0" err="1" smtClean="0"/>
              <a:t>nam</a:t>
            </a:r>
            <a:r>
              <a:rPr lang="cs-CZ" sz="1400" dirty="0" smtClean="0"/>
              <a:t>-a22------a-4500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001    	cpk20021123733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003    	CZ-</a:t>
            </a:r>
            <a:r>
              <a:rPr lang="cs-CZ" sz="1400" dirty="0" err="1" smtClean="0"/>
              <a:t>PrNK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005    	20131113145739.0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007    	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008    	020904s2002----</a:t>
            </a:r>
            <a:r>
              <a:rPr lang="cs-CZ" sz="1400" dirty="0" err="1" smtClean="0"/>
              <a:t>xr</a:t>
            </a:r>
            <a:r>
              <a:rPr lang="cs-CZ" sz="1400" dirty="0" smtClean="0"/>
              <a:t>-----g------000-p-</a:t>
            </a:r>
            <a:r>
              <a:rPr lang="cs-CZ" sz="1400" dirty="0" err="1" smtClean="0"/>
              <a:t>cze</a:t>
            </a:r>
            <a:r>
              <a:rPr lang="cs-CZ" sz="1400" dirty="0" smtClean="0"/>
              <a:t>--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015    	|a cnb001123733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020    	|a 80-7309-057-0 (brož.)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035    	|a (</a:t>
            </a:r>
            <a:r>
              <a:rPr lang="cs-CZ" sz="1400" u="heavy" dirty="0" err="1" smtClean="0">
                <a:uFill>
                  <a:solidFill>
                    <a:srgbClr val="FFC000"/>
                  </a:solidFill>
                </a:uFill>
              </a:rPr>
              <a:t>OCoLC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)51191254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040    	|a ABA001 |b </a:t>
            </a:r>
            <a:r>
              <a:rPr lang="cs-CZ" sz="1400" dirty="0" err="1" smtClean="0"/>
              <a:t>cze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1001    	|a Seifert, Jaroslav, |d 1901-1986 |7 	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jk01110657 |4</a:t>
            </a:r>
            <a:r>
              <a:rPr lang="cs-CZ" sz="1400" dirty="0" smtClean="0"/>
              <a:t> aut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24510    	|a Jablko z klína ; |b Ruce Venušiny ; Jaro, 	sbohem / |c Jaroslav Seifert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250    	|a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260    	|a Praha : |b 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, |c 2002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300    	|a 216 s. ; |c 17 cm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4901    	|a Edice českých autorů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česká poezie |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 fd133958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výbory |7 f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d133853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Ruce 	Venušiny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Jaro, 	sbohem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830 0    	|a Edice českých autorů (Levné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>
          <a:xfrm>
            <a:off x="4499992" y="0"/>
            <a:ext cx="4644008" cy="7056438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7409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9144000" y="188912"/>
            <a:ext cx="0" cy="666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9144000" y="94456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tex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7412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>
          <a:xfrm>
            <a:off x="323850" y="0"/>
            <a:ext cx="4248150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LDR    	-----</a:t>
            </a:r>
            <a:r>
              <a:rPr lang="cs-CZ" sz="1400" dirty="0" err="1" smtClean="0"/>
              <a:t>nam</a:t>
            </a:r>
            <a:r>
              <a:rPr lang="cs-CZ" sz="1400" dirty="0" smtClean="0"/>
              <a:t>-a22------a-4500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001    	cpk20021123733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003    	CZ-</a:t>
            </a:r>
            <a:r>
              <a:rPr lang="cs-CZ" sz="1400" dirty="0" err="1" smtClean="0"/>
              <a:t>PrNK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005    	20131113145739.0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007    	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008    	020904s2002----</a:t>
            </a:r>
            <a:r>
              <a:rPr lang="cs-CZ" sz="1400" dirty="0" err="1" smtClean="0"/>
              <a:t>xr</a:t>
            </a:r>
            <a:r>
              <a:rPr lang="cs-CZ" sz="1400" dirty="0" smtClean="0"/>
              <a:t>-----g------000-p-</a:t>
            </a:r>
            <a:r>
              <a:rPr lang="cs-CZ" sz="1400" dirty="0" err="1" smtClean="0"/>
              <a:t>cze</a:t>
            </a:r>
            <a:r>
              <a:rPr lang="cs-CZ" sz="1400" dirty="0" smtClean="0"/>
              <a:t>--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015    	|a cnb001123733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020    	|a 80-7309-057-0 (brož.)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035    	|a (</a:t>
            </a:r>
            <a:r>
              <a:rPr lang="cs-CZ" sz="1400" u="heavy" dirty="0" err="1" smtClean="0">
                <a:uFill>
                  <a:solidFill>
                    <a:srgbClr val="FFC000"/>
                  </a:solidFill>
                </a:uFill>
              </a:rPr>
              <a:t>OCoLC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)51191254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040    	|a ABA001 |b </a:t>
            </a:r>
            <a:r>
              <a:rPr lang="cs-CZ" sz="1400" dirty="0" err="1" smtClean="0"/>
              <a:t>cze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1001    	|a Seifert, Jaroslav, |d 1901-1986 |7 	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jk01110657 |4</a:t>
            </a:r>
            <a:r>
              <a:rPr lang="cs-CZ" sz="1400" dirty="0" smtClean="0"/>
              <a:t> aut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24510    	|a Jablko z klína ; |b Ruce Venušiny ; Jaro, 	sbohem / |c Jaroslav Seifert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250    	|a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260    	|a Praha : |b 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, |c 2002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300    	|a 216 s. ; |c 17 cm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4901    	|a Edice českých autorů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česká poezie |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 fd133958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výbory |7 f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d133853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Ruce 	Venušiny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Jaro, 	sbohem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830 0    	|a Edice českých autorů (Levné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>
          <a:xfrm>
            <a:off x="4499992" y="0"/>
            <a:ext cx="4644008" cy="7056438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LDR		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-----</a:t>
            </a:r>
            <a:r>
              <a:rPr lang="cs-CZ" sz="1400" u="heavy" dirty="0" err="1">
                <a:uFill>
                  <a:solidFill>
                    <a:srgbClr val="FFC000"/>
                  </a:solidFill>
                </a:uFill>
              </a:rPr>
              <a:t>nam</a:t>
            </a:r>
            <a:r>
              <a:rPr lang="cs-CZ" sz="1400" u="heavy" dirty="0">
                <a:uFill>
                  <a:solidFill>
                    <a:srgbClr val="FFC000"/>
                  </a:solidFill>
                </a:uFill>
              </a:rPr>
              <a:t>-a22------i-4500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001   	cpk20021123733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003   	CZ-</a:t>
            </a:r>
            <a:r>
              <a:rPr lang="cs-CZ" sz="1300" dirty="0" err="1"/>
              <a:t>PrSKC</a:t>
            </a:r>
            <a:r>
              <a:rPr lang="cs-CZ" sz="13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005   	20131113145739.0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007 </a:t>
            </a:r>
            <a:r>
              <a:rPr lang="cs-CZ" sz="1300" dirty="0" smtClean="0"/>
              <a:t> </a:t>
            </a:r>
            <a:r>
              <a:rPr lang="cs-CZ" sz="1300" dirty="0"/>
              <a:t> 	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 smtClean="0"/>
              <a:t>008</a:t>
            </a:r>
            <a:r>
              <a:rPr lang="cs-CZ" sz="1300" dirty="0"/>
              <a:t>   	020904s2002----</a:t>
            </a:r>
            <a:r>
              <a:rPr lang="cs-CZ" sz="1300" dirty="0" err="1"/>
              <a:t>xr</a:t>
            </a:r>
            <a:r>
              <a:rPr lang="cs-CZ" sz="1300" dirty="0"/>
              <a:t>-----g------000-p-</a:t>
            </a:r>
            <a:r>
              <a:rPr lang="cs-CZ" sz="1300" dirty="0" err="1"/>
              <a:t>cze</a:t>
            </a:r>
            <a:r>
              <a:rPr lang="cs-CZ" sz="1300" dirty="0"/>
              <a:t>--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 smtClean="0"/>
              <a:t>015 </a:t>
            </a:r>
            <a:r>
              <a:rPr lang="cs-CZ" sz="1300" dirty="0"/>
              <a:t>   </a:t>
            </a:r>
            <a:r>
              <a:rPr lang="cs-CZ" sz="1300" dirty="0" smtClean="0"/>
              <a:t>|</a:t>
            </a:r>
            <a:r>
              <a:rPr lang="cs-CZ" sz="1300" dirty="0"/>
              <a:t>a cnb001123733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020    </a:t>
            </a:r>
            <a:r>
              <a:rPr lang="cs-CZ" sz="1300" dirty="0" smtClean="0"/>
              <a:t>|</a:t>
            </a:r>
            <a:r>
              <a:rPr lang="cs-CZ" sz="1300" dirty="0"/>
              <a:t>a 80-7309-057-0 (brož.)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035    </a:t>
            </a:r>
            <a:r>
              <a:rPr lang="cs-CZ" sz="1300" dirty="0" smtClean="0"/>
              <a:t>|</a:t>
            </a:r>
            <a:r>
              <a:rPr lang="cs-CZ" sz="1300" dirty="0"/>
              <a:t>a (</a:t>
            </a:r>
            <a:r>
              <a:rPr lang="cs-CZ" sz="1300" dirty="0" err="1"/>
              <a:t>OCoLC</a:t>
            </a:r>
            <a:r>
              <a:rPr lang="cs-CZ" sz="1300" dirty="0"/>
              <a:t>)51191254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040    </a:t>
            </a:r>
            <a:r>
              <a:rPr lang="cs-CZ" sz="1300" dirty="0" smtClean="0"/>
              <a:t>  |</a:t>
            </a:r>
            <a:r>
              <a:rPr lang="cs-CZ" sz="1300" dirty="0"/>
              <a:t>a ABA001 |b </a:t>
            </a:r>
            <a:r>
              <a:rPr lang="cs-CZ" sz="1300" dirty="0" err="1"/>
              <a:t>cze</a:t>
            </a:r>
            <a:r>
              <a:rPr lang="cs-CZ" sz="1300" dirty="0"/>
              <a:t> |</a:t>
            </a:r>
            <a:r>
              <a:rPr lang="cs-CZ" sz="1300" u="heavy" dirty="0">
                <a:uFill>
                  <a:solidFill>
                    <a:srgbClr val="FFC000"/>
                  </a:solidFill>
                </a:uFill>
              </a:rPr>
              <a:t>e </a:t>
            </a:r>
            <a:r>
              <a:rPr lang="cs-CZ" sz="1300" b="1" u="heavy" dirty="0" err="1" smtClean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</a:rPr>
              <a:t>rda</a:t>
            </a:r>
            <a:endParaRPr lang="cs-CZ" sz="1300" b="1" u="heavy" dirty="0" smtClean="0">
              <a:solidFill>
                <a:srgbClr val="0070C0"/>
              </a:solidFill>
              <a:uFill>
                <a:solidFill>
                  <a:srgbClr val="FFC000"/>
                </a:solidFill>
              </a:u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 smtClean="0"/>
              <a:t>100 1  |a Seifert, Jaroslav, |d 1901-1986 |7 jk01110657 |e 	autor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 smtClean="0"/>
              <a:t>245 10|a </a:t>
            </a:r>
            <a:r>
              <a:rPr lang="cs-CZ" sz="1300" dirty="0"/>
              <a:t>Jablko z klína ; |b Ruce Venušiny ; Jaro, </a:t>
            </a:r>
            <a:r>
              <a:rPr lang="cs-CZ" sz="1300" dirty="0" smtClean="0"/>
              <a:t> sbohem </a:t>
            </a:r>
            <a:r>
              <a:rPr lang="cs-CZ" sz="1300" dirty="0"/>
              <a:t>/ </a:t>
            </a:r>
            <a:r>
              <a:rPr lang="cs-CZ" sz="1300" dirty="0" smtClean="0"/>
              <a:t>|</a:t>
            </a:r>
            <a:r>
              <a:rPr lang="cs-CZ" sz="1300" dirty="0"/>
              <a:t>c Jaroslav Seifert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u="heavy" dirty="0">
                <a:uFill>
                  <a:solidFill>
                    <a:srgbClr val="FFC000"/>
                  </a:solidFill>
                </a:uFill>
              </a:rPr>
              <a:t>250    </a:t>
            </a:r>
            <a:r>
              <a:rPr lang="cs-CZ" sz="1300" u="heavy" dirty="0" smtClean="0">
                <a:uFill>
                  <a:solidFill>
                    <a:srgbClr val="FFC000"/>
                  </a:solidFill>
                </a:uFill>
              </a:rPr>
              <a:t>  |</a:t>
            </a:r>
            <a:r>
              <a:rPr lang="cs-CZ" sz="1300" u="heavy" dirty="0">
                <a:uFill>
                  <a:solidFill>
                    <a:srgbClr val="FFC000"/>
                  </a:solidFill>
                </a:uFill>
              </a:rPr>
              <a:t>a </a:t>
            </a:r>
            <a:r>
              <a:rPr lang="cs-CZ" sz="1300" b="1" u="heavy" dirty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</a:rPr>
              <a:t>První vydání v nakladatelství Levné knihy </a:t>
            </a:r>
            <a:r>
              <a:rPr lang="cs-CZ" sz="1300" b="1" u="heavy" dirty="0" err="1" smtClean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</a:rPr>
              <a:t>KMa</a:t>
            </a:r>
            <a:endParaRPr lang="cs-CZ" sz="1300" b="1" u="heavy" dirty="0">
              <a:solidFill>
                <a:srgbClr val="0070C0"/>
              </a:solidFill>
              <a:uFill>
                <a:solidFill>
                  <a:srgbClr val="FFC000"/>
                </a:solidFill>
              </a:u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b="1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264  </a:t>
            </a:r>
            <a:r>
              <a:rPr lang="cs-CZ" sz="1300" dirty="0" smtClean="0"/>
              <a:t>_</a:t>
            </a:r>
            <a:r>
              <a:rPr lang="cs-CZ" sz="1300" b="1" dirty="0" smtClean="0">
                <a:solidFill>
                  <a:srgbClr val="FF0000"/>
                </a:solidFill>
              </a:rPr>
              <a:t>1|a </a:t>
            </a:r>
            <a:r>
              <a:rPr lang="cs-CZ" sz="1300" b="1" dirty="0">
                <a:solidFill>
                  <a:srgbClr val="FF0000"/>
                </a:solidFill>
              </a:rPr>
              <a:t>Praha : |b Levné knihy </a:t>
            </a:r>
            <a:r>
              <a:rPr lang="cs-CZ" sz="1300" b="1" dirty="0" err="1">
                <a:solidFill>
                  <a:srgbClr val="FF0000"/>
                </a:solidFill>
              </a:rPr>
              <a:t>KMa</a:t>
            </a:r>
            <a:r>
              <a:rPr lang="cs-CZ" sz="1300" b="1" dirty="0">
                <a:solidFill>
                  <a:srgbClr val="FF0000"/>
                </a:solidFill>
              </a:rPr>
              <a:t>, |c 2002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300    </a:t>
            </a:r>
            <a:r>
              <a:rPr lang="cs-CZ" sz="1300" dirty="0" smtClean="0"/>
              <a:t>|</a:t>
            </a:r>
            <a:r>
              <a:rPr lang="cs-CZ" sz="1300" dirty="0"/>
              <a:t>a 216 </a:t>
            </a:r>
            <a:r>
              <a:rPr lang="cs-CZ" sz="1300" b="1" dirty="0">
                <a:solidFill>
                  <a:srgbClr val="0070C0"/>
                </a:solidFill>
              </a:rPr>
              <a:t>stran</a:t>
            </a:r>
            <a:r>
              <a:rPr lang="cs-CZ" sz="1300" dirty="0"/>
              <a:t> ; |c 17 cm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b="1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336 __ </a:t>
            </a:r>
            <a:r>
              <a:rPr lang="cs-CZ" sz="1300" b="1" u="heavy" dirty="0" smtClean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|</a:t>
            </a:r>
            <a:r>
              <a:rPr lang="cs-CZ" sz="1300" b="1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a text |2 </a:t>
            </a:r>
            <a:r>
              <a:rPr lang="cs-CZ" sz="1300" b="1" u="heavy" dirty="0" err="1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rdacontent</a:t>
            </a:r>
            <a:endParaRPr lang="cs-CZ" sz="1300" b="1" u="heavy" dirty="0">
              <a:solidFill>
                <a:srgbClr val="FF0000"/>
              </a:solidFill>
              <a:uFill>
                <a:solidFill>
                  <a:srgbClr val="FFC000"/>
                </a:solidFill>
              </a:u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b="1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337 __ </a:t>
            </a:r>
            <a:r>
              <a:rPr lang="cs-CZ" sz="1300" b="1" u="heavy" dirty="0" smtClean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|</a:t>
            </a:r>
            <a:r>
              <a:rPr lang="cs-CZ" sz="1300" b="1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a bez média |2 </a:t>
            </a:r>
            <a:r>
              <a:rPr lang="cs-CZ" sz="1300" b="1" u="heavy" dirty="0" err="1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rdamedia</a:t>
            </a:r>
            <a:endParaRPr lang="cs-CZ" sz="1300" b="1" u="heavy" dirty="0">
              <a:solidFill>
                <a:srgbClr val="FF0000"/>
              </a:solidFill>
              <a:uFill>
                <a:solidFill>
                  <a:srgbClr val="FFC000"/>
                </a:solidFill>
              </a:u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b="1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338 </a:t>
            </a:r>
            <a:r>
              <a:rPr lang="cs-CZ" sz="1300" b="1" u="heavy" dirty="0" smtClean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_    |</a:t>
            </a:r>
            <a:r>
              <a:rPr lang="cs-CZ" sz="1300" b="1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a svazek |2 </a:t>
            </a:r>
            <a:r>
              <a:rPr lang="cs-CZ" sz="1300" b="1" u="heavy" dirty="0" err="1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rdacarrier</a:t>
            </a:r>
            <a:endParaRPr lang="cs-CZ" sz="1300" b="1" u="heavy" dirty="0">
              <a:solidFill>
                <a:srgbClr val="FF0000"/>
              </a:solidFill>
              <a:uFill>
                <a:solidFill>
                  <a:srgbClr val="FFC000"/>
                </a:solidFill>
              </a:u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490 1</a:t>
            </a:r>
            <a:r>
              <a:rPr lang="cs-CZ" sz="1300" dirty="0" smtClean="0"/>
              <a:t>_|</a:t>
            </a:r>
            <a:r>
              <a:rPr lang="cs-CZ" sz="1300" dirty="0"/>
              <a:t>a </a:t>
            </a:r>
            <a:r>
              <a:rPr lang="cs-CZ" sz="1300" dirty="0" smtClean="0"/>
              <a:t>Edice </a:t>
            </a:r>
            <a:r>
              <a:rPr lang="cs-CZ" sz="1300" dirty="0"/>
              <a:t>českých autorů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655 7    </a:t>
            </a:r>
            <a:r>
              <a:rPr lang="cs-CZ" sz="1300" dirty="0" smtClean="0"/>
              <a:t>|</a:t>
            </a:r>
            <a:r>
              <a:rPr lang="cs-CZ" sz="1300" dirty="0"/>
              <a:t>a česká poezie |7 fd133958 |2 </a:t>
            </a:r>
            <a:r>
              <a:rPr lang="cs-CZ" sz="1300" dirty="0" err="1"/>
              <a:t>czenas</a:t>
            </a:r>
            <a:r>
              <a:rPr lang="cs-CZ" sz="13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655 7    </a:t>
            </a:r>
            <a:r>
              <a:rPr lang="cs-CZ" sz="1300" dirty="0" smtClean="0"/>
              <a:t>|</a:t>
            </a:r>
            <a:r>
              <a:rPr lang="cs-CZ" sz="1300" dirty="0"/>
              <a:t>a výbory |7 fd133853 |2 </a:t>
            </a:r>
            <a:r>
              <a:rPr lang="cs-CZ" sz="1300" dirty="0" err="1"/>
              <a:t>czenas</a:t>
            </a:r>
            <a:r>
              <a:rPr lang="cs-CZ" sz="13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b="1" dirty="0" smtClean="0">
                <a:solidFill>
                  <a:srgbClr val="00B050"/>
                </a:solidFill>
              </a:rPr>
              <a:t>700 </a:t>
            </a:r>
            <a:r>
              <a:rPr lang="cs-CZ" sz="1300" b="1" dirty="0">
                <a:solidFill>
                  <a:srgbClr val="00B050"/>
                </a:solidFill>
              </a:rPr>
              <a:t>12  </a:t>
            </a:r>
            <a:r>
              <a:rPr lang="cs-CZ" sz="1300" b="1" dirty="0" smtClean="0">
                <a:solidFill>
                  <a:srgbClr val="00B050"/>
                </a:solidFill>
              </a:rPr>
              <a:t>|</a:t>
            </a:r>
            <a:r>
              <a:rPr lang="cs-CZ" sz="1300" b="1" dirty="0">
                <a:solidFill>
                  <a:srgbClr val="00B050"/>
                </a:solidFill>
              </a:rPr>
              <a:t>a Seifert, Jaroslav, |d 1901-1986. |t Jablko </a:t>
            </a:r>
            <a:r>
              <a:rPr lang="cs-CZ" sz="1300" b="1" dirty="0" smtClean="0">
                <a:solidFill>
                  <a:srgbClr val="00B050"/>
                </a:solidFill>
              </a:rPr>
              <a:t>z</a:t>
            </a:r>
            <a:r>
              <a:rPr lang="cs-CZ" sz="1300" b="1" dirty="0">
                <a:solidFill>
                  <a:srgbClr val="00B050"/>
                </a:solidFill>
              </a:rPr>
              <a:t> klína |7 </a:t>
            </a:r>
            <a:r>
              <a:rPr lang="cs-CZ" sz="1300" b="1" dirty="0" smtClean="0">
                <a:solidFill>
                  <a:srgbClr val="00B050"/>
                </a:solidFill>
              </a:rPr>
              <a:t>ab1</a:t>
            </a:r>
            <a:endParaRPr lang="cs-CZ" sz="13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b="1" dirty="0">
                <a:solidFill>
                  <a:srgbClr val="00B050"/>
                </a:solidFill>
              </a:rPr>
              <a:t>700 12 </a:t>
            </a:r>
            <a:r>
              <a:rPr lang="cs-CZ" sz="1300" b="1" dirty="0" smtClean="0">
                <a:solidFill>
                  <a:srgbClr val="00B050"/>
                </a:solidFill>
              </a:rPr>
              <a:t> |a </a:t>
            </a:r>
            <a:r>
              <a:rPr lang="cs-CZ" sz="1300" b="1" dirty="0">
                <a:solidFill>
                  <a:srgbClr val="00B050"/>
                </a:solidFill>
              </a:rPr>
              <a:t>Seifert, Jaroslav, |d 1901-1986. |t Ruce </a:t>
            </a:r>
            <a:r>
              <a:rPr lang="cs-CZ" sz="1300" b="1" dirty="0" smtClean="0">
                <a:solidFill>
                  <a:srgbClr val="00B050"/>
                </a:solidFill>
              </a:rPr>
              <a:t>Venušiny|7 ab2</a:t>
            </a:r>
            <a:endParaRPr lang="cs-CZ" sz="13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b="1" dirty="0">
                <a:solidFill>
                  <a:srgbClr val="00B050"/>
                </a:solidFill>
              </a:rPr>
              <a:t>700 12   </a:t>
            </a:r>
            <a:r>
              <a:rPr lang="cs-CZ" sz="1300" b="1" dirty="0" smtClean="0">
                <a:solidFill>
                  <a:srgbClr val="00B050"/>
                </a:solidFill>
              </a:rPr>
              <a:t>|</a:t>
            </a:r>
            <a:r>
              <a:rPr lang="cs-CZ" sz="1300" b="1" dirty="0">
                <a:solidFill>
                  <a:srgbClr val="00B050"/>
                </a:solidFill>
              </a:rPr>
              <a:t>a Seifert, Jaroslav, |d 1901-1986. |t Jaro, </a:t>
            </a:r>
            <a:r>
              <a:rPr lang="cs-CZ" sz="1300" b="1" dirty="0" smtClean="0">
                <a:solidFill>
                  <a:srgbClr val="00B050"/>
                </a:solidFill>
              </a:rPr>
              <a:t>sbohem </a:t>
            </a:r>
            <a:r>
              <a:rPr lang="cs-CZ" sz="1300" b="1" dirty="0">
                <a:solidFill>
                  <a:srgbClr val="00B050"/>
                </a:solidFill>
              </a:rPr>
              <a:t>|7 </a:t>
            </a:r>
            <a:r>
              <a:rPr lang="cs-CZ" sz="1300" b="1" dirty="0" smtClean="0">
                <a:solidFill>
                  <a:srgbClr val="00B050"/>
                </a:solidFill>
              </a:rPr>
              <a:t>ab3</a:t>
            </a:r>
            <a:endParaRPr lang="cs-CZ" sz="13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830 0    </a:t>
            </a:r>
            <a:r>
              <a:rPr lang="cs-CZ" sz="1300" dirty="0" smtClean="0"/>
              <a:t> |</a:t>
            </a:r>
            <a:r>
              <a:rPr lang="cs-CZ" sz="1300" dirty="0"/>
              <a:t>a Edice českých autorů (Levné knihy </a:t>
            </a:r>
            <a:r>
              <a:rPr lang="cs-CZ" sz="1300" dirty="0" err="1"/>
              <a:t>KMa</a:t>
            </a:r>
            <a:r>
              <a:rPr lang="cs-CZ" sz="1300" dirty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3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7409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4518465" y="188913"/>
            <a:ext cx="0" cy="666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Nejvýznamnější změny v popisu oproti AACR2R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bibliografické </a:t>
            </a:r>
            <a:r>
              <a:rPr lang="cs-CZ" dirty="0" smtClean="0">
                <a:solidFill>
                  <a:srgbClr val="0070C0"/>
                </a:solidFill>
              </a:rPr>
              <a:t>údaje se přepisují do záznamu přesně tak, jak se vyskytují na zdroji</a:t>
            </a:r>
            <a:r>
              <a:rPr lang="cs-CZ" dirty="0" smtClean="0"/>
              <a:t>, </a:t>
            </a:r>
            <a:r>
              <a:rPr lang="cs-CZ" dirty="0"/>
              <a:t>tj. </a:t>
            </a:r>
            <a:r>
              <a:rPr lang="cs-CZ" dirty="0" smtClean="0"/>
              <a:t>žádné </a:t>
            </a:r>
            <a:r>
              <a:rPr lang="cs-CZ" dirty="0"/>
              <a:t>zkracování slov, výpustky, nahrazování slovních vyjádření číslicemi, opravy nepřesností a chyb </a:t>
            </a:r>
            <a:r>
              <a:rPr lang="cs-CZ" dirty="0" smtClean="0"/>
              <a:t>tisku</a:t>
            </a:r>
          </a:p>
          <a:p>
            <a:r>
              <a:rPr lang="cs-CZ" dirty="0" smtClean="0"/>
              <a:t>za </a:t>
            </a:r>
            <a:r>
              <a:rPr lang="cs-CZ" dirty="0"/>
              <a:t>předepsaný pramen popisu je považován celý zdroj, nikoli jen určené části </a:t>
            </a:r>
            <a:r>
              <a:rPr lang="cs-CZ" dirty="0" smtClean="0"/>
              <a:t>zdroje</a:t>
            </a: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nahrazení </a:t>
            </a:r>
            <a:r>
              <a:rPr lang="cs-CZ" dirty="0">
                <a:solidFill>
                  <a:srgbClr val="FF0000"/>
                </a:solidFill>
              </a:rPr>
              <a:t>zápisu obecného označení druhu dokumentu (v MARC 21 pole 245$h) novými, podrobnějšími údaji o typu obsahu, média a nosiče (v MARC 21 pole 336, 337 a 338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změna </a:t>
            </a:r>
            <a:r>
              <a:rPr lang="cs-CZ" dirty="0"/>
              <a:t>pojetí a rozšíření zápisu nakladatelských údajů </a:t>
            </a:r>
            <a:r>
              <a:rPr lang="cs-CZ" dirty="0">
                <a:solidFill>
                  <a:srgbClr val="FF0000"/>
                </a:solidFill>
              </a:rPr>
              <a:t>(v MARC 21 přechod z pole 260 na 264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značně </a:t>
            </a:r>
            <a:r>
              <a:rPr lang="cs-CZ" dirty="0"/>
              <a:t>se rozšiřuje použití </a:t>
            </a:r>
            <a:r>
              <a:rPr lang="cs-CZ" dirty="0" smtClean="0"/>
              <a:t>autorizovaných </a:t>
            </a:r>
            <a:r>
              <a:rPr lang="cs-CZ" dirty="0"/>
              <a:t>selekčních </a:t>
            </a:r>
            <a:r>
              <a:rPr lang="cs-CZ" dirty="0" smtClean="0"/>
              <a:t>údajů </a:t>
            </a:r>
            <a:r>
              <a:rPr lang="cs-CZ" dirty="0" smtClean="0">
                <a:solidFill>
                  <a:srgbClr val="92D050"/>
                </a:solidFill>
              </a:rPr>
              <a:t>(unifikovaných názvů)</a:t>
            </a:r>
            <a:endParaRPr lang="cs-CZ" dirty="0">
              <a:solidFill>
                <a:srgbClr val="92D050"/>
              </a:solidFill>
            </a:endParaRPr>
          </a:p>
          <a:p>
            <a:r>
              <a:rPr lang="cs-CZ" dirty="0" smtClean="0"/>
              <a:t>změny </a:t>
            </a:r>
            <a:r>
              <a:rPr lang="cs-CZ" dirty="0"/>
              <a:t>v tvorbě autorizované formy jména, ať již osobního jména, tak korporace či názvů anonymních </a:t>
            </a:r>
            <a:r>
              <a:rPr lang="cs-CZ" dirty="0" smtClean="0"/>
              <a:t>děl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6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757</TotalTime>
  <Words>691</Words>
  <Application>Microsoft Office PowerPoint</Application>
  <PresentationFormat>Předvádění na obrazovce (4:3)</PresentationFormat>
  <Paragraphs>162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Tahoma</vt:lpstr>
      <vt:lpstr>Wingdings</vt:lpstr>
      <vt:lpstr>Wingdings 2</vt:lpstr>
      <vt:lpstr>Administrativní</vt:lpstr>
      <vt:lpstr>Přechod na formát MARC 21, RDA a zkušenosti s přechodem  </vt:lpstr>
      <vt:lpstr>Zkušenosti </vt:lpstr>
      <vt:lpstr>jsme zvyklí … být stále v přechodu</vt:lpstr>
      <vt:lpstr>Kvalita záznamů – velice různorodá</vt:lpstr>
      <vt:lpstr>Kvalita záznamů – velice různorodá</vt:lpstr>
      <vt:lpstr>Kvalita záznamů (nová produkce)</vt:lpstr>
      <vt:lpstr>Prezentace aplikace PowerPoint</vt:lpstr>
      <vt:lpstr>Prezentace aplikace PowerPoint</vt:lpstr>
      <vt:lpstr>Nejvýznamnější změny v popisu oproti AACR2R</vt:lpstr>
      <vt:lpstr>Bližší informace hledejte na :</vt:lpstr>
      <vt:lpstr>Katpol : MARC 21 </vt:lpstr>
      <vt:lpstr>Katpol -&gt; RDA</vt:lpstr>
      <vt:lpstr>Minimální záznam pro SK ČR </vt:lpstr>
      <vt:lpstr>.. ze zápisu PS pro jmenné zpracování</vt:lpstr>
      <vt:lpstr>Pracovní skupina pro SK ČR</vt:lpstr>
      <vt:lpstr>… ze zápisu PS pro SK ČR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Svobodová Eva</cp:lastModifiedBy>
  <cp:revision>46</cp:revision>
  <cp:lastPrinted>2014-09-01T13:43:45Z</cp:lastPrinted>
  <dcterms:created xsi:type="dcterms:W3CDTF">2014-08-28T14:41:07Z</dcterms:created>
  <dcterms:modified xsi:type="dcterms:W3CDTF">2014-09-01T21:49:51Z</dcterms:modified>
</cp:coreProperties>
</file>