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3"/>
  </p:notesMasterIdLst>
  <p:sldIdLst>
    <p:sldId id="256" r:id="rId4"/>
    <p:sldId id="257" r:id="rId5"/>
    <p:sldId id="258" r:id="rId6"/>
    <p:sldId id="260" r:id="rId7"/>
    <p:sldId id="259" r:id="rId8"/>
    <p:sldId id="261" r:id="rId9"/>
    <p:sldId id="264" r:id="rId10"/>
    <p:sldId id="263" r:id="rId11"/>
    <p:sldId id="265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5" d="100"/>
          <a:sy n="125" d="100"/>
        </p:scale>
        <p:origin x="119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389ABB-D5C7-4E28-AEF7-AA2A5ED20FDA}" type="datetimeFigureOut">
              <a:rPr lang="cs-CZ" smtClean="0"/>
              <a:t>3.6.2014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80CB1C-2C4D-43ED-918C-0356FDD7B9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9678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15363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A8A58BF2-9A64-4A5C-A4DA-F90EC70EC2E5}" type="slidenum">
              <a:rPr lang="cs-CZ" altLang="cs-CZ">
                <a:solidFill>
                  <a:prstClr val="black"/>
                </a:solidFill>
              </a:rPr>
              <a:pPr/>
              <a:t>7</a:t>
            </a:fld>
            <a:endParaRPr lang="cs-CZ" alt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432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18435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129430B1-2C3F-42BE-979A-B1D838C4FA2B}" type="slidenum">
              <a:rPr lang="cs-CZ" altLang="cs-CZ">
                <a:solidFill>
                  <a:prstClr val="black"/>
                </a:solidFill>
              </a:rPr>
              <a:pPr/>
              <a:t>8</a:t>
            </a:fld>
            <a:endParaRPr lang="cs-CZ" alt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399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97E11-2863-4A13-A301-8B43201187AA}" type="datetimeFigureOut">
              <a:rPr lang="cs-CZ" smtClean="0"/>
              <a:t>3.6.2014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1D925-D562-448C-A405-7FBB074DBA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5365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97E11-2863-4A13-A301-8B43201187AA}" type="datetimeFigureOut">
              <a:rPr lang="cs-CZ" smtClean="0"/>
              <a:t>3.6.2014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1D925-D562-448C-A405-7FBB074DBA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4570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97E11-2863-4A13-A301-8B43201187AA}" type="datetimeFigureOut">
              <a:rPr lang="cs-CZ" smtClean="0"/>
              <a:t>3.6.2014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1D925-D562-448C-A405-7FBB074DBA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81914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F4452-5F10-474C-A6E2-79F13B64C924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3.6.2014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2A226-3FD1-466F-85F9-535E9C61E0BE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0708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6B6E0-C658-4991-9969-AB1EDE776228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3.6.2014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8F0F1-0D6B-4C08-9FA7-788AA475E862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98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FB47C-3827-4706-B6F1-257DB894BCCB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3.6.2014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A9E99-A134-4214-9D44-F29B5F12B04C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7075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E1EC2-D671-4D0C-BFA2-BEA3B7CB8AC7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3.6.2014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B5ABC-EAEA-4000-87F8-A03908666A6C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0276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2D39E-E72D-4385-998F-A17D5E8DB133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3.6.2014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BB979-8F05-430F-9FCE-99A79A7ED892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8438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87174-E749-4B93-B3B3-99A5119A1CB0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3.6.2014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3C414-857C-4336-AFFA-0F9EC997E952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9975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044BC-8B47-4850-8A15-D2A2E77ABE86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3.6.2014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89F65-A502-4FFD-8067-73D4C405D8AF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2839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D22DB-086E-418F-863B-8290DB5E8848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3.6.2014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D88CE-6884-4055-A30D-3AAE10F17F6C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316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97E11-2863-4A13-A301-8B43201187AA}" type="datetimeFigureOut">
              <a:rPr lang="cs-CZ" smtClean="0"/>
              <a:t>3.6.2014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1D925-D562-448C-A405-7FBB074DBA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10047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37437-6552-4B98-96B7-8B665B970C12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3.6.2014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8CBC9-87C1-408A-B179-DBB69DB95827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4961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0F72D-FC86-4047-9707-859B56E42CB8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3.6.2014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C5F1D-B491-4172-8513-C5BB14B585EC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5694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4A3AD-19AD-4912-ABE9-6D22F7B27991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3.6.2014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22EB0-885C-4617-B4E2-F603615EEFC5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6320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F4452-5F10-474C-A6E2-79F13B64C924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3.6.2014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2A226-3FD1-466F-85F9-535E9C61E0BE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8840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6B6E0-C658-4991-9969-AB1EDE776228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3.6.2014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8F0F1-0D6B-4C08-9FA7-788AA475E862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8590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FB47C-3827-4706-B6F1-257DB894BCCB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3.6.2014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A9E99-A134-4214-9D44-F29B5F12B04C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451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E1EC2-D671-4D0C-BFA2-BEA3B7CB8AC7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3.6.2014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B5ABC-EAEA-4000-87F8-A03908666A6C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1815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2D39E-E72D-4385-998F-A17D5E8DB133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3.6.2014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BB979-8F05-430F-9FCE-99A79A7ED892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7440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87174-E749-4B93-B3B3-99A5119A1CB0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3.6.2014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3C414-857C-4336-AFFA-0F9EC997E952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0887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044BC-8B47-4850-8A15-D2A2E77ABE86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3.6.2014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89F65-A502-4FFD-8067-73D4C405D8AF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313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97E11-2863-4A13-A301-8B43201187AA}" type="datetimeFigureOut">
              <a:rPr lang="cs-CZ" smtClean="0"/>
              <a:t>3.6.2014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1D925-D562-448C-A405-7FBB074DBA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98080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D22DB-086E-418F-863B-8290DB5E8848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3.6.2014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D88CE-6884-4055-A30D-3AAE10F17F6C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3489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37437-6552-4B98-96B7-8B665B970C12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3.6.2014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8CBC9-87C1-408A-B179-DBB69DB95827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9611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0F72D-FC86-4047-9707-859B56E42CB8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3.6.2014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C5F1D-B491-4172-8513-C5BB14B585EC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4355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4A3AD-19AD-4912-ABE9-6D22F7B27991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3.6.2014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22EB0-885C-4617-B4E2-F603615EEFC5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68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97E11-2863-4A13-A301-8B43201187AA}" type="datetimeFigureOut">
              <a:rPr lang="cs-CZ" smtClean="0"/>
              <a:t>3.6.2014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1D925-D562-448C-A405-7FBB074DBA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6052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97E11-2863-4A13-A301-8B43201187AA}" type="datetimeFigureOut">
              <a:rPr lang="cs-CZ" smtClean="0"/>
              <a:t>3.6.2014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1D925-D562-448C-A405-7FBB074DBA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151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97E11-2863-4A13-A301-8B43201187AA}" type="datetimeFigureOut">
              <a:rPr lang="cs-CZ" smtClean="0"/>
              <a:t>3.6.2014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1D925-D562-448C-A405-7FBB074DBA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66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97E11-2863-4A13-A301-8B43201187AA}" type="datetimeFigureOut">
              <a:rPr lang="cs-CZ" smtClean="0"/>
              <a:t>3.6.2014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1D925-D562-448C-A405-7FBB074DBA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2488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97E11-2863-4A13-A301-8B43201187AA}" type="datetimeFigureOut">
              <a:rPr lang="cs-CZ" smtClean="0"/>
              <a:t>3.6.2014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1D925-D562-448C-A405-7FBB074DBA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7172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97E11-2863-4A13-A301-8B43201187AA}" type="datetimeFigureOut">
              <a:rPr lang="cs-CZ" smtClean="0"/>
              <a:t>3.6.2014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1D925-D562-448C-A405-7FBB074DBA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5265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97E11-2863-4A13-A301-8B43201187AA}" type="datetimeFigureOut">
              <a:rPr lang="cs-CZ" smtClean="0"/>
              <a:t>3.6.2014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1D925-D562-448C-A405-7FBB074DBA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881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2C1A279-0626-46FB-B96D-5E3D3397E2B4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3.6.2014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B8334F3-2B6A-45CE-9783-C61B33818953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363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2C1A279-0626-46FB-B96D-5E3D3397E2B4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3.6.2014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B8334F3-2B6A-45CE-9783-C61B33818953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413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kp.cz/o-knihovne/odborne-cinnosti/zpracovani-fondu/katalogizacni-politika/doporuceny-zaznam-rda-1" TargetMode="External"/><Relationship Id="rId2" Type="http://schemas.openxmlformats.org/officeDocument/2006/relationships/hyperlink" Target="http://www.nkp.cz/o-knihovne/odborne-cinnosti/zpracovani-fondu/katalogizacni-politika/minimalni-zaznam-rda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kp.cz/o-knihovne/odborne-cinnosti/zpracovani-fondu/katalogizacni-politika/standard1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3744416"/>
          </a:xfrm>
        </p:spPr>
        <p:txBody>
          <a:bodyPr>
            <a:normAutofit/>
          </a:bodyPr>
          <a:lstStyle/>
          <a:p>
            <a:r>
              <a:rPr lang="cs-CZ" sz="9600" dirty="0" smtClean="0">
                <a:solidFill>
                  <a:srgbClr val="C00000"/>
                </a:solidFill>
              </a:rPr>
              <a:t>RDA?</a:t>
            </a:r>
            <a:r>
              <a:rPr lang="cs-CZ" sz="96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cs-CZ" sz="96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cs-CZ" sz="4000" dirty="0" smtClean="0">
                <a:solidFill>
                  <a:schemeClr val="tx2">
                    <a:lumMod val="50000"/>
                  </a:schemeClr>
                </a:solidFill>
              </a:rPr>
              <a:t>stojí za dveřmi!</a:t>
            </a:r>
            <a:endParaRPr lang="cs-CZ" sz="4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5445224"/>
            <a:ext cx="6400800" cy="936104"/>
          </a:xfrm>
        </p:spPr>
        <p:txBody>
          <a:bodyPr>
            <a:normAutofit fontScale="92500" lnSpcReduction="20000"/>
          </a:bodyPr>
          <a:lstStyle/>
          <a:p>
            <a:r>
              <a:rPr lang="cs-CZ" sz="2000" dirty="0" smtClean="0">
                <a:solidFill>
                  <a:schemeClr val="tx2">
                    <a:lumMod val="50000"/>
                  </a:schemeClr>
                </a:solidFill>
              </a:rPr>
              <a:t>Jaroslava Svobodová</a:t>
            </a:r>
          </a:p>
          <a:p>
            <a:r>
              <a:rPr lang="cs-CZ" sz="2000" dirty="0" smtClean="0">
                <a:solidFill>
                  <a:schemeClr val="tx2">
                    <a:lumMod val="50000"/>
                  </a:schemeClr>
                </a:solidFill>
              </a:rPr>
              <a:t>NK ČR</a:t>
            </a:r>
          </a:p>
          <a:p>
            <a:r>
              <a:rPr lang="cs-CZ" sz="2000" dirty="0" smtClean="0">
                <a:solidFill>
                  <a:schemeClr val="tx2">
                    <a:lumMod val="50000"/>
                  </a:schemeClr>
                </a:solidFill>
              </a:rPr>
              <a:t>červen 2014</a:t>
            </a:r>
            <a:endParaRPr lang="cs-CZ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85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21.11.2013 Pracovní skupina pro jmenné zpracování schválila:</a:t>
            </a:r>
          </a:p>
          <a:p>
            <a:r>
              <a:rPr lang="cs-CZ" dirty="0" smtClean="0"/>
              <a:t>harmonogram přechodu na RDA (</a:t>
            </a:r>
            <a:r>
              <a:rPr lang="cs-CZ" dirty="0" err="1" smtClean="0"/>
              <a:t>Resource</a:t>
            </a:r>
            <a:r>
              <a:rPr lang="cs-CZ" dirty="0" smtClean="0"/>
              <a:t> </a:t>
            </a:r>
            <a:r>
              <a:rPr lang="cs-CZ" dirty="0" err="1" smtClean="0"/>
              <a:t>Description</a:t>
            </a:r>
            <a:r>
              <a:rPr lang="cs-CZ" dirty="0" smtClean="0"/>
              <a:t> and Access)</a:t>
            </a:r>
          </a:p>
          <a:p>
            <a:r>
              <a:rPr lang="cs-CZ" dirty="0" smtClean="0"/>
              <a:t>Minimální záznam pro textové monografické zdroje</a:t>
            </a:r>
          </a:p>
          <a:p>
            <a:r>
              <a:rPr lang="cs-CZ" dirty="0" smtClean="0"/>
              <a:t>Doporučený záznam pro textové monografické </a:t>
            </a:r>
            <a:r>
              <a:rPr lang="cs-CZ" dirty="0" smtClean="0"/>
              <a:t>zdroje</a:t>
            </a:r>
          </a:p>
          <a:p>
            <a:r>
              <a:rPr lang="cs-CZ" dirty="0" smtClean="0"/>
              <a:t>25.6.2014 PS – hlavní záhlaví, počet uváděných aut-</a:t>
            </a:r>
            <a:r>
              <a:rPr lang="cs-CZ" dirty="0" err="1" smtClean="0"/>
              <a:t>ill</a:t>
            </a:r>
            <a:r>
              <a:rPr lang="cs-CZ" dirty="0" smtClean="0"/>
              <a:t>-</a:t>
            </a:r>
            <a:r>
              <a:rPr lang="cs-CZ" dirty="0" err="1" smtClean="0"/>
              <a:t>trl</a:t>
            </a:r>
            <a:r>
              <a:rPr lang="cs-CZ" dirty="0" smtClean="0"/>
              <a:t>, interpunkce ISBD, vícesvazkové monografie, mírnější 264 pro SK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46648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Harmonogram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568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rgbClr val="C00000"/>
                </a:solidFill>
              </a:rPr>
              <a:t>2014</a:t>
            </a:r>
            <a:r>
              <a:rPr lang="cs-CZ" dirty="0" smtClean="0"/>
              <a:t>: schválení minimálních záznamů pro pokračující a speciální zdroje a pro analytický popis, vytvoření základní metodiky </a:t>
            </a:r>
            <a:r>
              <a:rPr lang="cs-CZ" dirty="0" err="1" smtClean="0"/>
              <a:t>bibl</a:t>
            </a:r>
            <a:r>
              <a:rPr lang="cs-CZ" dirty="0" smtClean="0"/>
              <a:t>. popisu, vydání tištěných dodatků MARC 21, technická příprava knihovních systémů a SK na přechod na RDA</a:t>
            </a:r>
          </a:p>
          <a:p>
            <a:r>
              <a:rPr lang="cs-CZ" dirty="0" smtClean="0">
                <a:solidFill>
                  <a:srgbClr val="C00000"/>
                </a:solidFill>
              </a:rPr>
              <a:t>2015</a:t>
            </a:r>
            <a:r>
              <a:rPr lang="cs-CZ" dirty="0" smtClean="0"/>
              <a:t>: e-</a:t>
            </a:r>
            <a:r>
              <a:rPr lang="cs-CZ" dirty="0" err="1" smtClean="0"/>
              <a:t>learningové</a:t>
            </a:r>
            <a:r>
              <a:rPr lang="cs-CZ" dirty="0" smtClean="0"/>
              <a:t> kurzy, školení školitelů, přechod na zpracování podle RDA – 1. duben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395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minimální záznam RDA/MARC 21 pro textové monografické zdroje </a:t>
            </a:r>
          </a:p>
          <a:p>
            <a:r>
              <a:rPr lang="cs-CZ" dirty="0">
                <a:hlinkClick r:id="rId2"/>
              </a:rPr>
              <a:t>http://</a:t>
            </a:r>
            <a:r>
              <a:rPr lang="cs-CZ" dirty="0" smtClean="0">
                <a:hlinkClick r:id="rId2"/>
              </a:rPr>
              <a:t>www.nkp.cz/o-knihovne/odborne-cinnosti/zpracovani-fondu/katalogizacni-politika/minimalni-zaznam-rda</a:t>
            </a:r>
            <a:endParaRPr lang="cs-CZ" dirty="0" smtClean="0"/>
          </a:p>
          <a:p>
            <a:r>
              <a:rPr lang="cs-CZ" dirty="0" smtClean="0"/>
              <a:t>doporučený záznam RDA/MARC 21 pro textové monografické zdroje</a:t>
            </a:r>
          </a:p>
          <a:p>
            <a:r>
              <a:rPr lang="cs-CZ">
                <a:hlinkClick r:id="rId3"/>
              </a:rPr>
              <a:t>http://</a:t>
            </a:r>
            <a:r>
              <a:rPr lang="cs-CZ" smtClean="0">
                <a:hlinkClick r:id="rId3"/>
              </a:rPr>
              <a:t>www.nkp.cz/o-knihovne/odborne-cinnosti/zpracovani-fondu/katalogizacni-politika/doporuceny-zaznam-rda-1</a:t>
            </a:r>
            <a:endParaRPr lang="cs-CZ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001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SK – záznamy podle AACR2R do března 2015, od 1. dubna 2015 podle RDA, pro přechodné období budou připraveny pokyny, </a:t>
            </a:r>
            <a:r>
              <a:rPr lang="cs-CZ" dirty="0" err="1" smtClean="0"/>
              <a:t>subminimální</a:t>
            </a:r>
            <a:r>
              <a:rPr lang="cs-CZ" dirty="0" smtClean="0"/>
              <a:t> záznamy </a:t>
            </a:r>
            <a:r>
              <a:rPr lang="cs-CZ" dirty="0" smtClean="0"/>
              <a:t>zůstávají, záznamy </a:t>
            </a:r>
            <a:r>
              <a:rPr lang="cs-CZ" dirty="0" err="1" smtClean="0"/>
              <a:t>retrokonverze</a:t>
            </a:r>
            <a:r>
              <a:rPr lang="cs-CZ" dirty="0" smtClean="0"/>
              <a:t> „postaru“</a:t>
            </a:r>
            <a:endParaRPr lang="cs-CZ" dirty="0" smtClean="0"/>
          </a:p>
          <a:p>
            <a:r>
              <a:rPr lang="cs-CZ" dirty="0" smtClean="0"/>
              <a:t>stahujete záznamy RDA již </a:t>
            </a:r>
            <a:r>
              <a:rPr lang="cs-CZ" dirty="0" smtClean="0"/>
              <a:t>teď? </a:t>
            </a:r>
            <a:r>
              <a:rPr lang="cs-CZ" dirty="0" smtClean="0"/>
              <a:t>pro zasílání do SK nutno upravit podle AACR2R, neupravené poslat až 2015 nebo podle pokynů SK</a:t>
            </a:r>
          </a:p>
          <a:p>
            <a:r>
              <a:rPr lang="cs-CZ" dirty="0" smtClean="0"/>
              <a:t>pro školení a rady se obracejte na zástupce krajských knihoven a další členy PS jmenné ve vašem kraji či oboru</a:t>
            </a:r>
          </a:p>
          <a:p>
            <a:r>
              <a:rPr lang="cs-CZ" dirty="0" smtClean="0"/>
              <a:t>je žádoucí vyměnit UNIMARC za MARC </a:t>
            </a:r>
            <a:r>
              <a:rPr lang="cs-CZ" dirty="0" smtClean="0"/>
              <a:t>21 – vyhlášeno 2. kolo VISK, asi i příští rok podpora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746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Nejvýznamnější změny v popisu oproti AACR2R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bibliografické </a:t>
            </a:r>
            <a:r>
              <a:rPr lang="cs-CZ" dirty="0"/>
              <a:t>údaje se přepisují do záznamu přesně tak, jak se vyskytují na zdroji, tj. žádné zkracování slov, výpustky, nahrazování slovních vyjádření číslicemi, opravy nepřesností a chyb </a:t>
            </a:r>
            <a:r>
              <a:rPr lang="cs-CZ" dirty="0" smtClean="0"/>
              <a:t>tisku</a:t>
            </a:r>
          </a:p>
          <a:p>
            <a:r>
              <a:rPr lang="cs-CZ" dirty="0" smtClean="0"/>
              <a:t>za </a:t>
            </a:r>
            <a:r>
              <a:rPr lang="cs-CZ" dirty="0"/>
              <a:t>předepsaný pramen popisu je považován celý zdroj, nikoli jen určené části </a:t>
            </a:r>
            <a:r>
              <a:rPr lang="cs-CZ" dirty="0" smtClean="0"/>
              <a:t>zdroje</a:t>
            </a:r>
            <a:endParaRPr lang="cs-CZ" dirty="0"/>
          </a:p>
          <a:p>
            <a:r>
              <a:rPr lang="cs-CZ" dirty="0" smtClean="0"/>
              <a:t>nahrazení </a:t>
            </a:r>
            <a:r>
              <a:rPr lang="cs-CZ" dirty="0"/>
              <a:t>zápisu obecného označení druhu dokumentu (v MARC 21 pole 245$h) novými, podrobnějšími údaji o typu obsahu, média a nosiče (v MARC 21 pole 336, 337 a 338</a:t>
            </a:r>
            <a:r>
              <a:rPr lang="cs-CZ" dirty="0" smtClean="0"/>
              <a:t>) </a:t>
            </a:r>
            <a:endParaRPr lang="cs-CZ" dirty="0"/>
          </a:p>
          <a:p>
            <a:r>
              <a:rPr lang="cs-CZ" dirty="0" smtClean="0"/>
              <a:t>změna </a:t>
            </a:r>
            <a:r>
              <a:rPr lang="cs-CZ" dirty="0"/>
              <a:t>pojetí a rozšíření zápisu nakladatelských údajů (v MARC 21 přechod z pole 260 na 264</a:t>
            </a:r>
            <a:r>
              <a:rPr lang="cs-CZ" dirty="0" smtClean="0"/>
              <a:t>)</a:t>
            </a:r>
            <a:endParaRPr lang="cs-CZ" dirty="0"/>
          </a:p>
          <a:p>
            <a:r>
              <a:rPr lang="cs-CZ" dirty="0" smtClean="0"/>
              <a:t>značně </a:t>
            </a:r>
            <a:r>
              <a:rPr lang="cs-CZ" dirty="0"/>
              <a:t>se rozšiřuje použití </a:t>
            </a:r>
            <a:r>
              <a:rPr lang="cs-CZ" dirty="0" smtClean="0"/>
              <a:t>autorizovaných </a:t>
            </a:r>
            <a:r>
              <a:rPr lang="cs-CZ" dirty="0"/>
              <a:t>selekčních </a:t>
            </a:r>
            <a:r>
              <a:rPr lang="cs-CZ" dirty="0" smtClean="0"/>
              <a:t>údajů (unifikovaných názvů)</a:t>
            </a:r>
            <a:endParaRPr lang="cs-CZ" dirty="0"/>
          </a:p>
          <a:p>
            <a:r>
              <a:rPr lang="cs-CZ" dirty="0" smtClean="0"/>
              <a:t>změny </a:t>
            </a:r>
            <a:r>
              <a:rPr lang="cs-CZ" dirty="0"/>
              <a:t>v tvorbě autorizované formy jména, ať již osobního jména, tak korporace či názvů anonymních </a:t>
            </a:r>
            <a:r>
              <a:rPr lang="cs-CZ" dirty="0" smtClean="0"/>
              <a:t>děl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337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Nadpis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sp>
        <p:nvSpPr>
          <p:cNvPr id="14339" name="Zástupný symbol pro obsah 9"/>
          <p:cNvSpPr>
            <a:spLocks noGrp="1"/>
          </p:cNvSpPr>
          <p:nvPr>
            <p:ph sz="half" idx="2"/>
          </p:nvPr>
        </p:nvSpPr>
        <p:spPr>
          <a:xfrm>
            <a:off x="0" y="0"/>
            <a:ext cx="4248150" cy="68580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cs-CZ" altLang="cs-CZ" sz="1400" dirty="0" smtClean="0"/>
              <a:t>LDR    	-----nam-a22------a-4500 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001    	nkp024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003    	CZ-</a:t>
            </a:r>
            <a:r>
              <a:rPr lang="cs-CZ" altLang="cs-CZ" sz="1400" dirty="0" err="1" smtClean="0"/>
              <a:t>PrNK</a:t>
            </a:r>
            <a:r>
              <a:rPr lang="cs-CZ" altLang="cs-CZ" sz="1400" dirty="0" smtClean="0"/>
              <a:t> 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005    	20040101072315.0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007    	ta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008    	031106s2002----</a:t>
            </a:r>
            <a:r>
              <a:rPr lang="cs-CZ" altLang="cs-CZ" sz="1400" dirty="0" err="1" smtClean="0"/>
              <a:t>xr</a:t>
            </a:r>
            <a:r>
              <a:rPr lang="cs-CZ" altLang="cs-CZ" sz="1400" dirty="0" smtClean="0"/>
              <a:t>-----g------000-p-cze-- 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020    	|a 80-7309-057-0 (brož.) 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040    	|a ABA001 |b </a:t>
            </a:r>
            <a:r>
              <a:rPr lang="cs-CZ" altLang="cs-CZ" sz="1400" dirty="0" err="1" smtClean="0"/>
              <a:t>cze</a:t>
            </a:r>
            <a:r>
              <a:rPr lang="cs-CZ" altLang="cs-CZ" sz="1400" dirty="0" smtClean="0"/>
              <a:t> 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1001    	|a Seifert, Jaroslav, |d 1901-1986|4 aut 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24510    	|a Jablko z klína ; |b Ruce Venušiny ; Jaro, 	sbohem / |c Jaroslav Seifert 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250    	|a 1. vyd. 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260    	|a Praha : |b Levné knihy </a:t>
            </a:r>
            <a:r>
              <a:rPr lang="cs-CZ" altLang="cs-CZ" sz="1400" dirty="0" err="1" smtClean="0"/>
              <a:t>KMa</a:t>
            </a:r>
            <a:r>
              <a:rPr lang="cs-CZ" altLang="cs-CZ" sz="1400" dirty="0" smtClean="0"/>
              <a:t>, |c 2002 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300    	|a 216 s. ; |c 17 cm 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4901    	|a Edice českých autorů 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600 17    	|a Seifert, Jaroslav, |d 1901-1986|2 </a:t>
            </a:r>
            <a:r>
              <a:rPr lang="cs-CZ" altLang="cs-CZ" sz="1400" dirty="0" err="1" smtClean="0"/>
              <a:t>czenas</a:t>
            </a:r>
            <a:endParaRPr lang="cs-CZ" altLang="cs-CZ" sz="1400" dirty="0" smtClean="0"/>
          </a:p>
          <a:p>
            <a:pPr>
              <a:buFont typeface="Arial" charset="0"/>
              <a:buNone/>
            </a:pPr>
            <a:r>
              <a:rPr lang="cs-CZ" altLang="cs-CZ" sz="1400" dirty="0" smtClean="0"/>
              <a:t> 655 7    	|a česká poezie  |2 </a:t>
            </a:r>
            <a:r>
              <a:rPr lang="cs-CZ" altLang="cs-CZ" sz="1400" dirty="0" err="1" smtClean="0"/>
              <a:t>czenas</a:t>
            </a:r>
            <a:r>
              <a:rPr lang="cs-CZ" altLang="cs-CZ" sz="1400" dirty="0" smtClean="0"/>
              <a:t> 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655 7    	|a výbory |2 </a:t>
            </a:r>
            <a:r>
              <a:rPr lang="cs-CZ" altLang="cs-CZ" sz="1400" dirty="0" err="1" smtClean="0"/>
              <a:t>czenas</a:t>
            </a:r>
            <a:r>
              <a:rPr lang="cs-CZ" altLang="cs-CZ" sz="1400" dirty="0" smtClean="0"/>
              <a:t> 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74002    	|a Ruce Venušiny 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74002    	|a Jaro, sbohem 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830 0      	 |a Edice českých autorů (Levné knihy </a:t>
            </a:r>
            <a:r>
              <a:rPr lang="cs-CZ" altLang="cs-CZ" sz="1400" dirty="0" err="1" smtClean="0"/>
              <a:t>KMa</a:t>
            </a:r>
            <a:r>
              <a:rPr lang="cs-CZ" altLang="cs-CZ" sz="1400" dirty="0" smtClean="0"/>
              <a:t>)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quarter" idx="4"/>
          </p:nvPr>
        </p:nvSpPr>
        <p:spPr>
          <a:xfrm>
            <a:off x="4572000" y="0"/>
            <a:ext cx="4572000" cy="7056438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/>
              <a:t>LDR    	-----</a:t>
            </a:r>
            <a:r>
              <a:rPr lang="cs-CZ" sz="1400" dirty="0" err="1"/>
              <a:t>nam</a:t>
            </a:r>
            <a:r>
              <a:rPr lang="cs-CZ" sz="1400" dirty="0"/>
              <a:t>-a22-</a:t>
            </a:r>
            <a:r>
              <a:rPr lang="cs-CZ" sz="1400" dirty="0" smtClean="0"/>
              <a:t>-----a-4500 </a:t>
            </a:r>
            <a:endParaRPr lang="cs-CZ" sz="1400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/>
              <a:t>001    	cpk20021123733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/>
              <a:t>003    	CZ-</a:t>
            </a:r>
            <a:r>
              <a:rPr lang="cs-CZ" sz="1400" dirty="0" err="1"/>
              <a:t>PrNK</a:t>
            </a:r>
            <a:r>
              <a:rPr lang="cs-CZ" sz="1400" dirty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/>
              <a:t>005    	20131113145739.0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/>
              <a:t>007    	ta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/>
              <a:t>008    	020904s2002----</a:t>
            </a:r>
            <a:r>
              <a:rPr lang="cs-CZ" sz="1400" dirty="0" err="1"/>
              <a:t>xr</a:t>
            </a:r>
            <a:r>
              <a:rPr lang="cs-CZ" sz="1400" dirty="0"/>
              <a:t>-----g------000-p-</a:t>
            </a:r>
            <a:r>
              <a:rPr lang="cs-CZ" sz="1400" dirty="0" err="1"/>
              <a:t>cze</a:t>
            </a:r>
            <a:r>
              <a:rPr lang="cs-CZ" sz="1400" dirty="0"/>
              <a:t>--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u="heavy" dirty="0">
                <a:uFill>
                  <a:solidFill>
                    <a:srgbClr val="FFC000"/>
                  </a:solidFill>
                </a:uFill>
              </a:rPr>
              <a:t>015    	|a cnb001123733</a:t>
            </a:r>
            <a:r>
              <a:rPr lang="cs-CZ" sz="1400" dirty="0">
                <a:uFill>
                  <a:solidFill>
                    <a:srgbClr val="FFC000"/>
                  </a:solidFill>
                </a:uFill>
              </a:rPr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/>
              <a:t>020    	|a 80-7309-057-0 (brož.)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u="heavy" dirty="0">
                <a:uFill>
                  <a:solidFill>
                    <a:srgbClr val="FFC000"/>
                  </a:solidFill>
                </a:uFill>
              </a:rPr>
              <a:t>035    	|a (</a:t>
            </a:r>
            <a:r>
              <a:rPr lang="cs-CZ" sz="1400" u="heavy" dirty="0" err="1">
                <a:uFill>
                  <a:solidFill>
                    <a:srgbClr val="FFC000"/>
                  </a:solidFill>
                </a:uFill>
              </a:rPr>
              <a:t>OCoLC</a:t>
            </a:r>
            <a:r>
              <a:rPr lang="cs-CZ" sz="1400" u="heavy" dirty="0">
                <a:uFill>
                  <a:solidFill>
                    <a:srgbClr val="FFC000"/>
                  </a:solidFill>
                </a:uFill>
              </a:rPr>
              <a:t>)51191254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/>
              <a:t>040    	|a ABA001 |b </a:t>
            </a:r>
            <a:r>
              <a:rPr lang="cs-CZ" sz="1400" dirty="0" err="1"/>
              <a:t>cze</a:t>
            </a:r>
            <a:r>
              <a:rPr lang="cs-CZ" sz="1400" dirty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1001 </a:t>
            </a:r>
            <a:r>
              <a:rPr lang="cs-CZ" sz="1400" dirty="0"/>
              <a:t>   	|a Seifert, Jaroslav, |d 1901-1986 |7 </a:t>
            </a:r>
            <a:r>
              <a:rPr lang="cs-CZ" sz="1400" dirty="0" smtClean="0"/>
              <a:t>	</a:t>
            </a:r>
            <a:r>
              <a:rPr lang="cs-CZ" sz="1400" u="heavy" dirty="0">
                <a:uFill>
                  <a:solidFill>
                    <a:srgbClr val="FFC000"/>
                  </a:solidFill>
                </a:uFill>
              </a:rPr>
              <a:t>jk01110657 |</a:t>
            </a:r>
            <a:r>
              <a:rPr lang="cs-CZ" sz="1400" dirty="0">
                <a:uFill>
                  <a:solidFill>
                    <a:srgbClr val="FFC000"/>
                  </a:solidFill>
                </a:uFill>
              </a:rPr>
              <a:t>4</a:t>
            </a:r>
            <a:r>
              <a:rPr lang="cs-CZ" sz="1400" dirty="0"/>
              <a:t> aut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/>
              <a:t>24510    	|a Jablko z klína ; |b Ruce Venušiny ; Jaro, </a:t>
            </a:r>
            <a:r>
              <a:rPr lang="cs-CZ" sz="1400" dirty="0" smtClean="0"/>
              <a:t>	sbohem </a:t>
            </a:r>
            <a:r>
              <a:rPr lang="cs-CZ" sz="1400" dirty="0"/>
              <a:t>/ |c Jaroslav Seifert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/>
              <a:t>250    	|a 1. </a:t>
            </a:r>
            <a:r>
              <a:rPr lang="cs-CZ" sz="1400" dirty="0" err="1"/>
              <a:t>vyd</a:t>
            </a:r>
            <a:r>
              <a:rPr lang="cs-CZ" sz="1400" dirty="0"/>
              <a:t>.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/>
              <a:t>260    	|a Praha : |b Levné knihy </a:t>
            </a:r>
            <a:r>
              <a:rPr lang="cs-CZ" sz="1400" dirty="0" err="1"/>
              <a:t>KMa</a:t>
            </a:r>
            <a:r>
              <a:rPr lang="cs-CZ" sz="1400" dirty="0"/>
              <a:t>, |c 2002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/>
              <a:t>300    	|a 216 s. ; |c 17 cm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/>
              <a:t>4901    	|a Edice českých autorů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/>
              <a:t>655 7    	|a česká poezie |</a:t>
            </a:r>
            <a:r>
              <a:rPr lang="cs-CZ" sz="1400" dirty="0">
                <a:uFill>
                  <a:solidFill>
                    <a:srgbClr val="FFC000"/>
                  </a:solidFill>
                </a:uFill>
              </a:rPr>
              <a:t>7 fd133958 </a:t>
            </a:r>
            <a:r>
              <a:rPr lang="cs-CZ" sz="1400" dirty="0"/>
              <a:t>|2 </a:t>
            </a:r>
            <a:r>
              <a:rPr lang="cs-CZ" sz="1400" dirty="0" err="1"/>
              <a:t>czenas</a:t>
            </a:r>
            <a:r>
              <a:rPr lang="cs-CZ" sz="1400" dirty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/>
              <a:t>655 7    	|a výbory |7 f</a:t>
            </a:r>
            <a:r>
              <a:rPr lang="cs-CZ" sz="1400" dirty="0">
                <a:uFill>
                  <a:solidFill>
                    <a:srgbClr val="FFC000"/>
                  </a:solidFill>
                </a:uFill>
              </a:rPr>
              <a:t>d133853 </a:t>
            </a:r>
            <a:r>
              <a:rPr lang="cs-CZ" sz="1400" dirty="0"/>
              <a:t>|2 </a:t>
            </a:r>
            <a:r>
              <a:rPr lang="cs-CZ" sz="1400" dirty="0" err="1"/>
              <a:t>czenas</a:t>
            </a:r>
            <a:r>
              <a:rPr lang="cs-CZ" sz="1400" dirty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u="heavy" dirty="0">
                <a:uFill>
                  <a:solidFill>
                    <a:srgbClr val="FFC000"/>
                  </a:solidFill>
                </a:uFill>
              </a:rPr>
              <a:t>70012    	|a Seifert, Jaroslav, |d 1901-1986. |t Ruce 	Venušiny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u="heavy" dirty="0">
                <a:uFill>
                  <a:solidFill>
                    <a:srgbClr val="FFC000"/>
                  </a:solidFill>
                </a:uFill>
              </a:rPr>
              <a:t>70012    	|a Seifert, Jaroslav, |d 1901-1986. |t Jaro, 	sbohem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/>
              <a:t>830 0    	|a Edice českých autorů (Levné knihy </a:t>
            </a:r>
            <a:r>
              <a:rPr lang="cs-CZ" sz="1400" dirty="0" err="1"/>
              <a:t>KMa</a:t>
            </a:r>
            <a:r>
              <a:rPr lang="cs-CZ" sz="1400" dirty="0"/>
              <a:t>)</a:t>
            </a:r>
          </a:p>
        </p:txBody>
      </p:sp>
      <p:cxnSp>
        <p:nvCxnSpPr>
          <p:cNvPr id="16" name="Přímá spojovací čára 15"/>
          <p:cNvCxnSpPr/>
          <p:nvPr/>
        </p:nvCxnSpPr>
        <p:spPr>
          <a:xfrm>
            <a:off x="4572000" y="188913"/>
            <a:ext cx="0" cy="66690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850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Nadpis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sp>
        <p:nvSpPr>
          <p:cNvPr id="17410" name="Zástupný symbol pro text 1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 smtClean="0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2"/>
          </p:nvPr>
        </p:nvSpPr>
        <p:spPr>
          <a:xfrm>
            <a:off x="323850" y="0"/>
            <a:ext cx="4248150" cy="68580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LDR    	-----</a:t>
            </a:r>
            <a:r>
              <a:rPr lang="cs-CZ" sz="1400" dirty="0" err="1" smtClean="0"/>
              <a:t>nam</a:t>
            </a:r>
            <a:r>
              <a:rPr lang="cs-CZ" sz="1400" dirty="0" smtClean="0"/>
              <a:t>-a22------a-4500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001    	cpk20021123733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003    	CZ-</a:t>
            </a:r>
            <a:r>
              <a:rPr lang="cs-CZ" sz="1400" dirty="0" err="1" smtClean="0"/>
              <a:t>PrNK</a:t>
            </a:r>
            <a:r>
              <a:rPr lang="cs-CZ" sz="1400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005    	20131113145739.0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007    	ta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008    	020904s2002----</a:t>
            </a:r>
            <a:r>
              <a:rPr lang="cs-CZ" sz="1400" dirty="0" err="1" smtClean="0"/>
              <a:t>xr</a:t>
            </a:r>
            <a:r>
              <a:rPr lang="cs-CZ" sz="1400" dirty="0" smtClean="0"/>
              <a:t>-----g------000-p-</a:t>
            </a:r>
            <a:r>
              <a:rPr lang="cs-CZ" sz="1400" dirty="0" err="1" smtClean="0"/>
              <a:t>cze</a:t>
            </a:r>
            <a:r>
              <a:rPr lang="cs-CZ" sz="1400" dirty="0" smtClean="0"/>
              <a:t>--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015    	|a cnb001123733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020    	|a 80-7309-057-0 (brož.)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035    	|a (</a:t>
            </a:r>
            <a:r>
              <a:rPr lang="cs-CZ" sz="1400" u="heavy" dirty="0" err="1" smtClean="0">
                <a:uFill>
                  <a:solidFill>
                    <a:srgbClr val="FFC000"/>
                  </a:solidFill>
                </a:uFill>
              </a:rPr>
              <a:t>OCoLC</a:t>
            </a: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)51191254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040    	|a ABA001 |b </a:t>
            </a:r>
            <a:r>
              <a:rPr lang="cs-CZ" sz="1400" dirty="0" err="1" smtClean="0"/>
              <a:t>cze</a:t>
            </a:r>
            <a:r>
              <a:rPr lang="cs-CZ" sz="1400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1001    	|a Seifert, Jaroslav, |d 1901-1986 |7 	</a:t>
            </a: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jk01110657 |4</a:t>
            </a:r>
            <a:r>
              <a:rPr lang="cs-CZ" sz="1400" dirty="0" smtClean="0"/>
              <a:t> aut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24510    	|a Jablko z klína ; |b Ruce Venušiny ; Jaro, 	sbohem / |c Jaroslav Seifert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250    	|a 1. </a:t>
            </a:r>
            <a:r>
              <a:rPr lang="cs-CZ" sz="1400" dirty="0" err="1" smtClean="0"/>
              <a:t>vyd</a:t>
            </a:r>
            <a:r>
              <a:rPr lang="cs-CZ" sz="1400" dirty="0" smtClean="0"/>
              <a:t>.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260    	|a Praha : |b Levné knihy </a:t>
            </a:r>
            <a:r>
              <a:rPr lang="cs-CZ" sz="1400" dirty="0" err="1" smtClean="0"/>
              <a:t>KMa</a:t>
            </a:r>
            <a:r>
              <a:rPr lang="cs-CZ" sz="1400" dirty="0" smtClean="0"/>
              <a:t>, |c 2002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300    	|a 216 s. ; |c 17 cm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4901    	|a Edice českých autorů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655 7    	|a česká poezie |</a:t>
            </a: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7 fd133958 </a:t>
            </a:r>
            <a:r>
              <a:rPr lang="cs-CZ" sz="1400" dirty="0" smtClean="0"/>
              <a:t>|2 </a:t>
            </a:r>
            <a:r>
              <a:rPr lang="cs-CZ" sz="1400" dirty="0" err="1" smtClean="0"/>
              <a:t>czenas</a:t>
            </a:r>
            <a:r>
              <a:rPr lang="cs-CZ" sz="1400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655 7    	|a výbory |7 f</a:t>
            </a: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d133853 </a:t>
            </a:r>
            <a:r>
              <a:rPr lang="cs-CZ" sz="1400" dirty="0" smtClean="0"/>
              <a:t>|2 </a:t>
            </a:r>
            <a:r>
              <a:rPr lang="cs-CZ" sz="1400" dirty="0" err="1" smtClean="0"/>
              <a:t>czenas</a:t>
            </a:r>
            <a:r>
              <a:rPr lang="cs-CZ" sz="1400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70012    	|a Seifert, Jaroslav, |d 1901-1986. |t Ruce 	Venušiny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70012    	|a Seifert, Jaroslav, |d 1901-1986. |t Jaro, 	sbohem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830 0    	|a Edice českých autorů (Levné knihy </a:t>
            </a:r>
            <a:r>
              <a:rPr lang="cs-CZ" sz="1400" dirty="0" err="1" smtClean="0"/>
              <a:t>KMa</a:t>
            </a:r>
            <a:r>
              <a:rPr lang="cs-CZ" sz="1400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1400" dirty="0"/>
          </a:p>
        </p:txBody>
      </p:sp>
      <p:sp>
        <p:nvSpPr>
          <p:cNvPr id="17412" name="Zástupný symbol pro text 1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 altLang="cs-CZ" smtClean="0"/>
          </a:p>
        </p:txBody>
      </p:sp>
      <p:sp>
        <p:nvSpPr>
          <p:cNvPr id="14" name="Zástupný symbol pro obsah 13"/>
          <p:cNvSpPr>
            <a:spLocks noGrp="1"/>
          </p:cNvSpPr>
          <p:nvPr>
            <p:ph sz="quarter" idx="4"/>
          </p:nvPr>
        </p:nvSpPr>
        <p:spPr>
          <a:xfrm>
            <a:off x="4499992" y="0"/>
            <a:ext cx="4644008" cy="7056438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LDR		</a:t>
            </a: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-----</a:t>
            </a:r>
            <a:r>
              <a:rPr lang="cs-CZ" sz="1400" u="heavy" dirty="0" err="1">
                <a:uFill>
                  <a:solidFill>
                    <a:srgbClr val="FFC000"/>
                  </a:solidFill>
                </a:uFill>
              </a:rPr>
              <a:t>nam</a:t>
            </a:r>
            <a:r>
              <a:rPr lang="cs-CZ" sz="1400" u="heavy" dirty="0">
                <a:uFill>
                  <a:solidFill>
                    <a:srgbClr val="FFC000"/>
                  </a:solidFill>
                </a:uFill>
              </a:rPr>
              <a:t>-a22------i-4500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001   	cpk20021123733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003   	CZ-</a:t>
            </a:r>
            <a:r>
              <a:rPr lang="cs-CZ" sz="1300" dirty="0" err="1"/>
              <a:t>PrSKC</a:t>
            </a:r>
            <a:r>
              <a:rPr lang="cs-CZ" sz="1300" dirty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005   	20131113145739.0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007 </a:t>
            </a:r>
            <a:r>
              <a:rPr lang="cs-CZ" sz="1300" dirty="0" smtClean="0"/>
              <a:t> </a:t>
            </a:r>
            <a:r>
              <a:rPr lang="cs-CZ" sz="1300" dirty="0"/>
              <a:t> 	ta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 smtClean="0"/>
              <a:t>008</a:t>
            </a:r>
            <a:r>
              <a:rPr lang="cs-CZ" sz="1300" dirty="0"/>
              <a:t>   	020904s2002----</a:t>
            </a:r>
            <a:r>
              <a:rPr lang="cs-CZ" sz="1300" dirty="0" err="1"/>
              <a:t>xr</a:t>
            </a:r>
            <a:r>
              <a:rPr lang="cs-CZ" sz="1300" dirty="0"/>
              <a:t>-----g------000-p-</a:t>
            </a:r>
            <a:r>
              <a:rPr lang="cs-CZ" sz="1300" dirty="0" err="1"/>
              <a:t>cze</a:t>
            </a:r>
            <a:r>
              <a:rPr lang="cs-CZ" sz="1300" dirty="0"/>
              <a:t>--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 smtClean="0"/>
              <a:t>015 </a:t>
            </a:r>
            <a:r>
              <a:rPr lang="cs-CZ" sz="1300" dirty="0"/>
              <a:t>   </a:t>
            </a:r>
            <a:r>
              <a:rPr lang="cs-CZ" sz="1300" dirty="0" smtClean="0"/>
              <a:t>|</a:t>
            </a:r>
            <a:r>
              <a:rPr lang="cs-CZ" sz="1300" dirty="0"/>
              <a:t>a cnb001123733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020    </a:t>
            </a:r>
            <a:r>
              <a:rPr lang="cs-CZ" sz="1300" dirty="0" smtClean="0"/>
              <a:t>|</a:t>
            </a:r>
            <a:r>
              <a:rPr lang="cs-CZ" sz="1300" dirty="0"/>
              <a:t>a 80-7309-057-0 (brož.)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035    </a:t>
            </a:r>
            <a:r>
              <a:rPr lang="cs-CZ" sz="1300" dirty="0" smtClean="0"/>
              <a:t>|</a:t>
            </a:r>
            <a:r>
              <a:rPr lang="cs-CZ" sz="1300" dirty="0"/>
              <a:t>a (</a:t>
            </a:r>
            <a:r>
              <a:rPr lang="cs-CZ" sz="1300" dirty="0" err="1"/>
              <a:t>OCoLC</a:t>
            </a:r>
            <a:r>
              <a:rPr lang="cs-CZ" sz="1300" dirty="0"/>
              <a:t>)51191254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040    </a:t>
            </a:r>
            <a:r>
              <a:rPr lang="cs-CZ" sz="1300" dirty="0" smtClean="0"/>
              <a:t>  |</a:t>
            </a:r>
            <a:r>
              <a:rPr lang="cs-CZ" sz="1300" dirty="0"/>
              <a:t>a ABA001 |b </a:t>
            </a:r>
            <a:r>
              <a:rPr lang="cs-CZ" sz="1300" dirty="0" err="1"/>
              <a:t>cze</a:t>
            </a:r>
            <a:r>
              <a:rPr lang="cs-CZ" sz="1300" dirty="0"/>
              <a:t> |</a:t>
            </a:r>
            <a:r>
              <a:rPr lang="cs-CZ" sz="1300" u="heavy" dirty="0">
                <a:uFill>
                  <a:solidFill>
                    <a:srgbClr val="FFC000"/>
                  </a:solidFill>
                </a:uFill>
              </a:rPr>
              <a:t>e </a:t>
            </a:r>
            <a:r>
              <a:rPr lang="cs-CZ" sz="1300" u="heavy" dirty="0" err="1" smtClean="0">
                <a:uFill>
                  <a:solidFill>
                    <a:srgbClr val="FFC000"/>
                  </a:solidFill>
                </a:uFill>
              </a:rPr>
              <a:t>rda</a:t>
            </a:r>
            <a:endParaRPr lang="cs-CZ" sz="1300" u="heavy" dirty="0" smtClean="0">
              <a:uFill>
                <a:solidFill>
                  <a:srgbClr val="FFC000"/>
                </a:solidFill>
              </a:u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 smtClean="0"/>
              <a:t>100 1  |a Seifert, Jaroslav, |d 1901-1986 |7 jk01110657 |e 	autor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 smtClean="0"/>
              <a:t>245 10|a </a:t>
            </a:r>
            <a:r>
              <a:rPr lang="cs-CZ" sz="1300" dirty="0"/>
              <a:t>Jablko z klína ; |b Ruce Venušiny ; Jaro, </a:t>
            </a:r>
            <a:r>
              <a:rPr lang="cs-CZ" sz="1300" dirty="0" smtClean="0"/>
              <a:t> sbohem </a:t>
            </a:r>
            <a:r>
              <a:rPr lang="cs-CZ" sz="1300" dirty="0"/>
              <a:t>/ </a:t>
            </a:r>
            <a:r>
              <a:rPr lang="cs-CZ" sz="1300" dirty="0" smtClean="0"/>
              <a:t>|</a:t>
            </a:r>
            <a:r>
              <a:rPr lang="cs-CZ" sz="1300" dirty="0"/>
              <a:t>c Jaroslav Seifert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u="heavy" dirty="0">
                <a:uFill>
                  <a:solidFill>
                    <a:srgbClr val="FFC000"/>
                  </a:solidFill>
                </a:uFill>
              </a:rPr>
              <a:t>250    </a:t>
            </a:r>
            <a:r>
              <a:rPr lang="cs-CZ" sz="1300" u="heavy" dirty="0" smtClean="0">
                <a:uFill>
                  <a:solidFill>
                    <a:srgbClr val="FFC000"/>
                  </a:solidFill>
                </a:uFill>
              </a:rPr>
              <a:t>  |</a:t>
            </a:r>
            <a:r>
              <a:rPr lang="cs-CZ" sz="1300" u="heavy" dirty="0">
                <a:uFill>
                  <a:solidFill>
                    <a:srgbClr val="FFC000"/>
                  </a:solidFill>
                </a:uFill>
              </a:rPr>
              <a:t>a První vydání v nakladatelství Levné knihy </a:t>
            </a:r>
            <a:r>
              <a:rPr lang="cs-CZ" sz="1300" u="heavy" dirty="0" err="1" smtClean="0">
                <a:uFill>
                  <a:solidFill>
                    <a:srgbClr val="FFC000"/>
                  </a:solidFill>
                </a:uFill>
              </a:rPr>
              <a:t>KMa</a:t>
            </a:r>
            <a:endParaRPr lang="cs-CZ" sz="1300" u="heavy" dirty="0">
              <a:uFill>
                <a:solidFill>
                  <a:srgbClr val="FFC000"/>
                </a:solidFill>
              </a:u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u="heavy" dirty="0">
                <a:uFill>
                  <a:solidFill>
                    <a:srgbClr val="FFC000"/>
                  </a:solidFill>
                </a:uFill>
              </a:rPr>
              <a:t>264  </a:t>
            </a:r>
            <a:r>
              <a:rPr lang="cs-CZ" sz="1300" dirty="0" smtClean="0"/>
              <a:t>_1|a </a:t>
            </a:r>
            <a:r>
              <a:rPr lang="cs-CZ" sz="1300" dirty="0"/>
              <a:t>Praha : |b Levné knihy </a:t>
            </a:r>
            <a:r>
              <a:rPr lang="cs-CZ" sz="1300" dirty="0" err="1"/>
              <a:t>KMa</a:t>
            </a:r>
            <a:r>
              <a:rPr lang="cs-CZ" sz="1300" dirty="0"/>
              <a:t>, |c 2002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300    </a:t>
            </a:r>
            <a:r>
              <a:rPr lang="cs-CZ" sz="1300" dirty="0" smtClean="0"/>
              <a:t>|</a:t>
            </a:r>
            <a:r>
              <a:rPr lang="cs-CZ" sz="1300" dirty="0"/>
              <a:t>a 216 stran ; |c 17 cm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u="heavy" dirty="0">
                <a:uFill>
                  <a:solidFill>
                    <a:srgbClr val="FFC000"/>
                  </a:solidFill>
                </a:uFill>
              </a:rPr>
              <a:t>336 __ </a:t>
            </a:r>
            <a:r>
              <a:rPr lang="cs-CZ" sz="1300" u="heavy" dirty="0" smtClean="0">
                <a:uFill>
                  <a:solidFill>
                    <a:srgbClr val="FFC000"/>
                  </a:solidFill>
                </a:uFill>
              </a:rPr>
              <a:t>|</a:t>
            </a:r>
            <a:r>
              <a:rPr lang="cs-CZ" sz="1300" u="heavy" dirty="0">
                <a:uFill>
                  <a:solidFill>
                    <a:srgbClr val="FFC000"/>
                  </a:solidFill>
                </a:uFill>
              </a:rPr>
              <a:t>a text |2 </a:t>
            </a:r>
            <a:r>
              <a:rPr lang="cs-CZ" sz="1300" u="heavy" dirty="0" err="1">
                <a:uFill>
                  <a:solidFill>
                    <a:srgbClr val="FFC000"/>
                  </a:solidFill>
                </a:uFill>
              </a:rPr>
              <a:t>rdacontent</a:t>
            </a:r>
            <a:endParaRPr lang="cs-CZ" sz="1300" u="heavy" dirty="0">
              <a:uFill>
                <a:solidFill>
                  <a:srgbClr val="FFC000"/>
                </a:solidFill>
              </a:u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u="heavy" dirty="0">
                <a:uFill>
                  <a:solidFill>
                    <a:srgbClr val="FFC000"/>
                  </a:solidFill>
                </a:uFill>
              </a:rPr>
              <a:t>337 __ </a:t>
            </a:r>
            <a:r>
              <a:rPr lang="cs-CZ" sz="1300" u="heavy" dirty="0" smtClean="0">
                <a:uFill>
                  <a:solidFill>
                    <a:srgbClr val="FFC000"/>
                  </a:solidFill>
                </a:uFill>
              </a:rPr>
              <a:t>|</a:t>
            </a:r>
            <a:r>
              <a:rPr lang="cs-CZ" sz="1300" u="heavy" dirty="0">
                <a:uFill>
                  <a:solidFill>
                    <a:srgbClr val="FFC000"/>
                  </a:solidFill>
                </a:uFill>
              </a:rPr>
              <a:t>a bez média |2 </a:t>
            </a:r>
            <a:r>
              <a:rPr lang="cs-CZ" sz="1300" u="heavy" dirty="0" err="1">
                <a:uFill>
                  <a:solidFill>
                    <a:srgbClr val="FFC000"/>
                  </a:solidFill>
                </a:uFill>
              </a:rPr>
              <a:t>rdamedia</a:t>
            </a:r>
            <a:endParaRPr lang="cs-CZ" sz="1300" u="heavy" dirty="0">
              <a:uFill>
                <a:solidFill>
                  <a:srgbClr val="FFC000"/>
                </a:solidFill>
              </a:u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u="heavy" dirty="0">
                <a:uFill>
                  <a:solidFill>
                    <a:srgbClr val="FFC000"/>
                  </a:solidFill>
                </a:uFill>
              </a:rPr>
              <a:t>338 </a:t>
            </a:r>
            <a:r>
              <a:rPr lang="cs-CZ" sz="1300" u="heavy" dirty="0" smtClean="0">
                <a:uFill>
                  <a:solidFill>
                    <a:srgbClr val="FFC000"/>
                  </a:solidFill>
                </a:uFill>
              </a:rPr>
              <a:t>_    |</a:t>
            </a:r>
            <a:r>
              <a:rPr lang="cs-CZ" sz="1300" u="heavy" dirty="0">
                <a:uFill>
                  <a:solidFill>
                    <a:srgbClr val="FFC000"/>
                  </a:solidFill>
                </a:uFill>
              </a:rPr>
              <a:t>a svazek |2 </a:t>
            </a:r>
            <a:r>
              <a:rPr lang="cs-CZ" sz="1300" u="heavy" dirty="0" err="1">
                <a:uFill>
                  <a:solidFill>
                    <a:srgbClr val="FFC000"/>
                  </a:solidFill>
                </a:uFill>
              </a:rPr>
              <a:t>rdacarrier</a:t>
            </a:r>
            <a:endParaRPr lang="cs-CZ" sz="1300" u="heavy" dirty="0">
              <a:uFill>
                <a:solidFill>
                  <a:srgbClr val="FFC000"/>
                </a:solidFill>
              </a:u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490 1</a:t>
            </a:r>
            <a:r>
              <a:rPr lang="cs-CZ" sz="1300" dirty="0" smtClean="0"/>
              <a:t>_|</a:t>
            </a:r>
            <a:r>
              <a:rPr lang="cs-CZ" sz="1300" dirty="0"/>
              <a:t>a </a:t>
            </a:r>
            <a:r>
              <a:rPr lang="cs-CZ" sz="1300" dirty="0" smtClean="0"/>
              <a:t>Edice </a:t>
            </a:r>
            <a:r>
              <a:rPr lang="cs-CZ" sz="1300" dirty="0"/>
              <a:t>českých autorů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655 7    </a:t>
            </a:r>
            <a:r>
              <a:rPr lang="cs-CZ" sz="1300" dirty="0" smtClean="0"/>
              <a:t>|</a:t>
            </a:r>
            <a:r>
              <a:rPr lang="cs-CZ" sz="1300" dirty="0"/>
              <a:t>a česká poezie |7 fd133958 |2 </a:t>
            </a:r>
            <a:r>
              <a:rPr lang="cs-CZ" sz="1300" dirty="0" err="1"/>
              <a:t>czenas</a:t>
            </a:r>
            <a:r>
              <a:rPr lang="cs-CZ" sz="1300" dirty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655 7    </a:t>
            </a:r>
            <a:r>
              <a:rPr lang="cs-CZ" sz="1300" dirty="0" smtClean="0"/>
              <a:t>|</a:t>
            </a:r>
            <a:r>
              <a:rPr lang="cs-CZ" sz="1300" dirty="0"/>
              <a:t>a výbory |7 fd133853 |2 </a:t>
            </a:r>
            <a:r>
              <a:rPr lang="cs-CZ" sz="1300" dirty="0" err="1"/>
              <a:t>czenas</a:t>
            </a:r>
            <a:r>
              <a:rPr lang="cs-CZ" sz="1300" dirty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 smtClean="0"/>
              <a:t>700 </a:t>
            </a:r>
            <a:r>
              <a:rPr lang="cs-CZ" sz="1300" dirty="0"/>
              <a:t>12  </a:t>
            </a:r>
            <a:r>
              <a:rPr lang="cs-CZ" sz="1300" dirty="0" smtClean="0"/>
              <a:t>|</a:t>
            </a:r>
            <a:r>
              <a:rPr lang="cs-CZ" sz="1300" dirty="0"/>
              <a:t>a Seifert, Jaroslav, |d 1901-1986. |t Jablko </a:t>
            </a:r>
            <a:r>
              <a:rPr lang="cs-CZ" sz="1300" dirty="0" smtClean="0"/>
              <a:t>z</a:t>
            </a:r>
            <a:r>
              <a:rPr lang="cs-CZ" sz="1300" dirty="0"/>
              <a:t> klína |7 </a:t>
            </a:r>
            <a:r>
              <a:rPr lang="cs-CZ" sz="1300" dirty="0" smtClean="0"/>
              <a:t>ab1</a:t>
            </a:r>
            <a:endParaRPr lang="cs-CZ" sz="1300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700 12 </a:t>
            </a:r>
            <a:r>
              <a:rPr lang="cs-CZ" sz="1300" dirty="0" smtClean="0"/>
              <a:t> |a </a:t>
            </a:r>
            <a:r>
              <a:rPr lang="cs-CZ" sz="1300" dirty="0"/>
              <a:t>Seifert, Jaroslav, |d 1901-1986. |t Ruce </a:t>
            </a:r>
            <a:r>
              <a:rPr lang="cs-CZ" sz="1300" dirty="0" smtClean="0"/>
              <a:t>Venušiny|7 ab2</a:t>
            </a:r>
            <a:endParaRPr lang="cs-CZ" sz="1300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700 12   </a:t>
            </a:r>
            <a:r>
              <a:rPr lang="cs-CZ" sz="1300" dirty="0" smtClean="0"/>
              <a:t>|</a:t>
            </a:r>
            <a:r>
              <a:rPr lang="cs-CZ" sz="1300" dirty="0"/>
              <a:t>a Seifert, Jaroslav, |d 1901-1986. |t Jaro, </a:t>
            </a:r>
            <a:r>
              <a:rPr lang="cs-CZ" sz="1300" dirty="0" smtClean="0"/>
              <a:t>sbohem </a:t>
            </a:r>
            <a:r>
              <a:rPr lang="cs-CZ" sz="1300" dirty="0"/>
              <a:t>|7 </a:t>
            </a:r>
            <a:r>
              <a:rPr lang="cs-CZ" sz="1300" dirty="0" smtClean="0"/>
              <a:t>ab3</a:t>
            </a:r>
            <a:endParaRPr lang="cs-CZ" sz="1300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830 0    </a:t>
            </a:r>
            <a:r>
              <a:rPr lang="cs-CZ" sz="1300" dirty="0" smtClean="0"/>
              <a:t> |</a:t>
            </a:r>
            <a:r>
              <a:rPr lang="cs-CZ" sz="1300" dirty="0"/>
              <a:t>a Edice českých autorů (Levné knihy </a:t>
            </a:r>
            <a:r>
              <a:rPr lang="cs-CZ" sz="1300" dirty="0" err="1"/>
              <a:t>KMa</a:t>
            </a:r>
            <a:r>
              <a:rPr lang="cs-CZ" sz="1300" dirty="0"/>
              <a:t>)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 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1400" dirty="0"/>
          </a:p>
        </p:txBody>
      </p:sp>
      <p:cxnSp>
        <p:nvCxnSpPr>
          <p:cNvPr id="16" name="Přímá spojovací čára 15"/>
          <p:cNvCxnSpPr/>
          <p:nvPr/>
        </p:nvCxnSpPr>
        <p:spPr>
          <a:xfrm>
            <a:off x="4518465" y="188913"/>
            <a:ext cx="0" cy="66690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čára 8"/>
          <p:cNvCxnSpPr/>
          <p:nvPr/>
        </p:nvCxnSpPr>
        <p:spPr>
          <a:xfrm>
            <a:off x="4499992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753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512168"/>
          </a:xfrm>
        </p:spPr>
        <p:txBody>
          <a:bodyPr/>
          <a:lstStyle/>
          <a:p>
            <a:r>
              <a:rPr lang="cs-CZ" dirty="0" smtClean="0"/>
              <a:t>Vše důležité najdete na www Katalogizační politika</a:t>
            </a: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r>
              <a:rPr lang="cs-CZ" dirty="0" smtClean="0">
                <a:hlinkClick r:id="rId2"/>
              </a:rPr>
              <a:t>http://www.nkp.cz/o-knihovne/odborne-cinnosti/zpracovani-fondu/katalogizacni-politika/standard1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154134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348</Words>
  <Application>Microsoft Office PowerPoint</Application>
  <PresentationFormat>Předvádění na obrazovce (4:3)</PresentationFormat>
  <Paragraphs>119</Paragraphs>
  <Slides>9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Calibri</vt:lpstr>
      <vt:lpstr>Motiv systému Office</vt:lpstr>
      <vt:lpstr>Motiv sady Office</vt:lpstr>
      <vt:lpstr>1_Motiv sady Office</vt:lpstr>
      <vt:lpstr>RDA? stojí za dveřmi!</vt:lpstr>
      <vt:lpstr>Prezentace aplikace PowerPoint</vt:lpstr>
      <vt:lpstr>Harmonogram</vt:lpstr>
      <vt:lpstr>Prezentace aplikace PowerPoint</vt:lpstr>
      <vt:lpstr>Prezentace aplikace PowerPoint</vt:lpstr>
      <vt:lpstr>Nejvýznamnější změny v popisu oproti AACR2R</vt:lpstr>
      <vt:lpstr>Prezentace aplikace PowerPoint</vt:lpstr>
      <vt:lpstr>Prezentace aplikace PowerPoint</vt:lpstr>
      <vt:lpstr>Vše důležité najdete na www Katalogizační politika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 nás čeká v r. 2015? RDA!</dc:title>
  <dc:creator>Svobodová Jaroslava</dc:creator>
  <cp:lastModifiedBy>Svobodová Jaroslava</cp:lastModifiedBy>
  <cp:revision>27</cp:revision>
  <dcterms:created xsi:type="dcterms:W3CDTF">2013-11-25T08:55:39Z</dcterms:created>
  <dcterms:modified xsi:type="dcterms:W3CDTF">2014-06-03T06:52:38Z</dcterms:modified>
</cp:coreProperties>
</file>