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E96B3E-E59C-401E-8538-C816D3E6F1F4}" type="datetimeFigureOut">
              <a:rPr lang="cs-CZ" smtClean="0"/>
              <a:t>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tmp"/><Relationship Id="rId5" Type="http://schemas.openxmlformats.org/officeDocument/2006/relationships/image" Target="../media/image6.jpg"/><Relationship Id="rId10" Type="http://schemas.openxmlformats.org/officeDocument/2006/relationships/image" Target="../media/image11.tmp"/><Relationship Id="rId4" Type="http://schemas.openxmlformats.org/officeDocument/2006/relationships/image" Target="../media/image5.png"/><Relationship Id="rId9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služby a souborný katalog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Šťastná</a:t>
            </a:r>
          </a:p>
          <a:p>
            <a:r>
              <a:rPr lang="cs-CZ" dirty="0" smtClean="0"/>
              <a:t>Národní knihovna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8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p</a:t>
            </a:r>
            <a:r>
              <a:rPr lang="cs-CZ" dirty="0" smtClean="0"/>
              <a:t>etra.stastna@nkp.cz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discovery</a:t>
            </a:r>
            <a:r>
              <a:rPr lang="cs-CZ" dirty="0" smtClean="0"/>
              <a:t> služba?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Jednotný přístup ke všem zdrojům knihovny</a:t>
            </a:r>
          </a:p>
          <a:p>
            <a:r>
              <a:rPr lang="cs-CZ" dirty="0" smtClean="0"/>
              <a:t>Jednotné vyhledávací rozhraní</a:t>
            </a:r>
          </a:p>
          <a:p>
            <a:r>
              <a:rPr lang="cs-CZ" dirty="0" smtClean="0"/>
              <a:t>Centrální index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899" y="501317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cap="all" dirty="0"/>
              <a:t>COUFALOVÁ</a:t>
            </a:r>
            <a:r>
              <a:rPr lang="cs-CZ" sz="1100" dirty="0"/>
              <a:t>, Jindřiška; </a:t>
            </a:r>
            <a:r>
              <a:rPr lang="cs-CZ" sz="1100" cap="all" dirty="0"/>
              <a:t>KOŠŤÁLOVÁ</a:t>
            </a:r>
            <a:r>
              <a:rPr lang="cs-CZ" sz="1100" dirty="0"/>
              <a:t>, Karolína; </a:t>
            </a:r>
            <a:r>
              <a:rPr lang="cs-CZ" sz="1100" cap="all" dirty="0"/>
              <a:t>ŠŤASTNÁ</a:t>
            </a:r>
            <a:r>
              <a:rPr lang="cs-CZ" sz="1100" dirty="0"/>
              <a:t>, Petra. Zkušenosti služeb Národní knihovny s centrálními indexy a web-</a:t>
            </a:r>
            <a:r>
              <a:rPr lang="cs-CZ" sz="1100" dirty="0" err="1"/>
              <a:t>scale</a:t>
            </a:r>
            <a:r>
              <a:rPr lang="cs-CZ" sz="1100" dirty="0"/>
              <a:t> </a:t>
            </a:r>
            <a:r>
              <a:rPr lang="cs-CZ" sz="1100" dirty="0" err="1"/>
              <a:t>discovery</a:t>
            </a:r>
            <a:r>
              <a:rPr lang="cs-CZ" sz="1100" dirty="0"/>
              <a:t> systémy. </a:t>
            </a:r>
            <a:r>
              <a:rPr lang="cs-CZ" sz="1100" i="1" dirty="0"/>
              <a:t>Knihovna plus</a:t>
            </a:r>
            <a:r>
              <a:rPr lang="cs-CZ" sz="1100" dirty="0"/>
              <a:t> [online]. 2012, č. 1 [cit. 2014-06-02]. Dostupný z WWW: &lt;http://knihovna.nkp.cz/knihovnaplus121/coufal.htm&gt;. ISSN 1801-5948.</a:t>
            </a:r>
          </a:p>
        </p:txBody>
      </p:sp>
    </p:spTree>
    <p:extLst>
      <p:ext uri="{BB962C8B-B14F-4D97-AF65-F5344CB8AC3E}">
        <p14:creationId xmlns:p14="http://schemas.microsoft.com/office/powerpoint/2010/main" val="4074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(EDS)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0835"/>
            <a:ext cx="3657600" cy="3370729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Plnotextové databáze</a:t>
            </a:r>
          </a:p>
          <a:p>
            <a:r>
              <a:rPr lang="cs-CZ" dirty="0" smtClean="0"/>
              <a:t>Bibliografické databáze</a:t>
            </a:r>
          </a:p>
          <a:p>
            <a:r>
              <a:rPr lang="cs-CZ" dirty="0" smtClean="0"/>
              <a:t>Katalogy knihoven</a:t>
            </a:r>
          </a:p>
          <a:p>
            <a:r>
              <a:rPr lang="cs-CZ" dirty="0" smtClean="0"/>
              <a:t>Institucionální </a:t>
            </a:r>
            <a:r>
              <a:rPr lang="cs-CZ" dirty="0" err="1" smtClean="0"/>
              <a:t>repozitáře</a:t>
            </a:r>
            <a:endParaRPr lang="cs-CZ" dirty="0" smtClean="0"/>
          </a:p>
          <a:p>
            <a:r>
              <a:rPr lang="cs-CZ" dirty="0" smtClean="0"/>
              <a:t>Předmětové rejstříky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Co je v EDS pro NK?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Plnotextové licencované databáze</a:t>
            </a:r>
          </a:p>
          <a:p>
            <a:r>
              <a:rPr lang="cs-CZ" dirty="0" smtClean="0"/>
              <a:t>Bibliografické licencované databáze</a:t>
            </a:r>
          </a:p>
          <a:p>
            <a:r>
              <a:rPr lang="cs-CZ" dirty="0" smtClean="0"/>
              <a:t>Katalog NK ČR – báze NKC</a:t>
            </a:r>
          </a:p>
          <a:p>
            <a:r>
              <a:rPr lang="cs-CZ" dirty="0" smtClean="0"/>
              <a:t>Souborný katalog – báze SKC </a:t>
            </a:r>
          </a:p>
          <a:p>
            <a:r>
              <a:rPr lang="cs-CZ" dirty="0" smtClean="0"/>
              <a:t>Digitální knihovna Kramerius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0000" y="5949280"/>
            <a:ext cx="5868184" cy="293752"/>
          </a:xfrm>
        </p:spPr>
        <p:txBody>
          <a:bodyPr/>
          <a:lstStyle/>
          <a:p>
            <a:r>
              <a:rPr lang="cs-CZ" sz="1100" dirty="0" smtClean="0"/>
              <a:t>Převzato z prezentace příspěvku o EDS v NK ČR na konferenci </a:t>
            </a:r>
            <a:r>
              <a:rPr lang="cs-CZ" sz="1100" dirty="0" err="1" smtClean="0"/>
              <a:t>Inforum</a:t>
            </a:r>
            <a:r>
              <a:rPr lang="cs-CZ" sz="1100" dirty="0" smtClean="0"/>
              <a:t> 2013</a:t>
            </a:r>
            <a:endParaRPr lang="cs-CZ" sz="11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BDD-281D-4917-B909-63D88AE216E0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600178" cy="432048"/>
          </a:xfr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88840"/>
            <a:ext cx="1489821" cy="43204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70422"/>
            <a:ext cx="1481014" cy="63683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92" y="2443253"/>
            <a:ext cx="2025731" cy="36463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" y="2335322"/>
            <a:ext cx="1270000" cy="44450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14637"/>
            <a:ext cx="952500" cy="409575"/>
          </a:xfrm>
          <a:prstGeom prst="rect">
            <a:avLst/>
          </a:prstGeom>
        </p:spPr>
      </p:pic>
      <p:pic>
        <p:nvPicPr>
          <p:cNvPr id="1026" name="Picture 2" descr="C:\Users\Petra\Pictures\eds\eds_test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6" t="55317" r="3054" b="18622"/>
          <a:stretch/>
        </p:blipFill>
        <p:spPr bwMode="auto">
          <a:xfrm>
            <a:off x="530167" y="4183191"/>
            <a:ext cx="1463040" cy="14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" y="3429000"/>
            <a:ext cx="3067478" cy="581106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86" y="3719553"/>
            <a:ext cx="1590897" cy="238158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99" y="4068875"/>
            <a:ext cx="1600423" cy="228632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50" y="4649293"/>
            <a:ext cx="2033872" cy="50257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8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EDS a Souborný katalog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2011 – implementace SKC do EDS (zkušební provoz EDS v NK ČR)</a:t>
            </a:r>
          </a:p>
          <a:p>
            <a:r>
              <a:rPr lang="cs-CZ" dirty="0" smtClean="0"/>
              <a:t>2012 – ostrý provoz EDS</a:t>
            </a:r>
          </a:p>
          <a:p>
            <a:r>
              <a:rPr lang="cs-CZ" dirty="0" smtClean="0"/>
              <a:t>Vyhledávací okno na stránkách Souborného katalogu ČR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898984"/>
            <a:ext cx="3657600" cy="3974431"/>
          </a:xfrm>
        </p:spPr>
      </p:pic>
    </p:spTree>
    <p:extLst>
      <p:ext uri="{BB962C8B-B14F-4D97-AF65-F5344CB8AC3E}">
        <p14:creationId xmlns:p14="http://schemas.microsoft.com/office/powerpoint/2010/main" val="4251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vyhledávání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953783" cy="4873625"/>
          </a:xfrm>
        </p:spPr>
      </p:pic>
      <p:sp>
        <p:nvSpPr>
          <p:cNvPr id="8" name="TextovéPole 7"/>
          <p:cNvSpPr txBox="1"/>
          <p:nvPr/>
        </p:nvSpPr>
        <p:spPr>
          <a:xfrm>
            <a:off x="5724128" y="148478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Životopis Alberta Einsteina</a:t>
            </a:r>
            <a:endParaRPr lang="cs-CZ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1835696" y="2636912"/>
            <a:ext cx="2736304" cy="792088"/>
          </a:xfrm>
          <a:prstGeom prst="wedgeRectCallout">
            <a:avLst>
              <a:gd name="adj1" fmla="val 103467"/>
              <a:gd name="adj2" fmla="val -2489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263691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 volně dostupného zdroje </a:t>
            </a:r>
            <a:endParaRPr lang="cs-CZ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1835696" y="3429000"/>
            <a:ext cx="2736304" cy="1202650"/>
          </a:xfrm>
          <a:prstGeom prst="wedgeRectCallout">
            <a:avLst>
              <a:gd name="adj1" fmla="val 105653"/>
              <a:gd name="adj2" fmla="val 3591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429309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ze SKC</a:t>
            </a:r>
            <a:endParaRPr lang="cs-CZ" sz="1600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1835696" y="4725144"/>
            <a:ext cx="2736304" cy="1872208"/>
          </a:xfrm>
          <a:prstGeom prst="wedgeRectCallout">
            <a:avLst>
              <a:gd name="adj1" fmla="val 104716"/>
              <a:gd name="adj2" fmla="val -1783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15719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 NKC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2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vyhledávání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076692" cy="4873625"/>
          </a:xfr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327376" cy="4158044"/>
          </a:xfrm>
          <a:prstGeom prst="rect">
            <a:avLst/>
          </a:prstGeom>
        </p:spPr>
      </p:pic>
      <p:sp>
        <p:nvSpPr>
          <p:cNvPr id="8" name="Obdélníkový popisek 7"/>
          <p:cNvSpPr/>
          <p:nvPr/>
        </p:nvSpPr>
        <p:spPr>
          <a:xfrm>
            <a:off x="4788024" y="188640"/>
            <a:ext cx="4327376" cy="4158044"/>
          </a:xfrm>
          <a:prstGeom prst="wedgeRectCallout">
            <a:avLst>
              <a:gd name="adj1" fmla="val -85409"/>
              <a:gd name="adj2" fmla="val 3639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3106949" cy="3770466"/>
          </a:xfrm>
          <a:prstGeom prst="rect">
            <a:avLst/>
          </a:prstGeom>
        </p:spPr>
      </p:pic>
      <p:sp>
        <p:nvSpPr>
          <p:cNvPr id="10" name="Obdélníkový popisek 9"/>
          <p:cNvSpPr/>
          <p:nvPr/>
        </p:nvSpPr>
        <p:spPr>
          <a:xfrm>
            <a:off x="5724128" y="2852936"/>
            <a:ext cx="3106949" cy="3770466"/>
          </a:xfrm>
          <a:prstGeom prst="wedgeRectCallout">
            <a:avLst>
              <a:gd name="adj1" fmla="val -50264"/>
              <a:gd name="adj2" fmla="val -1569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64088" y="1340768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779912" y="4221088"/>
            <a:ext cx="194421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vyhledávání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5117861" cy="4873625"/>
          </a:xfrm>
        </p:spPr>
      </p:pic>
    </p:spTree>
    <p:extLst>
      <p:ext uri="{BB962C8B-B14F-4D97-AF65-F5344CB8AC3E}">
        <p14:creationId xmlns:p14="http://schemas.microsoft.com/office/powerpoint/2010/main" val="342818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EDS a SKC - statistika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0" y="1600200"/>
            <a:ext cx="6276740" cy="4873625"/>
          </a:xfrm>
        </p:spPr>
      </p:pic>
    </p:spTree>
    <p:extLst>
      <p:ext uri="{BB962C8B-B14F-4D97-AF65-F5344CB8AC3E}">
        <p14:creationId xmlns:p14="http://schemas.microsoft.com/office/powerpoint/2010/main" val="27929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147</Words>
  <Application>Microsoft Office PowerPoint</Application>
  <PresentationFormat>Předvádění na obrazovce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Discovery služby a souborný katalog</vt:lpstr>
      <vt:lpstr>Co je discovery služba?</vt:lpstr>
      <vt:lpstr>EBSCO Discovery Service (EDS)</vt:lpstr>
      <vt:lpstr>Co je v EDS pro NK?</vt:lpstr>
      <vt:lpstr>EDS a Souborný katalog ČR</vt:lpstr>
      <vt:lpstr>Příklad vyhledávání</vt:lpstr>
      <vt:lpstr>Příklady vyhledávání</vt:lpstr>
      <vt:lpstr>Příklad vyhledávání</vt:lpstr>
      <vt:lpstr>EDS a SKC - statistika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služby a souborný katalog</dc:title>
  <dc:creator>Šťastná Petra</dc:creator>
  <cp:lastModifiedBy>Šťastná Petra</cp:lastModifiedBy>
  <cp:revision>13</cp:revision>
  <dcterms:created xsi:type="dcterms:W3CDTF">2014-06-02T10:41:06Z</dcterms:created>
  <dcterms:modified xsi:type="dcterms:W3CDTF">2014-06-03T07:27:22Z</dcterms:modified>
</cp:coreProperties>
</file>