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3"/>
  </p:notesMasterIdLst>
  <p:sldIdLst>
    <p:sldId id="256" r:id="rId2"/>
    <p:sldId id="391" r:id="rId3"/>
    <p:sldId id="392" r:id="rId4"/>
    <p:sldId id="394" r:id="rId5"/>
    <p:sldId id="395" r:id="rId6"/>
    <p:sldId id="396" r:id="rId7"/>
    <p:sldId id="401" r:id="rId8"/>
    <p:sldId id="399" r:id="rId9"/>
    <p:sldId id="397" r:id="rId10"/>
    <p:sldId id="402" r:id="rId11"/>
    <p:sldId id="398" r:id="rId12"/>
  </p:sldIdLst>
  <p:sldSz cx="9144000" cy="6858000" type="screen4x3"/>
  <p:notesSz cx="6735763" cy="9866313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586" autoAdjust="0"/>
  </p:normalViewPr>
  <p:slideViewPr>
    <p:cSldViewPr showGuides="1">
      <p:cViewPr varScale="1">
        <p:scale>
          <a:sx n="94" d="100"/>
          <a:sy n="94" d="100"/>
        </p:scale>
        <p:origin x="490" y="91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7" d="100"/>
        <a:sy n="77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8939C2EA-525C-44F5-A347-463F7D28DB74}" type="datetimeFigureOut">
              <a:rPr lang="cs-CZ"/>
              <a:pPr>
                <a:defRPr/>
              </a:pPr>
              <a:t>26.11.2014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cs-CZ" noProof="0" smtClean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3100" y="4686300"/>
            <a:ext cx="5389563" cy="44402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noProof="0" smtClean="0"/>
              <a:t>Klepnutím lze upravit styly předlohy textu.</a:t>
            </a:r>
          </a:p>
          <a:p>
            <a:pPr lvl="1"/>
            <a:r>
              <a:rPr lang="cs-CZ" noProof="0" smtClean="0"/>
              <a:t>Druhá úroveň</a:t>
            </a:r>
          </a:p>
          <a:p>
            <a:pPr lvl="2"/>
            <a:r>
              <a:rPr lang="cs-CZ" noProof="0" smtClean="0"/>
              <a:t>Třetí úroveň</a:t>
            </a:r>
          </a:p>
          <a:p>
            <a:pPr lvl="3"/>
            <a:r>
              <a:rPr lang="cs-CZ" noProof="0" smtClean="0"/>
              <a:t>Čtvrtá úroveň</a:t>
            </a:r>
          </a:p>
          <a:p>
            <a:pPr lvl="4"/>
            <a:r>
              <a:rPr lang="cs-CZ" noProof="0" smtClean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E2E0842D-07E3-4996-8E55-77CC1597AF0F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9652514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 useBgFill="1">
        <p:nvSpPr>
          <p:cNvPr id="5" name="Zaoblený obdélník 4"/>
          <p:cNvSpPr/>
          <p:nvPr/>
        </p:nvSpPr>
        <p:spPr>
          <a:xfrm>
            <a:off x="65088" y="69850"/>
            <a:ext cx="9013825" cy="6691313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Obdélník 5"/>
          <p:cNvSpPr/>
          <p:nvPr/>
        </p:nvSpPr>
        <p:spPr>
          <a:xfrm>
            <a:off x="63500" y="1449388"/>
            <a:ext cx="9020175" cy="15271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Obdélník 6"/>
          <p:cNvSpPr/>
          <p:nvPr/>
        </p:nvSpPr>
        <p:spPr>
          <a:xfrm>
            <a:off x="63500" y="1397000"/>
            <a:ext cx="9020175" cy="12065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Obdélník 9"/>
          <p:cNvSpPr/>
          <p:nvPr/>
        </p:nvSpPr>
        <p:spPr>
          <a:xfrm>
            <a:off x="63500" y="2976563"/>
            <a:ext cx="9020175" cy="11112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cs-CZ" smtClean="0"/>
              <a:t>Klepnutím lze upravit styl předlohy podnadpisů.</a:t>
            </a:r>
            <a:endParaRPr lang="en-US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11" name="Zástupný symbol pro datum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BC337D-91E0-44CE-A84B-F8ED0C1A65DE}" type="datetimeFigureOut">
              <a:rPr lang="cs-CZ"/>
              <a:pPr>
                <a:defRPr/>
              </a:pPr>
              <a:t>26.11.2014</a:t>
            </a:fld>
            <a:endParaRPr lang="cs-CZ"/>
          </a:p>
        </p:txBody>
      </p:sp>
      <p:sp>
        <p:nvSpPr>
          <p:cNvPr id="12" name="Zástupný symbol pro zápatí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3" name="Zástupný symbol pro číslo snímku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88007C1D-5236-45F0-8E60-20E3EA8E508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Zástupný symbol pro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35CF90-502E-45AB-9445-A9D16D9D6DC0}" type="datetimeFigureOut">
              <a:rPr lang="cs-CZ"/>
              <a:pPr>
                <a:defRPr/>
              </a:pPr>
              <a:t>26.11.2014</a:t>
            </a:fld>
            <a:endParaRPr lang="cs-CZ"/>
          </a:p>
        </p:txBody>
      </p:sp>
      <p:sp>
        <p:nvSpPr>
          <p:cNvPr id="5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84E9D7-A9D8-43FD-901F-2A686176BD7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Zástupný symbol pro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AE6DC9-CC85-41A7-97BA-742605A6C76C}" type="datetimeFigureOut">
              <a:rPr lang="cs-CZ"/>
              <a:pPr>
                <a:defRPr/>
              </a:pPr>
              <a:t>26.11.2014</a:t>
            </a:fld>
            <a:endParaRPr lang="cs-CZ"/>
          </a:p>
        </p:txBody>
      </p:sp>
      <p:sp>
        <p:nvSpPr>
          <p:cNvPr id="6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105C85-CC41-42FA-8FC6-D66FA155B39A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11" name="Zástupný symbol pro obsah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7" name="Zástupný symbol pro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E2EE30-B9EE-46E1-A23E-414C729DEC17}" type="datetimeFigureOut">
              <a:rPr lang="cs-CZ"/>
              <a:pPr>
                <a:defRPr/>
              </a:pPr>
              <a:t>26.11.2014</a:t>
            </a:fld>
            <a:endParaRPr lang="cs-CZ"/>
          </a:p>
        </p:txBody>
      </p:sp>
      <p:sp>
        <p:nvSpPr>
          <p:cNvPr id="8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25DA9B-CE13-49CB-A671-E6031D48ADF6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3" name="Zástupný symbol pro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AA1EAD-0DF5-4CEF-9125-289DAEA32B8B}" type="datetimeFigureOut">
              <a:rPr lang="cs-CZ"/>
              <a:pPr>
                <a:defRPr/>
              </a:pPr>
              <a:t>26.11.2014</a:t>
            </a:fld>
            <a:endParaRPr lang="cs-CZ"/>
          </a:p>
        </p:txBody>
      </p:sp>
      <p:sp>
        <p:nvSpPr>
          <p:cNvPr id="4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6EA06D-8937-4CE5-8150-7CD785BBF8F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DE9552-0389-4267-A35E-D2EFEE592030}" type="datetimeFigureOut">
              <a:rPr lang="cs-CZ"/>
              <a:pPr>
                <a:defRPr/>
              </a:pPr>
              <a:t>26.11.2014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BC5DB2-2FE2-405D-B125-2A533393E0D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Zástupný symbol pro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CF2D45-DC5F-4859-BA52-A2FC7F23D7AC}" type="datetimeFigureOut">
              <a:rPr lang="cs-CZ"/>
              <a:pPr>
                <a:defRPr/>
              </a:pPr>
              <a:t>26.11.2014</a:t>
            </a:fld>
            <a:endParaRPr lang="cs-CZ"/>
          </a:p>
        </p:txBody>
      </p:sp>
      <p:sp>
        <p:nvSpPr>
          <p:cNvPr id="5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9C0822-08D8-4066-A510-4DFD847E9FAC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Zástupný symbol pro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9B0ED1-7511-405E-AA09-AA52583E174D}" type="datetimeFigureOut">
              <a:rPr lang="cs-CZ"/>
              <a:pPr>
                <a:defRPr/>
              </a:pPr>
              <a:t>26.11.2014</a:t>
            </a:fld>
            <a:endParaRPr lang="cs-CZ"/>
          </a:p>
        </p:txBody>
      </p:sp>
      <p:sp>
        <p:nvSpPr>
          <p:cNvPr id="5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E1662E-9C81-4E48-B3AC-3F619293915A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 useBgFill="1">
        <p:nvSpPr>
          <p:cNvPr id="8" name="Zaoblený obdélník 7"/>
          <p:cNvSpPr/>
          <p:nvPr/>
        </p:nvSpPr>
        <p:spPr>
          <a:xfrm>
            <a:off x="63500" y="69850"/>
            <a:ext cx="9013825" cy="66929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28" name="Zástupný symbol pro nadpis 21"/>
          <p:cNvSpPr>
            <a:spLocks noGrp="1"/>
          </p:cNvSpPr>
          <p:nvPr>
            <p:ph type="title"/>
          </p:nvPr>
        </p:nvSpPr>
        <p:spPr bwMode="auto">
          <a:xfrm>
            <a:off x="914400" y="274638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9144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 předlohy nadpisů.</a:t>
            </a:r>
            <a:endParaRPr lang="en-US" smtClean="0"/>
          </a:p>
        </p:txBody>
      </p:sp>
      <p:sp>
        <p:nvSpPr>
          <p:cNvPr id="1029" name="Zástupný symbol pro text 12"/>
          <p:cNvSpPr>
            <a:spLocks noGrp="1"/>
          </p:cNvSpPr>
          <p:nvPr>
            <p:ph type="body" idx="1"/>
          </p:nvPr>
        </p:nvSpPr>
        <p:spPr bwMode="auto">
          <a:xfrm>
            <a:off x="914400" y="1447800"/>
            <a:ext cx="77724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smtClean="0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2633BC45-C07A-4944-BEEF-6859385B091E}" type="datetimeFigureOut">
              <a:rPr lang="cs-CZ"/>
              <a:pPr>
                <a:defRPr/>
              </a:pPr>
              <a:t>26.11.2014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146050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fld id="{FF1CCE2D-2433-4F9C-8650-50214D06D25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3" r:id="rId1"/>
    <p:sldLayoutId id="2147483796" r:id="rId2"/>
    <p:sldLayoutId id="2147483797" r:id="rId3"/>
    <p:sldLayoutId id="2147483798" r:id="rId4"/>
    <p:sldLayoutId id="2147483799" r:id="rId5"/>
    <p:sldLayoutId id="2147483800" r:id="rId6"/>
    <p:sldLayoutId id="2147483801" r:id="rId7"/>
    <p:sldLayoutId id="2147483802" r:id="rId8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9pPr>
    </p:titleStyle>
    <p:bodyStyle>
      <a:lvl1pPr marL="273050" indent="-273050" algn="l" rtl="0" eaLnBrk="0" fontAlgn="base" hangingPunct="0">
        <a:spcBef>
          <a:spcPts val="575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28600" algn="l" rtl="0" eaLnBrk="0" fontAlgn="base" hangingPunct="0">
        <a:spcBef>
          <a:spcPts val="375"/>
        </a:spcBef>
        <a:spcAft>
          <a:spcPct val="0"/>
        </a:spcAft>
        <a:buClr>
          <a:schemeClr val="accent2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325" indent="-228600" algn="l" rtl="0" eaLnBrk="0" fontAlgn="base" hangingPunct="0">
        <a:spcBef>
          <a:spcPts val="375"/>
        </a:spcBef>
        <a:spcAft>
          <a:spcPct val="0"/>
        </a:spcAft>
        <a:buClr>
          <a:srgbClr val="B2C1DB"/>
        </a:buClr>
        <a:buSzPct val="8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eaLnBrk="0" fontAlgn="base" hangingPunct="0">
        <a:spcBef>
          <a:spcPts val="375"/>
        </a:spcBef>
        <a:spcAft>
          <a:spcPct val="0"/>
        </a:spcAft>
        <a:buClr>
          <a:srgbClr val="9BBB59"/>
        </a:buClr>
        <a:buSzPct val="80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75"/>
        </a:spcBef>
        <a:spcAft>
          <a:spcPct val="0"/>
        </a:spcAft>
        <a:buClr>
          <a:srgbClr val="9BBB59"/>
        </a:buClr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85800" y="3962400"/>
            <a:ext cx="7632700" cy="1752600"/>
          </a:xfrm>
        </p:spPr>
        <p:txBody>
          <a:bodyPr rtlCol="0">
            <a:normAutofit fontScale="92500" lnSpcReduction="20000"/>
          </a:bodyPr>
          <a:lstStyle/>
          <a:p>
            <a:pPr eaLnBrk="1" fontAlgn="auto" hangingPunct="1">
              <a:spcBef>
                <a:spcPts val="58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3000" dirty="0" smtClean="0"/>
              <a:t>Zuzana Hájková</a:t>
            </a:r>
          </a:p>
          <a:p>
            <a:pPr eaLnBrk="1" fontAlgn="auto" hangingPunct="1">
              <a:spcBef>
                <a:spcPts val="58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3000" dirty="0" smtClean="0"/>
              <a:t>Jihočeská vědecká knihovna</a:t>
            </a:r>
          </a:p>
          <a:p>
            <a:pPr eaLnBrk="1" fontAlgn="auto" hangingPunct="1">
              <a:spcBef>
                <a:spcPts val="58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3000" dirty="0" smtClean="0"/>
              <a:t> v Českých Budějovicích</a:t>
            </a:r>
          </a:p>
          <a:p>
            <a:pPr eaLnBrk="1" fontAlgn="auto" hangingPunct="1">
              <a:spcBef>
                <a:spcPts val="58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2800" dirty="0" err="1" smtClean="0"/>
              <a:t>hajkova</a:t>
            </a:r>
            <a:r>
              <a:rPr lang="cs-CZ" sz="2800" dirty="0" smtClean="0"/>
              <a:t>@</a:t>
            </a:r>
            <a:r>
              <a:rPr lang="cs-CZ" sz="2800" dirty="0" err="1" smtClean="0"/>
              <a:t>cbvk.cz</a:t>
            </a:r>
            <a:endParaRPr lang="cs-CZ" sz="2800" dirty="0" smtClean="0"/>
          </a:p>
        </p:txBody>
      </p:sp>
      <p:sp>
        <p:nvSpPr>
          <p:cNvPr id="3075" name="Nadpis 1"/>
          <p:cNvSpPr>
            <a:spLocks noGrp="1"/>
          </p:cNvSpPr>
          <p:nvPr>
            <p:ph type="ctrTitle"/>
          </p:nvPr>
        </p:nvSpPr>
        <p:spPr>
          <a:xfrm>
            <a:off x="457200" y="1142984"/>
            <a:ext cx="8329642" cy="2143140"/>
          </a:xfrm>
        </p:spPr>
        <p:txBody>
          <a:bodyPr/>
          <a:lstStyle/>
          <a:p>
            <a:r>
              <a:rPr lang="cs-CZ" dirty="0" smtClean="0"/>
              <a:t>Funkce krajských knihoven</a:t>
            </a:r>
            <a:br>
              <a:rPr lang="cs-CZ" dirty="0" smtClean="0"/>
            </a:br>
            <a:r>
              <a:rPr lang="cs-CZ" dirty="0" smtClean="0"/>
              <a:t> při zavádění RDA</a:t>
            </a:r>
            <a:endParaRPr lang="cs-CZ" dirty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1638" y="5805488"/>
            <a:ext cx="936625" cy="80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Nadpis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cs-CZ" sz="4400" dirty="0" smtClean="0"/>
              <a:t>Úloha krajských knihoven</a:t>
            </a:r>
          </a:p>
        </p:txBody>
      </p:sp>
      <p:sp>
        <p:nvSpPr>
          <p:cNvPr id="47107" name="Zástupný symbol pro obsah 2"/>
          <p:cNvSpPr>
            <a:spLocks noGrp="1"/>
          </p:cNvSpPr>
          <p:nvPr>
            <p:ph sz="quarter" idx="4294967295"/>
          </p:nvPr>
        </p:nvSpPr>
        <p:spPr>
          <a:xfrm>
            <a:off x="457200" y="1676400"/>
            <a:ext cx="7772400" cy="4572000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buNone/>
              <a:defRPr/>
            </a:pPr>
            <a:r>
              <a:rPr lang="cs-CZ" dirty="0" smtClean="0"/>
              <a:t>Po 1.4.2015: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cs-CZ" dirty="0" smtClean="0"/>
              <a:t>respektování a praktické užití nových standardů katalogizace v knihovnách ČR</a:t>
            </a:r>
          </a:p>
          <a:p>
            <a:pPr eaLnBrk="1" hangingPunct="1">
              <a:lnSpc>
                <a:spcPct val="90000"/>
              </a:lnSpc>
              <a:defRPr/>
            </a:pPr>
            <a:endParaRPr lang="cs-CZ" dirty="0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cs-CZ" dirty="0" smtClean="0"/>
              <a:t>Rychlé zasílání nových záznamů do SK ČR (protokol OAI-PMH)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cs-CZ" dirty="0" smtClean="0"/>
              <a:t>Kvalitní záznamy (autor/název) ušetří práci i s rutinními činnostmi při vytváření záznamů (údaj o odpovědnosti, vydavatelské údaje…)</a:t>
            </a:r>
          </a:p>
          <a:p>
            <a:pPr eaLnBrk="1" hangingPunct="1">
              <a:lnSpc>
                <a:spcPct val="90000"/>
              </a:lnSpc>
              <a:defRPr/>
            </a:pPr>
            <a:endParaRPr lang="cs-CZ" dirty="0" smtClean="0"/>
          </a:p>
          <a:p>
            <a:pPr eaLnBrk="1" hangingPunct="1">
              <a:lnSpc>
                <a:spcPct val="90000"/>
              </a:lnSpc>
              <a:defRPr/>
            </a:pPr>
            <a:endParaRPr lang="cs-CZ" dirty="0" smtClean="0"/>
          </a:p>
          <a:p>
            <a:pPr eaLnBrk="1" hangingPunct="1">
              <a:lnSpc>
                <a:spcPct val="90000"/>
              </a:lnSpc>
              <a:defRPr/>
            </a:pPr>
            <a:endParaRPr lang="cs-CZ" dirty="0" smtClean="0"/>
          </a:p>
          <a:p>
            <a:pPr eaLnBrk="1" hangingPunct="1">
              <a:lnSpc>
                <a:spcPct val="90000"/>
              </a:lnSpc>
              <a:defRPr/>
            </a:pPr>
            <a:endParaRPr lang="cs-CZ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dnadpis 4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19872" cy="2014550"/>
          </a:xfrm>
        </p:spPr>
        <p:txBody>
          <a:bodyPr/>
          <a:lstStyle/>
          <a:p>
            <a:pPr eaLnBrk="1" fontAlgn="auto" hangingPunct="1">
              <a:spcBef>
                <a:spcPts val="580"/>
              </a:spcBef>
              <a:spcAft>
                <a:spcPts val="0"/>
              </a:spcAft>
              <a:defRPr/>
            </a:pPr>
            <a:r>
              <a:rPr lang="cs-CZ" sz="2800" dirty="0" smtClean="0"/>
              <a:t>Zuzana Hájková</a:t>
            </a:r>
          </a:p>
          <a:p>
            <a:pPr eaLnBrk="1" fontAlgn="auto" hangingPunct="1">
              <a:spcBef>
                <a:spcPts val="580"/>
              </a:spcBef>
              <a:spcAft>
                <a:spcPts val="0"/>
              </a:spcAft>
              <a:defRPr/>
            </a:pPr>
            <a:r>
              <a:rPr lang="cs-CZ" sz="2800" dirty="0" smtClean="0"/>
              <a:t>Jihočeská vědecká knihovna</a:t>
            </a:r>
          </a:p>
          <a:p>
            <a:pPr eaLnBrk="1" fontAlgn="auto" hangingPunct="1">
              <a:spcBef>
                <a:spcPts val="580"/>
              </a:spcBef>
              <a:spcAft>
                <a:spcPts val="0"/>
              </a:spcAft>
              <a:defRPr/>
            </a:pPr>
            <a:r>
              <a:rPr lang="cs-CZ" sz="2800" dirty="0" smtClean="0"/>
              <a:t> v Českých Budějovicích</a:t>
            </a:r>
          </a:p>
          <a:p>
            <a:pPr eaLnBrk="1" fontAlgn="auto" hangingPunct="1">
              <a:spcBef>
                <a:spcPts val="580"/>
              </a:spcBef>
              <a:spcAft>
                <a:spcPts val="0"/>
              </a:spcAft>
              <a:defRPr/>
            </a:pPr>
            <a:r>
              <a:rPr lang="cs-CZ" sz="2400" dirty="0" err="1" smtClean="0"/>
              <a:t>hajkova</a:t>
            </a:r>
            <a:r>
              <a:rPr lang="cs-CZ" sz="2400" dirty="0" smtClean="0"/>
              <a:t>@</a:t>
            </a:r>
            <a:r>
              <a:rPr lang="cs-CZ" sz="2400" dirty="0" err="1" smtClean="0"/>
              <a:t>cbvk.cz</a:t>
            </a:r>
            <a:endParaRPr lang="cs-CZ" dirty="0"/>
          </a:p>
        </p:txBody>
      </p:sp>
      <p:sp>
        <p:nvSpPr>
          <p:cNvPr id="4" name="Nadpis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Závěrem …</a:t>
            </a:r>
            <a:endParaRPr lang="cs-CZ" dirty="0"/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1638" y="5805488"/>
            <a:ext cx="936625" cy="80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Nadpis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cs-CZ" sz="4400" dirty="0" smtClean="0"/>
              <a:t>RDA se blíží…</a:t>
            </a:r>
          </a:p>
        </p:txBody>
      </p:sp>
      <p:sp>
        <p:nvSpPr>
          <p:cNvPr id="47107" name="Zástupný symbol pro obsah 2"/>
          <p:cNvSpPr>
            <a:spLocks noGrp="1"/>
          </p:cNvSpPr>
          <p:nvPr>
            <p:ph sz="quarter" idx="4294967295"/>
          </p:nvPr>
        </p:nvSpPr>
        <p:spPr>
          <a:xfrm>
            <a:off x="457200" y="1676400"/>
            <a:ext cx="7772400" cy="4572000"/>
          </a:xfrm>
        </p:spPr>
        <p:txBody>
          <a:bodyPr>
            <a:normAutofit/>
          </a:bodyPr>
          <a:lstStyle/>
          <a:p>
            <a:pPr algn="ctr" eaLnBrk="1" hangingPunct="1">
              <a:lnSpc>
                <a:spcPct val="90000"/>
              </a:lnSpc>
              <a:buNone/>
              <a:defRPr/>
            </a:pPr>
            <a:r>
              <a:rPr lang="cs-CZ" sz="10000" dirty="0" smtClean="0"/>
              <a:t>2015</a:t>
            </a:r>
          </a:p>
          <a:p>
            <a:pPr eaLnBrk="1" hangingPunct="1">
              <a:lnSpc>
                <a:spcPct val="90000"/>
              </a:lnSpc>
              <a:buNone/>
              <a:defRPr/>
            </a:pPr>
            <a:endParaRPr lang="cs-CZ" sz="10000" dirty="0" smtClean="0"/>
          </a:p>
          <a:p>
            <a:pPr eaLnBrk="1" hangingPunct="1">
              <a:lnSpc>
                <a:spcPct val="90000"/>
              </a:lnSpc>
              <a:buNone/>
              <a:defRPr/>
            </a:pPr>
            <a:r>
              <a:rPr lang="cs-CZ" sz="3600" dirty="0" smtClean="0"/>
              <a:t> a co krajské knihovny?</a:t>
            </a:r>
          </a:p>
          <a:p>
            <a:pPr eaLnBrk="1" hangingPunct="1">
              <a:lnSpc>
                <a:spcPct val="90000"/>
              </a:lnSpc>
              <a:buNone/>
              <a:defRPr/>
            </a:pPr>
            <a:endParaRPr lang="cs-CZ" sz="10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Nadpis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cs-CZ" sz="4400" dirty="0" smtClean="0"/>
              <a:t>2015 - RDA se blíží …</a:t>
            </a:r>
          </a:p>
        </p:txBody>
      </p:sp>
      <p:sp>
        <p:nvSpPr>
          <p:cNvPr id="47107" name="Zástupný symbol pro obsah 2"/>
          <p:cNvSpPr>
            <a:spLocks noGrp="1"/>
          </p:cNvSpPr>
          <p:nvPr>
            <p:ph sz="quarter" idx="4294967295"/>
          </p:nvPr>
        </p:nvSpPr>
        <p:spPr>
          <a:xfrm>
            <a:off x="457200" y="1676400"/>
            <a:ext cx="7772400" cy="4572000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buNone/>
              <a:defRPr/>
            </a:pPr>
            <a:r>
              <a:rPr lang="cs-CZ" dirty="0" smtClean="0"/>
              <a:t>Zásadní úloha krajských knihoven: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cs-CZ" dirty="0" smtClean="0"/>
              <a:t>respektování a praktické užití nových standardů katalogizace v knihovnách ČR</a:t>
            </a:r>
          </a:p>
          <a:p>
            <a:pPr eaLnBrk="1" hangingPunct="1">
              <a:lnSpc>
                <a:spcPct val="90000"/>
              </a:lnSpc>
              <a:defRPr/>
            </a:pPr>
            <a:endParaRPr lang="cs-CZ" dirty="0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cs-CZ" dirty="0" smtClean="0"/>
              <a:t>Přejímání záznamů při katalogizaci, vyhledávání v katalozích včetně SK ČR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cs-CZ" dirty="0" smtClean="0"/>
              <a:t>Duplicity v SK ČR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cs-CZ" dirty="0" smtClean="0"/>
              <a:t>Rychlé zasílání do SK ČR</a:t>
            </a:r>
          </a:p>
          <a:p>
            <a:pPr eaLnBrk="1" hangingPunct="1">
              <a:lnSpc>
                <a:spcPct val="90000"/>
              </a:lnSpc>
              <a:defRPr/>
            </a:pPr>
            <a:endParaRPr lang="cs-CZ" dirty="0" smtClean="0"/>
          </a:p>
          <a:p>
            <a:pPr eaLnBrk="1" hangingPunct="1">
              <a:lnSpc>
                <a:spcPct val="90000"/>
              </a:lnSpc>
              <a:defRPr/>
            </a:pPr>
            <a:endParaRPr lang="cs-CZ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800" dirty="0" smtClean="0"/>
              <a:t>Úloha NK ČR a krajských knihoven</a:t>
            </a:r>
            <a:endParaRPr lang="cs-CZ" sz="3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cs-CZ" dirty="0" smtClean="0"/>
              <a:t>Zavedení pravidel RDA v regionech:</a:t>
            </a:r>
          </a:p>
          <a:p>
            <a:r>
              <a:rPr lang="cs-CZ" sz="2600" b="1" dirty="0" smtClean="0"/>
              <a:t>přechod na formát MARC21</a:t>
            </a:r>
          </a:p>
          <a:p>
            <a:pPr lvl="1"/>
            <a:endParaRPr lang="cs-CZ" sz="2600" dirty="0" smtClean="0"/>
          </a:p>
          <a:p>
            <a:pPr lvl="1"/>
            <a:r>
              <a:rPr lang="cs-CZ" sz="2600" dirty="0" smtClean="0"/>
              <a:t>MARC21 – již od r. 2001, praktické užívání v knihovnách od r. 2004</a:t>
            </a:r>
          </a:p>
          <a:p>
            <a:pPr lvl="1"/>
            <a:r>
              <a:rPr lang="cs-CZ" sz="2600" dirty="0" smtClean="0"/>
              <a:t>X mezinárodní podpora UNIMARC</a:t>
            </a:r>
          </a:p>
          <a:p>
            <a:pPr lvl="1"/>
            <a:r>
              <a:rPr lang="cs-CZ" sz="2600" dirty="0" smtClean="0"/>
              <a:t>Podpora MK ČR přechodu knihoven na nový formát v rámci VISK3</a:t>
            </a:r>
          </a:p>
          <a:p>
            <a:pPr lvl="1"/>
            <a:endParaRPr lang="cs-CZ" dirty="0" smtClean="0"/>
          </a:p>
          <a:p>
            <a:pPr lvl="1"/>
            <a:endParaRPr lang="cs-CZ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800" dirty="0" smtClean="0"/>
              <a:t>Úloha NK ČR a krajských knihoven</a:t>
            </a:r>
            <a:endParaRPr lang="cs-CZ" sz="3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Zavedení pravidel RDA v regionech</a:t>
            </a:r>
          </a:p>
          <a:p>
            <a:pPr>
              <a:buNone/>
            </a:pPr>
            <a:endParaRPr lang="cs-CZ" dirty="0" smtClean="0"/>
          </a:p>
          <a:p>
            <a:pPr lvl="1"/>
            <a:r>
              <a:rPr lang="cs-CZ" sz="2600" dirty="0" smtClean="0"/>
              <a:t> RDA v krajské knihovně – praktické užití</a:t>
            </a:r>
          </a:p>
          <a:p>
            <a:pPr lvl="1"/>
            <a:endParaRPr lang="cs-CZ" sz="2600" dirty="0" smtClean="0"/>
          </a:p>
          <a:p>
            <a:pPr lvl="1"/>
            <a:r>
              <a:rPr lang="cs-CZ" sz="2600" dirty="0" smtClean="0"/>
              <a:t> RDA v síti knihoven regionu – vzdělávací akce</a:t>
            </a:r>
          </a:p>
          <a:p>
            <a:pPr lvl="2"/>
            <a:r>
              <a:rPr lang="cs-CZ" sz="2600" dirty="0" smtClean="0"/>
              <a:t>Úvodní seminář - 2014</a:t>
            </a:r>
          </a:p>
          <a:p>
            <a:pPr lvl="2"/>
            <a:r>
              <a:rPr lang="cs-CZ" sz="2600" dirty="0" smtClean="0"/>
              <a:t>Podrobná školení pravidel RDA - 2015</a:t>
            </a:r>
          </a:p>
          <a:p>
            <a:pPr lvl="1">
              <a:buNone/>
            </a:pPr>
            <a:endParaRPr lang="cs-CZ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800" dirty="0" smtClean="0"/>
              <a:t>Úloha NK ČR a krajských knihoven</a:t>
            </a:r>
            <a:endParaRPr lang="cs-CZ" sz="3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1">
              <a:buNone/>
            </a:pPr>
            <a:endParaRPr lang="cs-CZ" sz="2600" dirty="0" smtClean="0"/>
          </a:p>
          <a:p>
            <a:pPr lvl="2"/>
            <a:r>
              <a:rPr lang="cs-CZ" sz="2600" b="1" dirty="0" smtClean="0"/>
              <a:t>Úvodní seminář – 2014</a:t>
            </a:r>
          </a:p>
          <a:p>
            <a:pPr lvl="2">
              <a:buNone/>
            </a:pPr>
            <a:endParaRPr lang="cs-CZ" sz="2600" dirty="0" smtClean="0"/>
          </a:p>
          <a:p>
            <a:pPr lvl="2">
              <a:buNone/>
            </a:pPr>
            <a:r>
              <a:rPr lang="cs-CZ" sz="2600" dirty="0" smtClean="0"/>
              <a:t>- Základní informace o přípravě RDA, základní rozdíly AACR2R x RDA</a:t>
            </a:r>
          </a:p>
          <a:p>
            <a:pPr lvl="2">
              <a:buFontTx/>
              <a:buChar char="-"/>
            </a:pPr>
            <a:r>
              <a:rPr lang="cs-CZ" sz="2600" dirty="0" smtClean="0"/>
              <a:t>Materiály NK ČR, informace z jednání skupiny pro jmenné zpracování</a:t>
            </a:r>
          </a:p>
          <a:p>
            <a:pPr lvl="2">
              <a:buFontTx/>
              <a:buChar char="-"/>
            </a:pPr>
            <a:r>
              <a:rPr lang="cs-CZ" sz="2600" dirty="0" smtClean="0"/>
              <a:t>Změny při tvorbě autorit, především jmenných</a:t>
            </a:r>
          </a:p>
          <a:p>
            <a:pPr lvl="2">
              <a:buNone/>
            </a:pPr>
            <a:r>
              <a:rPr lang="cs-CZ" sz="2600" dirty="0" smtClean="0"/>
              <a:t>- Užití unifikovaných názvů – autor/název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Úvodní seminář</a:t>
            </a:r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Určen pro městské, specializované, VŠ knihovny</a:t>
            </a:r>
          </a:p>
          <a:p>
            <a:r>
              <a:rPr lang="cs-CZ" dirty="0" smtClean="0"/>
              <a:t>Účast ca 50 osob</a:t>
            </a:r>
          </a:p>
          <a:p>
            <a:r>
              <a:rPr lang="cs-CZ" dirty="0" smtClean="0"/>
              <a:t>Program</a:t>
            </a:r>
            <a:endParaRPr lang="cs-CZ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3727444" y="2928934"/>
            <a:ext cx="4121155" cy="3090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 l="20810" t="21128" r="18651" b="6591"/>
          <a:stretch>
            <a:fillRect/>
          </a:stretch>
        </p:blipFill>
        <p:spPr bwMode="auto">
          <a:xfrm>
            <a:off x="1928794" y="642918"/>
            <a:ext cx="5627116" cy="571504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800" dirty="0" smtClean="0"/>
              <a:t>Úloha NK ČR a krajských knihoven</a:t>
            </a:r>
            <a:endParaRPr lang="cs-CZ" sz="3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1"/>
            <a:endParaRPr lang="cs-CZ" dirty="0" smtClean="0"/>
          </a:p>
          <a:p>
            <a:pPr lvl="1"/>
            <a:r>
              <a:rPr lang="cs-CZ" dirty="0" smtClean="0"/>
              <a:t> </a:t>
            </a:r>
            <a:r>
              <a:rPr lang="cs-CZ" sz="2600" dirty="0" smtClean="0"/>
              <a:t>RDA v síti knihoven regionu – vzdělávací akce</a:t>
            </a:r>
          </a:p>
          <a:p>
            <a:pPr lvl="2"/>
            <a:r>
              <a:rPr lang="cs-CZ" sz="2600" dirty="0" smtClean="0"/>
              <a:t>Podrobná školení pravidel RDA – 2015</a:t>
            </a:r>
          </a:p>
          <a:p>
            <a:pPr lvl="2"/>
            <a:endParaRPr lang="cs-CZ" sz="2600" dirty="0" smtClean="0"/>
          </a:p>
          <a:p>
            <a:pPr lvl="2">
              <a:buNone/>
            </a:pPr>
            <a:r>
              <a:rPr lang="cs-CZ" sz="2600" dirty="0" smtClean="0"/>
              <a:t>První čtvrtletí 2015, informace, materiály ze školení školitelů NK ČR (leden 2015)</a:t>
            </a:r>
          </a:p>
          <a:p>
            <a:pPr lvl="2">
              <a:buNone/>
            </a:pPr>
            <a:r>
              <a:rPr lang="cs-CZ" sz="2600" dirty="0" smtClean="0"/>
              <a:t>Určeno pro celou síť knihoven – (veřejné profesionální knihovny, specializované, knihovny VŠ)</a:t>
            </a:r>
          </a:p>
          <a:p>
            <a:pPr lvl="2">
              <a:buNone/>
            </a:pPr>
            <a:endParaRPr lang="cs-CZ" sz="2600" dirty="0" smtClean="0"/>
          </a:p>
          <a:p>
            <a:pPr lvl="2">
              <a:buNone/>
            </a:pPr>
            <a:endParaRPr lang="cs-CZ" sz="2600" dirty="0" smtClean="0"/>
          </a:p>
          <a:p>
            <a:pPr lvl="1">
              <a:buNone/>
            </a:pPr>
            <a:endParaRPr lang="cs-CZ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Jmění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– klasické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Jmění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2431</TotalTime>
  <Words>325</Words>
  <Application>Microsoft Office PowerPoint</Application>
  <PresentationFormat>Předvádění na obrazovce (4:3)</PresentationFormat>
  <Paragraphs>64</Paragraphs>
  <Slides>11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6" baseType="lpstr">
      <vt:lpstr>Arial</vt:lpstr>
      <vt:lpstr>Calibri</vt:lpstr>
      <vt:lpstr>Times New Roman</vt:lpstr>
      <vt:lpstr>Wingdings 2</vt:lpstr>
      <vt:lpstr>Jmění</vt:lpstr>
      <vt:lpstr>Funkce krajských knihoven  při zavádění RDA</vt:lpstr>
      <vt:lpstr>RDA se blíží…</vt:lpstr>
      <vt:lpstr>2015 - RDA se blíží …</vt:lpstr>
      <vt:lpstr>Úloha NK ČR a krajských knihoven</vt:lpstr>
      <vt:lpstr>Úloha NK ČR a krajských knihoven</vt:lpstr>
      <vt:lpstr>Úloha NK ČR a krajských knihoven</vt:lpstr>
      <vt:lpstr>Úvodní seminář</vt:lpstr>
      <vt:lpstr>Prezentace aplikace PowerPoint</vt:lpstr>
      <vt:lpstr>Úloha NK ČR a krajských knihoven</vt:lpstr>
      <vt:lpstr>Úloha krajských knihoven</vt:lpstr>
      <vt:lpstr>Závěrem …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hajkova</dc:creator>
  <cp:lastModifiedBy>Svobodová Eva</cp:lastModifiedBy>
  <cp:revision>283</cp:revision>
  <dcterms:created xsi:type="dcterms:W3CDTF">2011-10-31T10:50:41Z</dcterms:created>
  <dcterms:modified xsi:type="dcterms:W3CDTF">2014-11-26T19:04:45Z</dcterms:modified>
</cp:coreProperties>
</file>