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9CE2D-C65A-4E0C-9EB7-40D5869828C7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E24753-7155-49AB-9B25-A69073B13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94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A8A58BF2-9A64-4A5C-A4DA-F90EC70EC2E5}" type="slidenum">
              <a:rPr lang="cs-CZ" altLang="cs-CZ">
                <a:solidFill>
                  <a:prstClr val="black"/>
                </a:solidFill>
              </a:rPr>
              <a:pPr/>
              <a:t>36</a:t>
            </a:fld>
            <a:endParaRPr lang="cs-CZ" alt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052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843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129430B1-2C3F-42BE-979A-B1D838C4FA2B}" type="slidenum">
              <a:rPr lang="cs-CZ" altLang="cs-CZ">
                <a:solidFill>
                  <a:prstClr val="black"/>
                </a:solidFill>
              </a:rPr>
              <a:pPr/>
              <a:t>37</a:t>
            </a:fld>
            <a:endParaRPr lang="cs-CZ" alt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56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5F5E3-D85B-4838-9DB3-AB788EAF38D5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D62B-FA8D-41D6-A059-CC05CBEFC5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5F5E3-D85B-4838-9DB3-AB788EAF38D5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D62B-FA8D-41D6-A059-CC05CBEFC5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5F5E3-D85B-4838-9DB3-AB788EAF38D5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D62B-FA8D-41D6-A059-CC05CBEFC5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5F5E3-D85B-4838-9DB3-AB788EAF38D5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D62B-FA8D-41D6-A059-CC05CBEFC5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5F5E3-D85B-4838-9DB3-AB788EAF38D5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D62B-FA8D-41D6-A059-CC05CBEFC5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5F5E3-D85B-4838-9DB3-AB788EAF38D5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D62B-FA8D-41D6-A059-CC05CBEFC5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5F5E3-D85B-4838-9DB3-AB788EAF38D5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D62B-FA8D-41D6-A059-CC05CBEFC5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5F5E3-D85B-4838-9DB3-AB788EAF38D5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D62B-FA8D-41D6-A059-CC05CBEFC5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5F5E3-D85B-4838-9DB3-AB788EAF38D5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D62B-FA8D-41D6-A059-CC05CBEFC5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5F5E3-D85B-4838-9DB3-AB788EAF38D5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D62B-FA8D-41D6-A059-CC05CBEFC5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5F5E3-D85B-4838-9DB3-AB788EAF38D5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D62B-FA8D-41D6-A059-CC05CBEFC5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5F5E3-D85B-4838-9DB3-AB788EAF38D5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DD62B-FA8D-41D6-A059-CC05CBEFC59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inflow.cz/files/redakce/sch__ma_1.jp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inflow.cz/files/redakce/sch__ma_1.jpg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datoolkit.org/development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ainte.org.uk/eurig" TargetMode="Externa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Školení RDA pro účastníky SK </a:t>
            </a:r>
            <a:r>
              <a:rPr lang="cs-CZ" dirty="0" smtClean="0"/>
              <a:t>ČR</a:t>
            </a:r>
            <a:br>
              <a:rPr lang="cs-CZ" dirty="0" smtClean="0"/>
            </a:br>
            <a:r>
              <a:rPr lang="cs-CZ" dirty="0" smtClean="0"/>
              <a:t>3.března 2015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Zuzana Hájková</a:t>
            </a:r>
          </a:p>
          <a:p>
            <a:r>
              <a:rPr lang="cs-CZ" dirty="0" smtClean="0"/>
              <a:t>Jihočeská vědecká knihovna</a:t>
            </a:r>
          </a:p>
          <a:p>
            <a:r>
              <a:rPr lang="cs-CZ" dirty="0" smtClean="0"/>
              <a:t> v Českých Budějovicích</a:t>
            </a:r>
          </a:p>
          <a:p>
            <a:r>
              <a:rPr lang="cs-CZ" dirty="0" smtClean="0"/>
              <a:t>hajkova@cbvk.cz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RDA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781128"/>
          </a:xfrm>
        </p:spPr>
        <p:txBody>
          <a:bodyPr>
            <a:noAutofit/>
          </a:bodyPr>
          <a:lstStyle/>
          <a:p>
            <a:pPr marL="12700" marR="61714">
              <a:lnSpc>
                <a:spcPts val="3365"/>
              </a:lnSpc>
              <a:spcBef>
                <a:spcPts val="168"/>
              </a:spcBef>
            </a:pPr>
            <a:r>
              <a:rPr lang="cs-CZ" sz="3600" spc="-39" dirty="0" smtClean="0">
                <a:cs typeface="Calibri"/>
              </a:rPr>
              <a:t>nový standard pro bibliografický popis (dokumentů)</a:t>
            </a:r>
          </a:p>
          <a:p>
            <a:pPr marL="12700" marR="61714">
              <a:lnSpc>
                <a:spcPts val="3365"/>
              </a:lnSpc>
              <a:spcBef>
                <a:spcPts val="168"/>
              </a:spcBef>
            </a:pPr>
            <a:r>
              <a:rPr lang="cs-CZ" sz="3600" spc="-39" dirty="0" smtClean="0">
                <a:cs typeface="Calibri"/>
              </a:rPr>
              <a:t>nahrazují AACR2R</a:t>
            </a:r>
          </a:p>
          <a:p>
            <a:pPr marL="12700" marR="61714">
              <a:lnSpc>
                <a:spcPts val="3365"/>
              </a:lnSpc>
              <a:spcBef>
                <a:spcPts val="168"/>
              </a:spcBef>
            </a:pPr>
            <a:r>
              <a:rPr lang="cs-CZ" sz="3600" spc="-39" dirty="0" smtClean="0">
                <a:cs typeface="Calibri"/>
              </a:rPr>
              <a:t>vycházejí z FRBR a FRAD</a:t>
            </a:r>
          </a:p>
          <a:p>
            <a:pPr marL="12700" marR="61714">
              <a:lnSpc>
                <a:spcPts val="3365"/>
              </a:lnSpc>
              <a:spcBef>
                <a:spcPts val="168"/>
              </a:spcBef>
            </a:pPr>
            <a:r>
              <a:rPr lang="cs-CZ" sz="3600" spc="-39" dirty="0">
                <a:cs typeface="Calibri"/>
              </a:rPr>
              <a:t>částečně nová/jiná terminologie (</a:t>
            </a:r>
            <a:r>
              <a:rPr lang="cs-CZ" sz="3600" spc="-39" dirty="0" smtClean="0">
                <a:cs typeface="Calibri"/>
              </a:rPr>
              <a:t>zdroj-dokument</a:t>
            </a:r>
            <a:r>
              <a:rPr lang="cs-CZ" sz="3600" spc="-39" dirty="0">
                <a:cs typeface="Calibri"/>
              </a:rPr>
              <a:t>, popisná-jmenná katalogizace, autorizovaný selekční údaj-záhlaví, preferovaný-unifikovaný název, </a:t>
            </a:r>
            <a:r>
              <a:rPr lang="cs-CZ" sz="3600" spc="-39" dirty="0" smtClean="0">
                <a:cs typeface="Calibri"/>
              </a:rPr>
              <a:t>…)</a:t>
            </a:r>
          </a:p>
          <a:p>
            <a:pPr marL="12700" marR="61714">
              <a:lnSpc>
                <a:spcPts val="3365"/>
              </a:lnSpc>
              <a:spcBef>
                <a:spcPts val="168"/>
              </a:spcBef>
            </a:pPr>
            <a:r>
              <a:rPr lang="cs-CZ" sz="3600" spc="-39" dirty="0" smtClean="0">
                <a:cs typeface="Calibri"/>
              </a:rPr>
              <a:t>s</a:t>
            </a:r>
            <a:r>
              <a:rPr lang="cs-CZ" sz="3600" dirty="0" smtClean="0">
                <a:cs typeface="Calibri"/>
              </a:rPr>
              <a:t>tr</a:t>
            </a:r>
            <a:r>
              <a:rPr lang="cs-CZ" sz="3600" spc="-9" dirty="0" smtClean="0">
                <a:cs typeface="Calibri"/>
              </a:rPr>
              <a:t>u</a:t>
            </a:r>
            <a:r>
              <a:rPr lang="cs-CZ" sz="3600" spc="-19" dirty="0" smtClean="0">
                <a:cs typeface="Calibri"/>
              </a:rPr>
              <a:t>k</a:t>
            </a:r>
            <a:r>
              <a:rPr lang="cs-CZ" sz="3600" dirty="0" smtClean="0">
                <a:cs typeface="Calibri"/>
              </a:rPr>
              <a:t>tu</a:t>
            </a:r>
            <a:r>
              <a:rPr lang="cs-CZ" sz="3600" spc="-69" dirty="0" smtClean="0">
                <a:cs typeface="Calibri"/>
              </a:rPr>
              <a:t>r</a:t>
            </a:r>
            <a:r>
              <a:rPr lang="cs-CZ" sz="3600" dirty="0" smtClean="0">
                <a:cs typeface="Calibri"/>
              </a:rPr>
              <a:t>a p</a:t>
            </a:r>
            <a:r>
              <a:rPr lang="cs-CZ" sz="3600" spc="4" dirty="0" smtClean="0">
                <a:cs typeface="Calibri"/>
              </a:rPr>
              <a:t>o</a:t>
            </a:r>
            <a:r>
              <a:rPr lang="cs-CZ" sz="3600" dirty="0" smtClean="0">
                <a:cs typeface="Calibri"/>
              </a:rPr>
              <a:t>dle e</a:t>
            </a:r>
            <a:r>
              <a:rPr lang="cs-CZ" sz="3600" spc="-25" dirty="0" smtClean="0">
                <a:cs typeface="Calibri"/>
              </a:rPr>
              <a:t>n</a:t>
            </a:r>
            <a:r>
              <a:rPr lang="cs-CZ" sz="3600" dirty="0" smtClean="0">
                <a:cs typeface="Calibri"/>
              </a:rPr>
              <a:t>t</a:t>
            </a:r>
            <a:r>
              <a:rPr lang="cs-CZ" sz="3600" spc="-9" dirty="0" smtClean="0">
                <a:cs typeface="Calibri"/>
              </a:rPr>
              <a:t>i</a:t>
            </a:r>
            <a:r>
              <a:rPr lang="cs-CZ" sz="3600" dirty="0" smtClean="0">
                <a:cs typeface="Calibri"/>
              </a:rPr>
              <a:t>t (díl</a:t>
            </a:r>
            <a:r>
              <a:rPr lang="cs-CZ" sz="3600" spc="-64" dirty="0" smtClean="0">
                <a:cs typeface="Calibri"/>
              </a:rPr>
              <a:t>o</a:t>
            </a:r>
            <a:r>
              <a:rPr lang="cs-CZ" sz="3600" dirty="0" smtClean="0">
                <a:cs typeface="Calibri"/>
              </a:rPr>
              <a:t>,</a:t>
            </a:r>
            <a:r>
              <a:rPr lang="cs-CZ" sz="3600" spc="19" dirty="0" smtClean="0">
                <a:cs typeface="Calibri"/>
              </a:rPr>
              <a:t> </a:t>
            </a:r>
            <a:r>
              <a:rPr lang="cs-CZ" sz="3600" spc="25" dirty="0" smtClean="0">
                <a:cs typeface="Calibri"/>
              </a:rPr>
              <a:t>v</a:t>
            </a:r>
            <a:r>
              <a:rPr lang="cs-CZ" sz="3600" dirty="0" smtClean="0">
                <a:cs typeface="Calibri"/>
              </a:rPr>
              <a:t>yjád</a:t>
            </a:r>
            <a:r>
              <a:rPr lang="cs-CZ" sz="3600" spc="-34" dirty="0" smtClean="0">
                <a:cs typeface="Calibri"/>
              </a:rPr>
              <a:t>ř</a:t>
            </a:r>
            <a:r>
              <a:rPr lang="cs-CZ" sz="3600" dirty="0" smtClean="0">
                <a:cs typeface="Calibri"/>
              </a:rPr>
              <a:t>ení, p</a:t>
            </a:r>
            <a:r>
              <a:rPr lang="cs-CZ" sz="3600" spc="-50" dirty="0" smtClean="0">
                <a:cs typeface="Calibri"/>
              </a:rPr>
              <a:t>r</a:t>
            </a:r>
            <a:r>
              <a:rPr lang="cs-CZ" sz="3600" dirty="0" smtClean="0">
                <a:cs typeface="Calibri"/>
              </a:rPr>
              <a:t>o</a:t>
            </a:r>
            <a:r>
              <a:rPr lang="cs-CZ" sz="3600" spc="-39" dirty="0" smtClean="0">
                <a:cs typeface="Calibri"/>
              </a:rPr>
              <a:t>v</a:t>
            </a:r>
            <a:r>
              <a:rPr lang="cs-CZ" sz="3600" dirty="0" smtClean="0">
                <a:cs typeface="Calibri"/>
              </a:rPr>
              <a:t>edení,</a:t>
            </a:r>
            <a:r>
              <a:rPr lang="cs-CZ" sz="3600" spc="-19" dirty="0" smtClean="0">
                <a:cs typeface="Calibri"/>
              </a:rPr>
              <a:t> </a:t>
            </a:r>
            <a:r>
              <a:rPr lang="cs-CZ" sz="3600" dirty="0" smtClean="0">
                <a:cs typeface="Calibri"/>
              </a:rPr>
              <a:t>jednot</a:t>
            </a:r>
            <a:r>
              <a:rPr lang="cs-CZ" sz="3600" spc="-69" dirty="0" smtClean="0">
                <a:cs typeface="Calibri"/>
              </a:rPr>
              <a:t>k</a:t>
            </a:r>
            <a:r>
              <a:rPr lang="cs-CZ" sz="3600" dirty="0" smtClean="0">
                <a:cs typeface="Calibri"/>
              </a:rPr>
              <a:t>a)</a:t>
            </a:r>
            <a:r>
              <a:rPr lang="cs-CZ" sz="3600" spc="4" dirty="0" smtClean="0">
                <a:cs typeface="Calibri"/>
              </a:rPr>
              <a:t> </a:t>
            </a:r>
            <a:r>
              <a:rPr lang="cs-CZ" sz="3600" dirty="0" smtClean="0">
                <a:cs typeface="Calibri"/>
              </a:rPr>
              <a:t>a </a:t>
            </a:r>
            <a:r>
              <a:rPr lang="cs-CZ" sz="3600" spc="9" dirty="0" smtClean="0">
                <a:cs typeface="Calibri"/>
              </a:rPr>
              <a:t>j</a:t>
            </a:r>
            <a:r>
              <a:rPr lang="cs-CZ" sz="3600" dirty="0" smtClean="0">
                <a:cs typeface="Calibri"/>
              </a:rPr>
              <a:t>ejich</a:t>
            </a:r>
            <a:r>
              <a:rPr lang="cs-CZ" sz="3600" spc="-19" dirty="0" smtClean="0">
                <a:cs typeface="Calibri"/>
              </a:rPr>
              <a:t> a</a:t>
            </a:r>
            <a:r>
              <a:rPr lang="cs-CZ" sz="3600" dirty="0" smtClean="0">
                <a:cs typeface="Calibri"/>
              </a:rPr>
              <a:t>tr</a:t>
            </a:r>
            <a:r>
              <a:rPr lang="cs-CZ" sz="3600" spc="-14" dirty="0" smtClean="0">
                <a:cs typeface="Calibri"/>
              </a:rPr>
              <a:t>i</a:t>
            </a:r>
            <a:r>
              <a:rPr lang="cs-CZ" sz="3600" dirty="0" smtClean="0">
                <a:cs typeface="Calibri"/>
              </a:rPr>
              <a:t>butů</a:t>
            </a:r>
            <a:r>
              <a:rPr lang="cs-CZ" sz="3600" spc="29" dirty="0" smtClean="0">
                <a:cs typeface="Calibri"/>
              </a:rPr>
              <a:t> </a:t>
            </a:r>
            <a:r>
              <a:rPr lang="cs-CZ" sz="3600" dirty="0" smtClean="0">
                <a:cs typeface="Calibri"/>
              </a:rPr>
              <a:t>a </a:t>
            </a:r>
            <a:r>
              <a:rPr lang="cs-CZ" sz="3600" spc="-34" dirty="0" smtClean="0">
                <a:cs typeface="Calibri"/>
              </a:rPr>
              <a:t>v</a:t>
            </a:r>
            <a:r>
              <a:rPr lang="cs-CZ" sz="3600" dirty="0" smtClean="0">
                <a:cs typeface="Calibri"/>
              </a:rPr>
              <a:t>z</a:t>
            </a:r>
            <a:r>
              <a:rPr lang="cs-CZ" sz="3600" spc="-50" dirty="0" smtClean="0">
                <a:cs typeface="Calibri"/>
              </a:rPr>
              <a:t>t</a:t>
            </a:r>
            <a:r>
              <a:rPr lang="cs-CZ" sz="3600" dirty="0" smtClean="0">
                <a:cs typeface="Calibri"/>
              </a:rPr>
              <a:t>ahů</a:t>
            </a:r>
          </a:p>
          <a:p>
            <a:pPr marL="12700" marR="74414">
              <a:lnSpc>
                <a:spcPct val="101725"/>
              </a:lnSpc>
              <a:spcBef>
                <a:spcPts val="315"/>
              </a:spcBef>
            </a:pPr>
            <a:endParaRPr lang="cs-CZ" sz="3600" dirty="0"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FRBR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800" dirty="0" smtClean="0"/>
              <a:t>Funkční požadavky na bibliografické záznamy</a:t>
            </a:r>
          </a:p>
          <a:p>
            <a:r>
              <a:rPr lang="cs-CZ" altLang="cs-CZ" sz="2800" dirty="0" smtClean="0"/>
              <a:t>1990,</a:t>
            </a:r>
            <a:r>
              <a:rPr lang="cs-CZ" sz="2800" dirty="0" smtClean="0"/>
              <a:t> Stockholm, Mezinárodní bibliografický seminář </a:t>
            </a:r>
          </a:p>
          <a:p>
            <a:r>
              <a:rPr lang="cs-CZ" sz="2800" dirty="0" smtClean="0"/>
              <a:t>Hlavní cíl studie - vytvořit rámec, který by umožnil jasné, přesné a jednotné  pochopení toho, co je předmětem poskytované informace v bibliografickém záznamu a co se očekává od záznamu, aby vyhovoval potřebám uživatelů</a:t>
            </a:r>
            <a:endParaRPr lang="cs-CZ" altLang="cs-CZ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FRBR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základní úroveň funkčnosti bibliografického záznamu a stanovit základní údaje, jež by měly obsahovat záznamy vytvářené národními bibliografickými agenturami. </a:t>
            </a:r>
          </a:p>
          <a:p>
            <a:r>
              <a:rPr lang="cs-CZ" sz="3600" dirty="0" smtClean="0"/>
              <a:t>definovány čtyři uživatelské úlohy bibliografických záznamů: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Definice funkčních požadavků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447800"/>
            <a:ext cx="7772400" cy="5077544"/>
          </a:xfr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eaLnBrk="1" hangingPunct="1"/>
            <a:endParaRPr lang="cs-CZ" altLang="cs-CZ" sz="2400" dirty="0" smtClean="0"/>
          </a:p>
          <a:p>
            <a:r>
              <a:rPr lang="cs-CZ" altLang="cs-CZ" sz="2900" b="1" dirty="0" smtClean="0"/>
              <a:t>Vyhledání dokumentů - </a:t>
            </a:r>
            <a:r>
              <a:rPr lang="cs-CZ" altLang="cs-CZ" sz="2900" dirty="0" smtClean="0"/>
              <a:t>využívání údajů bibliografického popisu za účelem vyhledání dokumentu podle určitých kritérií, např. dokumenty o určitém předmětu, určitého názvu apod.</a:t>
            </a:r>
          </a:p>
          <a:p>
            <a:r>
              <a:rPr lang="cs-CZ" altLang="cs-CZ" sz="2900" b="1" dirty="0" smtClean="0"/>
              <a:t>Určení entity </a:t>
            </a:r>
            <a:r>
              <a:rPr lang="cs-CZ" altLang="cs-CZ" sz="2900" dirty="0" smtClean="0"/>
              <a:t>- údaje bibliografického záznamu slouží k identifikaci dokumentu; potvrzení, že dokument popsaný v záznamu odpovídá dokumentu, jenž uživatel požadoval</a:t>
            </a:r>
          </a:p>
          <a:p>
            <a:r>
              <a:rPr lang="cs-CZ" altLang="cs-CZ" sz="2900" b="1" dirty="0" smtClean="0"/>
              <a:t>Výběr entity </a:t>
            </a:r>
            <a:r>
              <a:rPr lang="cs-CZ" altLang="cs-CZ" sz="2900" dirty="0" smtClean="0"/>
              <a:t>- údaje bibliografického popisu slouží k výběru entity, např. dokumentu v určitém jazyce.</a:t>
            </a:r>
          </a:p>
          <a:p>
            <a:r>
              <a:rPr lang="cs-CZ" altLang="cs-CZ" sz="2900" b="1" dirty="0" smtClean="0"/>
              <a:t>Získání přístupu k vybrané entitě </a:t>
            </a:r>
            <a:r>
              <a:rPr lang="cs-CZ" altLang="cs-CZ" sz="2900" dirty="0" smtClean="0"/>
              <a:t>- údaje bibliografického popisu slouží k tomu, aby uživatel získal přístup k dokumentu, např. požadavek na výpůjčku</a:t>
            </a:r>
          </a:p>
          <a:p>
            <a:pPr eaLnBrk="1" hangingPunct="1"/>
            <a:r>
              <a:rPr lang="cs-CZ" altLang="cs-CZ" sz="2400" b="1" dirty="0" smtClean="0"/>
              <a:t>vyhledání entity</a:t>
            </a:r>
          </a:p>
          <a:p>
            <a:pPr eaLnBrk="1" hangingPunct="1"/>
            <a:r>
              <a:rPr lang="cs-CZ" altLang="cs-CZ" sz="2400" b="1" dirty="0" smtClean="0"/>
              <a:t>určení entity</a:t>
            </a:r>
          </a:p>
          <a:p>
            <a:pPr eaLnBrk="1" hangingPunct="1"/>
            <a:r>
              <a:rPr lang="cs-CZ" altLang="cs-CZ" sz="2400" b="1" dirty="0" smtClean="0"/>
              <a:t>výběr entity</a:t>
            </a:r>
          </a:p>
          <a:p>
            <a:pPr eaLnBrk="1" hangingPunct="1"/>
            <a:r>
              <a:rPr lang="cs-CZ" altLang="cs-CZ" sz="2400" b="1" dirty="0" smtClean="0"/>
              <a:t>získat přístup k entitě</a:t>
            </a:r>
          </a:p>
        </p:txBody>
      </p:sp>
    </p:spTree>
    <p:extLst>
      <p:ext uri="{BB962C8B-B14F-4D97-AF65-F5344CB8AC3E}">
        <p14:creationId xmlns:p14="http://schemas.microsoft.com/office/powerpoint/2010/main" val="2572281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Entity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400" dirty="0">
                <a:solidFill>
                  <a:schemeClr val="dk1"/>
                </a:solidFill>
              </a:rPr>
              <a:t>1. skupiny - dílo, vyjádření, provedení, jednotka - univerzum dokumentů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2. skupiny - osoba, korporace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3. skupiny - pojem, místo, objekt, událost</a:t>
            </a:r>
          </a:p>
        </p:txBody>
      </p:sp>
    </p:spTree>
    <p:extLst>
      <p:ext uri="{BB962C8B-B14F-4D97-AF65-F5344CB8AC3E}">
        <p14:creationId xmlns:p14="http://schemas.microsoft.com/office/powerpoint/2010/main" val="23743593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inflow.cz/files/redakce/sch__ma_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7" y="1932818"/>
            <a:ext cx="8070195" cy="372843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247039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Dílo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altLang="cs-CZ" sz="2400" dirty="0">
                <a:solidFill>
                  <a:schemeClr val="dk1"/>
                </a:solidFill>
              </a:rPr>
              <a:t>Dílo je výrazný intelektuální nebo umělecký </a:t>
            </a:r>
            <a:r>
              <a:rPr lang="cs-CZ" altLang="cs-CZ" sz="2400" dirty="0" smtClean="0">
                <a:solidFill>
                  <a:schemeClr val="dk1"/>
                </a:solidFill>
              </a:rPr>
              <a:t>výtvor</a:t>
            </a:r>
          </a:p>
          <a:p>
            <a:pPr>
              <a:lnSpc>
                <a:spcPct val="90000"/>
              </a:lnSpc>
            </a:pPr>
            <a:r>
              <a:rPr lang="cs-CZ" altLang="cs-CZ" sz="2400" dirty="0" smtClean="0">
                <a:solidFill>
                  <a:schemeClr val="dk1"/>
                </a:solidFill>
              </a:rPr>
              <a:t>abstraktní </a:t>
            </a:r>
            <a:r>
              <a:rPr lang="cs-CZ" altLang="cs-CZ" sz="2400" dirty="0">
                <a:solidFill>
                  <a:schemeClr val="dk1"/>
                </a:solidFill>
              </a:rPr>
              <a:t>entita</a:t>
            </a:r>
          </a:p>
          <a:p>
            <a:pPr>
              <a:lnSpc>
                <a:spcPct val="90000"/>
              </a:lnSpc>
            </a:pPr>
            <a:r>
              <a:rPr lang="cs-CZ" altLang="cs-CZ" sz="2400" dirty="0">
                <a:solidFill>
                  <a:schemeClr val="dk1"/>
                </a:solidFill>
              </a:rPr>
              <a:t>Dílo rozpoznáváme díky individuálním realizacím či vyjádřením díla</a:t>
            </a:r>
          </a:p>
          <a:p>
            <a:pPr>
              <a:lnSpc>
                <a:spcPct val="90000"/>
              </a:lnSpc>
            </a:pPr>
            <a:r>
              <a:rPr lang="cs-CZ" altLang="cs-CZ" sz="2400" dirty="0">
                <a:solidFill>
                  <a:schemeClr val="dk1"/>
                </a:solidFill>
              </a:rPr>
              <a:t>Dílo samotné existuje pouze v častosti obsahu  v rámci různých vyjádření díla</a:t>
            </a:r>
          </a:p>
          <a:p>
            <a:pPr>
              <a:lnSpc>
                <a:spcPct val="90000"/>
              </a:lnSpc>
            </a:pPr>
            <a:r>
              <a:rPr lang="cs-CZ" altLang="cs-CZ" sz="2400" dirty="0">
                <a:solidFill>
                  <a:schemeClr val="dk1"/>
                </a:solidFill>
              </a:rPr>
              <a:t>nové dílo: modifikace díla zahrnuje významný stupeň nezávislé intelektuální či umělecké činnosti</a:t>
            </a:r>
          </a:p>
        </p:txBody>
      </p:sp>
    </p:spTree>
    <p:extLst>
      <p:ext uri="{BB962C8B-B14F-4D97-AF65-F5344CB8AC3E}">
        <p14:creationId xmlns:p14="http://schemas.microsoft.com/office/powerpoint/2010/main" val="820075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Příklady díla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400" dirty="0">
                <a:solidFill>
                  <a:schemeClr val="dk1"/>
                </a:solidFill>
              </a:rPr>
              <a:t>Česká mše vánoční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Bible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Romeo a Julie</a:t>
            </a:r>
          </a:p>
        </p:txBody>
      </p:sp>
    </p:spTree>
    <p:extLst>
      <p:ext uri="{BB962C8B-B14F-4D97-AF65-F5344CB8AC3E}">
        <p14:creationId xmlns:p14="http://schemas.microsoft.com/office/powerpoint/2010/main" val="12271247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656160" y="188913"/>
            <a:ext cx="6000750" cy="6842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mtClean="0"/>
              <a:t>Vyjádření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439467" y="1700215"/>
            <a:ext cx="6055519" cy="4103687"/>
          </a:xfrm>
        </p:spPr>
        <p:txBody>
          <a:bodyPr>
            <a:normAutofit/>
          </a:bodyPr>
          <a:lstStyle/>
          <a:p>
            <a:r>
              <a:rPr lang="cs-CZ" altLang="cs-CZ" sz="2400" dirty="0">
                <a:solidFill>
                  <a:schemeClr val="dk1"/>
                </a:solidFill>
              </a:rPr>
              <a:t>je intelektuální nebo umělecká realizace díla ve formě alfa-numerické, hudební či choreografické notace, zvuku, obrazu, objektu, pohybu apod., či kombinace takových forem.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hranice této entity jsou definovány ovšem tak, že vylučují fyzickou formu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změna formy - nové vyjádření</a:t>
            </a:r>
          </a:p>
        </p:txBody>
      </p:sp>
    </p:spTree>
    <p:extLst>
      <p:ext uri="{BB962C8B-B14F-4D97-AF65-F5344CB8AC3E}">
        <p14:creationId xmlns:p14="http://schemas.microsoft.com/office/powerpoint/2010/main" val="6144231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Příklady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905000"/>
            <a:ext cx="7920880" cy="3777622"/>
          </a:xfrm>
        </p:spPr>
        <p:txBody>
          <a:bodyPr>
            <a:normAutofit/>
          </a:bodyPr>
          <a:lstStyle/>
          <a:p>
            <a:r>
              <a:rPr lang="cs-CZ" altLang="cs-CZ" sz="2400" dirty="0">
                <a:solidFill>
                  <a:schemeClr val="dk1"/>
                </a:solidFill>
              </a:rPr>
              <a:t>koncertní provedení České mše vánoční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notový zápis České mše vánoční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český ekumenický překlad Bible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český překlad hry Romeo a Julie</a:t>
            </a:r>
          </a:p>
        </p:txBody>
      </p:sp>
    </p:spTree>
    <p:extLst>
      <p:ext uri="{BB962C8B-B14F-4D97-AF65-F5344CB8AC3E}">
        <p14:creationId xmlns:p14="http://schemas.microsoft.com/office/powerpoint/2010/main" val="3509488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AACR - RDA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1967 – AACR (1)</a:t>
            </a:r>
          </a:p>
          <a:p>
            <a:r>
              <a:rPr lang="cs-CZ" dirty="0" smtClean="0"/>
              <a:t>1978 – AACR2</a:t>
            </a:r>
          </a:p>
          <a:p>
            <a:r>
              <a:rPr lang="cs-CZ" dirty="0" smtClean="0"/>
              <a:t>1988 – AACR2R</a:t>
            </a:r>
          </a:p>
          <a:p>
            <a:endParaRPr lang="cs-CZ" dirty="0"/>
          </a:p>
          <a:p>
            <a:r>
              <a:rPr lang="cs-CZ" dirty="0" smtClean="0"/>
              <a:t>(2003 – 2005) – AACR3</a:t>
            </a:r>
          </a:p>
          <a:p>
            <a:r>
              <a:rPr lang="cs-CZ" dirty="0" smtClean="0"/>
              <a:t>2005 – 2010 - RDA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Provedení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400" dirty="0">
                <a:solidFill>
                  <a:schemeClr val="dk1"/>
                </a:solidFill>
              </a:rPr>
              <a:t>Provedení je fyzické ztělesnění vyjádření díla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náklad knihy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široká škála nosičů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nové provedení : změna fyzické formy, změna vydání</a:t>
            </a:r>
          </a:p>
          <a:p>
            <a:endParaRPr lang="cs-CZ" altLang="cs-CZ" sz="24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2041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Jednotka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770459" y="1689100"/>
            <a:ext cx="6686550" cy="3777622"/>
          </a:xfrm>
        </p:spPr>
        <p:txBody>
          <a:bodyPr/>
          <a:lstStyle/>
          <a:p>
            <a:pPr eaLnBrk="1" hangingPunct="1"/>
            <a:r>
              <a:rPr lang="cs-CZ" altLang="cs-CZ" sz="2400" dirty="0">
                <a:solidFill>
                  <a:schemeClr val="dk1"/>
                </a:solidFill>
              </a:rPr>
              <a:t>Jednotka je jednotlivý exemplář </a:t>
            </a:r>
            <a:r>
              <a:rPr lang="cs-CZ" altLang="cs-CZ" sz="2400" dirty="0" smtClean="0">
                <a:solidFill>
                  <a:schemeClr val="dk1"/>
                </a:solidFill>
              </a:rPr>
              <a:t>provedení</a:t>
            </a:r>
          </a:p>
          <a:p>
            <a:pPr eaLnBrk="1" hangingPunct="1"/>
            <a:r>
              <a:rPr lang="cs-CZ" altLang="cs-CZ" sz="2400" dirty="0" smtClean="0">
                <a:solidFill>
                  <a:schemeClr val="dk1"/>
                </a:solidFill>
              </a:rPr>
              <a:t>konkrétní entita</a:t>
            </a:r>
            <a:endParaRPr lang="cs-CZ" altLang="cs-CZ" b="1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8502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inflow.cz/files/redakce/sch__ma_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7" y="1932818"/>
            <a:ext cx="8070195" cy="372843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247039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Atributy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466850" y="1511300"/>
            <a:ext cx="6686550" cy="3777622"/>
          </a:xfrm>
        </p:spPr>
        <p:txBody>
          <a:bodyPr/>
          <a:lstStyle/>
          <a:p>
            <a:r>
              <a:rPr lang="cs-CZ" altLang="cs-CZ" sz="2400" dirty="0">
                <a:solidFill>
                  <a:schemeClr val="dk1"/>
                </a:solidFill>
              </a:rPr>
              <a:t>vlastnosti asociované s entitami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slouží jako prostředky, kterými uživatelé formulují svoje dotazy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byly odvozeny logickou analýzou dat</a:t>
            </a:r>
          </a:p>
          <a:p>
            <a:pPr eaLnBrk="1" hangingPunct="1"/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33644573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Příklady atributů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altLang="cs-CZ" sz="2400" dirty="0">
                <a:solidFill>
                  <a:schemeClr val="dk1"/>
                </a:solidFill>
              </a:rPr>
              <a:t>dílo – název, rok vytvoření díla</a:t>
            </a:r>
          </a:p>
          <a:p>
            <a:pPr>
              <a:lnSpc>
                <a:spcPct val="90000"/>
              </a:lnSpc>
            </a:pPr>
            <a:r>
              <a:rPr lang="cs-CZ" altLang="cs-CZ" sz="2400" dirty="0">
                <a:solidFill>
                  <a:schemeClr val="dk1"/>
                </a:solidFill>
              </a:rPr>
              <a:t>vyjádření – název, forma</a:t>
            </a:r>
          </a:p>
          <a:p>
            <a:pPr>
              <a:lnSpc>
                <a:spcPct val="90000"/>
              </a:lnSpc>
            </a:pPr>
            <a:r>
              <a:rPr lang="cs-CZ" altLang="cs-CZ" sz="2400" dirty="0">
                <a:solidFill>
                  <a:schemeClr val="dk1"/>
                </a:solidFill>
              </a:rPr>
              <a:t>provedení – nakladatel, rok vydání, název</a:t>
            </a:r>
          </a:p>
          <a:p>
            <a:pPr>
              <a:lnSpc>
                <a:spcPct val="90000"/>
              </a:lnSpc>
            </a:pPr>
            <a:r>
              <a:rPr lang="cs-CZ" altLang="cs-CZ" sz="2400" dirty="0">
                <a:solidFill>
                  <a:schemeClr val="dk1"/>
                </a:solidFill>
              </a:rPr>
              <a:t>jednotka – signatura</a:t>
            </a:r>
          </a:p>
          <a:p>
            <a:pPr>
              <a:lnSpc>
                <a:spcPct val="90000"/>
              </a:lnSpc>
            </a:pPr>
            <a:r>
              <a:rPr lang="cs-CZ" altLang="cs-CZ" sz="2400" dirty="0">
                <a:solidFill>
                  <a:schemeClr val="dk1"/>
                </a:solidFill>
              </a:rPr>
              <a:t>autor – jméno</a:t>
            </a:r>
          </a:p>
          <a:p>
            <a:pPr>
              <a:lnSpc>
                <a:spcPct val="90000"/>
              </a:lnSpc>
            </a:pPr>
            <a:r>
              <a:rPr lang="cs-CZ" altLang="cs-CZ" sz="2400" dirty="0">
                <a:solidFill>
                  <a:schemeClr val="dk1"/>
                </a:solidFill>
              </a:rPr>
              <a:t>korporace – jméno</a:t>
            </a:r>
          </a:p>
          <a:p>
            <a:pPr>
              <a:lnSpc>
                <a:spcPct val="90000"/>
              </a:lnSpc>
            </a:pPr>
            <a:r>
              <a:rPr lang="cs-CZ" altLang="cs-CZ" sz="2400" dirty="0">
                <a:solidFill>
                  <a:schemeClr val="dk1"/>
                </a:solidFill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6603766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Rozdělení atributů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400" dirty="0">
                <a:solidFill>
                  <a:schemeClr val="dk1"/>
                </a:solidFill>
              </a:rPr>
              <a:t>atributy, které jsou v entitách obsažené - údaje z titulního listu, nosič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atributy, které jsou entitám přiděleny z vnějšku - autority, číslo tematického katalogu</a:t>
            </a:r>
          </a:p>
        </p:txBody>
      </p:sp>
    </p:spTree>
    <p:extLst>
      <p:ext uri="{BB962C8B-B14F-4D97-AF65-F5344CB8AC3E}">
        <p14:creationId xmlns:p14="http://schemas.microsoft.com/office/powerpoint/2010/main" val="12290968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Vztahy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400" dirty="0">
                <a:solidFill>
                  <a:schemeClr val="dk1"/>
                </a:solidFill>
              </a:rPr>
              <a:t>vysoká úroveň (</a:t>
            </a:r>
            <a:r>
              <a:rPr lang="cs-CZ" altLang="cs-CZ" sz="2400" dirty="0" err="1">
                <a:solidFill>
                  <a:schemeClr val="dk1"/>
                </a:solidFill>
              </a:rPr>
              <a:t>high</a:t>
            </a:r>
            <a:r>
              <a:rPr lang="cs-CZ" altLang="cs-CZ" sz="2400" dirty="0">
                <a:solidFill>
                  <a:schemeClr val="dk1"/>
                </a:solidFill>
              </a:rPr>
              <a:t> </a:t>
            </a:r>
            <a:r>
              <a:rPr lang="cs-CZ" altLang="cs-CZ" sz="2400" dirty="0" err="1">
                <a:solidFill>
                  <a:schemeClr val="dk1"/>
                </a:solidFill>
              </a:rPr>
              <a:t>level</a:t>
            </a:r>
            <a:r>
              <a:rPr lang="cs-CZ" altLang="cs-CZ" sz="2400" dirty="0">
                <a:solidFill>
                  <a:schemeClr val="dk1"/>
                </a:solidFill>
              </a:rPr>
              <a:t>) nebo také obecná úroveň (</a:t>
            </a:r>
            <a:r>
              <a:rPr lang="cs-CZ" altLang="cs-CZ" sz="2400" dirty="0" err="1">
                <a:solidFill>
                  <a:schemeClr val="dk1"/>
                </a:solidFill>
              </a:rPr>
              <a:t>generalized</a:t>
            </a:r>
            <a:r>
              <a:rPr lang="cs-CZ" altLang="cs-CZ" sz="2400" dirty="0">
                <a:solidFill>
                  <a:schemeClr val="dk1"/>
                </a:solidFill>
              </a:rPr>
              <a:t> </a:t>
            </a:r>
            <a:r>
              <a:rPr lang="cs-CZ" altLang="cs-CZ" sz="2400" dirty="0" err="1">
                <a:solidFill>
                  <a:schemeClr val="dk1"/>
                </a:solidFill>
              </a:rPr>
              <a:t>level</a:t>
            </a:r>
            <a:r>
              <a:rPr lang="cs-CZ" altLang="cs-CZ" sz="2400" dirty="0">
                <a:solidFill>
                  <a:schemeClr val="dk1"/>
                </a:solidFill>
              </a:rPr>
              <a:t>) - vztahy mezi dílem, vyjádřením, provedením a jednotkou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nižší úroveň - jiné vztahy mezi entitami první skupiny</a:t>
            </a:r>
          </a:p>
        </p:txBody>
      </p:sp>
    </p:spTree>
    <p:extLst>
      <p:ext uri="{BB962C8B-B14F-4D97-AF65-F5344CB8AC3E}">
        <p14:creationId xmlns:p14="http://schemas.microsoft.com/office/powerpoint/2010/main" val="3095008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mtClean="0"/>
              <a:t>Jiné vztahy mezi entitami první skupiny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400" dirty="0">
                <a:solidFill>
                  <a:schemeClr val="dk1"/>
                </a:solidFill>
              </a:rPr>
              <a:t>vztahy mezi díly</a:t>
            </a:r>
          </a:p>
          <a:p>
            <a:pPr marL="742950" lvl="2" indent="-342900"/>
            <a:r>
              <a:rPr lang="cs-CZ" altLang="cs-CZ" sz="2200" dirty="0">
                <a:solidFill>
                  <a:schemeClr val="dk1"/>
                </a:solidFill>
              </a:rPr>
              <a:t>pokračování - navazující díla</a:t>
            </a:r>
          </a:p>
          <a:p>
            <a:pPr marL="742950" lvl="2" indent="-342900"/>
            <a:r>
              <a:rPr lang="cs-CZ" altLang="cs-CZ" sz="2200" dirty="0">
                <a:solidFill>
                  <a:schemeClr val="dk1"/>
                </a:solidFill>
              </a:rPr>
              <a:t>suplement - např. rejstřík, konkordance</a:t>
            </a:r>
          </a:p>
          <a:p>
            <a:pPr marL="742950" lvl="2" indent="-342900"/>
            <a:r>
              <a:rPr lang="cs-CZ" altLang="cs-CZ" sz="2200" dirty="0">
                <a:solidFill>
                  <a:schemeClr val="dk1"/>
                </a:solidFill>
              </a:rPr>
              <a:t>doplněk - libreto</a:t>
            </a:r>
          </a:p>
          <a:p>
            <a:pPr marL="742950" lvl="2" indent="-342900"/>
            <a:r>
              <a:rPr lang="cs-CZ" altLang="cs-CZ" sz="2200" dirty="0">
                <a:solidFill>
                  <a:schemeClr val="dk1"/>
                </a:solidFill>
              </a:rPr>
              <a:t>sumarizace - anotace</a:t>
            </a:r>
          </a:p>
          <a:p>
            <a:pPr marL="742950" lvl="2" indent="-342900"/>
            <a:r>
              <a:rPr lang="cs-CZ" altLang="cs-CZ" sz="2200" dirty="0">
                <a:solidFill>
                  <a:schemeClr val="dk1"/>
                </a:solidFill>
              </a:rPr>
              <a:t>adaptace, parafráze...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dílo nové</a:t>
            </a:r>
          </a:p>
        </p:txBody>
      </p:sp>
    </p:spTree>
    <p:extLst>
      <p:ext uri="{BB962C8B-B14F-4D97-AF65-F5344CB8AC3E}">
        <p14:creationId xmlns:p14="http://schemas.microsoft.com/office/powerpoint/2010/main" val="32553372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Další vztahy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400" dirty="0">
                <a:solidFill>
                  <a:schemeClr val="dk1"/>
                </a:solidFill>
              </a:rPr>
              <a:t>Vztahy celek/část mezi díly - kapitoly, odstavce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Vztahy mezi vyjádřeními - zkrácení, revize, překlad, úprava (hudba) ...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Vztahy celek/část mezi vyjádřeními - svazek seriálu ...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Vztahy mezi vyjádřením a dílem - podobné jako výše uvedené</a:t>
            </a:r>
          </a:p>
        </p:txBody>
      </p:sp>
    </p:spTree>
    <p:extLst>
      <p:ext uri="{BB962C8B-B14F-4D97-AF65-F5344CB8AC3E}">
        <p14:creationId xmlns:p14="http://schemas.microsoft.com/office/powerpoint/2010/main" val="23607671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Další vztahy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400" dirty="0">
                <a:solidFill>
                  <a:schemeClr val="dk1"/>
                </a:solidFill>
              </a:rPr>
              <a:t>Vztahy mezi provedeními - reprodukce, alternativa - alternativní formát, souběžné vydání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Vztahy celek/část na úrovni provedení - svazek vícesvazkového provedení</a:t>
            </a:r>
          </a:p>
          <a:p>
            <a:r>
              <a:rPr lang="cs-CZ" altLang="cs-CZ" sz="2400" dirty="0">
                <a:solidFill>
                  <a:schemeClr val="dk1"/>
                </a:solidFill>
              </a:rPr>
              <a:t>Vztahy mezi provedením a jednotkou - reprodukce (dotisk, přetisk apod.)</a:t>
            </a:r>
          </a:p>
        </p:txBody>
      </p:sp>
    </p:spTree>
    <p:extLst>
      <p:ext uri="{BB962C8B-B14F-4D97-AF65-F5344CB8AC3E}">
        <p14:creationId xmlns:p14="http://schemas.microsoft.com/office/powerpoint/2010/main" val="633874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Testování RDA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72518" marR="45720">
              <a:lnSpc>
                <a:spcPts val="2555"/>
              </a:lnSpc>
              <a:spcBef>
                <a:spcPts val="127"/>
              </a:spcBef>
            </a:pPr>
            <a:endParaRPr lang="cs-CZ" b="1" spc="0" dirty="0" smtClean="0">
              <a:latin typeface="Arial"/>
              <a:cs typeface="Arial"/>
            </a:endParaRPr>
          </a:p>
          <a:p>
            <a:pPr marL="72518" marR="45720">
              <a:lnSpc>
                <a:spcPts val="2555"/>
              </a:lnSpc>
              <a:spcBef>
                <a:spcPts val="127"/>
              </a:spcBef>
            </a:pPr>
            <a:r>
              <a:rPr lang="en-US" b="1" spc="0" dirty="0" smtClean="0">
                <a:latin typeface="Arial"/>
                <a:cs typeface="Arial"/>
              </a:rPr>
              <a:t>Library</a:t>
            </a:r>
            <a:r>
              <a:rPr lang="en-US" b="1" spc="-29" dirty="0" smtClean="0">
                <a:latin typeface="Arial"/>
                <a:cs typeface="Arial"/>
              </a:rPr>
              <a:t> </a:t>
            </a:r>
            <a:r>
              <a:rPr lang="en-US" b="1" spc="0" dirty="0" smtClean="0">
                <a:latin typeface="Arial"/>
                <a:cs typeface="Arial"/>
              </a:rPr>
              <a:t>of </a:t>
            </a:r>
            <a:r>
              <a:rPr lang="en-US" b="1" spc="-9" dirty="0" smtClean="0">
                <a:latin typeface="Arial"/>
                <a:cs typeface="Arial"/>
              </a:rPr>
              <a:t>C</a:t>
            </a:r>
            <a:r>
              <a:rPr lang="en-US" b="1" spc="0" dirty="0" smtClean="0">
                <a:latin typeface="Arial"/>
                <a:cs typeface="Arial"/>
              </a:rPr>
              <a:t>o</a:t>
            </a:r>
            <a:r>
              <a:rPr lang="en-US" b="1" spc="-4" dirty="0" smtClean="0">
                <a:latin typeface="Arial"/>
                <a:cs typeface="Arial"/>
              </a:rPr>
              <a:t>n</a:t>
            </a:r>
            <a:r>
              <a:rPr lang="en-US" b="1" spc="0" dirty="0" smtClean="0">
                <a:latin typeface="Arial"/>
                <a:cs typeface="Arial"/>
              </a:rPr>
              <a:t>gre</a:t>
            </a:r>
            <a:r>
              <a:rPr lang="en-US" b="1" spc="-9" dirty="0" smtClean="0">
                <a:latin typeface="Arial"/>
                <a:cs typeface="Arial"/>
              </a:rPr>
              <a:t>s</a:t>
            </a:r>
            <a:r>
              <a:rPr lang="en-US" b="1" spc="0" dirty="0" smtClean="0">
                <a:latin typeface="Arial"/>
                <a:cs typeface="Arial"/>
              </a:rPr>
              <a:t>s</a:t>
            </a:r>
            <a:endParaRPr lang="en-US" dirty="0" smtClean="0">
              <a:latin typeface="Arial"/>
              <a:cs typeface="Arial"/>
            </a:endParaRPr>
          </a:p>
          <a:p>
            <a:pPr marL="72518" marR="45720">
              <a:lnSpc>
                <a:spcPct val="95825"/>
              </a:lnSpc>
              <a:spcBef>
                <a:spcPts val="1168"/>
              </a:spcBef>
            </a:pPr>
            <a:r>
              <a:rPr lang="en-US" b="1" spc="0" dirty="0" smtClean="0">
                <a:latin typeface="Arial"/>
                <a:cs typeface="Arial"/>
              </a:rPr>
              <a:t>N</a:t>
            </a:r>
            <a:r>
              <a:rPr lang="en-US" b="1" spc="-4" dirty="0" smtClean="0">
                <a:latin typeface="Arial"/>
                <a:cs typeface="Arial"/>
              </a:rPr>
              <a:t>a</a:t>
            </a:r>
            <a:r>
              <a:rPr lang="en-US" b="1" spc="0" dirty="0" smtClean="0">
                <a:latin typeface="Arial"/>
                <a:cs typeface="Arial"/>
              </a:rPr>
              <a:t>t</a:t>
            </a:r>
            <a:r>
              <a:rPr lang="en-US" b="1" spc="4" dirty="0" smtClean="0">
                <a:latin typeface="Arial"/>
                <a:cs typeface="Arial"/>
              </a:rPr>
              <a:t>i</a:t>
            </a:r>
            <a:r>
              <a:rPr lang="en-US" b="1" spc="0" dirty="0" smtClean="0">
                <a:latin typeface="Arial"/>
                <a:cs typeface="Arial"/>
              </a:rPr>
              <a:t>on</a:t>
            </a:r>
            <a:r>
              <a:rPr lang="en-US" b="1" spc="-4" dirty="0" smtClean="0">
                <a:latin typeface="Arial"/>
                <a:cs typeface="Arial"/>
              </a:rPr>
              <a:t>a</a:t>
            </a:r>
            <a:r>
              <a:rPr lang="en-US" b="1" spc="0" dirty="0" smtClean="0">
                <a:latin typeface="Arial"/>
                <a:cs typeface="Arial"/>
              </a:rPr>
              <a:t>l</a:t>
            </a:r>
            <a:r>
              <a:rPr lang="en-US" b="1" spc="-109" dirty="0" smtClean="0">
                <a:latin typeface="Arial"/>
                <a:cs typeface="Arial"/>
              </a:rPr>
              <a:t> </a:t>
            </a:r>
            <a:r>
              <a:rPr lang="en-US" b="1" spc="0" dirty="0" smtClean="0">
                <a:latin typeface="Arial"/>
                <a:cs typeface="Arial"/>
              </a:rPr>
              <a:t>Agricultural</a:t>
            </a:r>
            <a:r>
              <a:rPr lang="en-US" b="1" spc="-9" dirty="0" smtClean="0">
                <a:latin typeface="Arial"/>
                <a:cs typeface="Arial"/>
              </a:rPr>
              <a:t> </a:t>
            </a:r>
            <a:r>
              <a:rPr lang="en-US" b="1" spc="0" dirty="0" smtClean="0">
                <a:latin typeface="Arial"/>
                <a:cs typeface="Arial"/>
              </a:rPr>
              <a:t>Library</a:t>
            </a:r>
            <a:endParaRPr lang="en-US" dirty="0" smtClean="0">
              <a:latin typeface="Arial"/>
              <a:cs typeface="Arial"/>
            </a:endParaRPr>
          </a:p>
          <a:p>
            <a:pPr marL="72518" marR="45720">
              <a:lnSpc>
                <a:spcPct val="95825"/>
              </a:lnSpc>
              <a:spcBef>
                <a:spcPts val="1296"/>
              </a:spcBef>
            </a:pPr>
            <a:r>
              <a:rPr lang="en-US" b="1" spc="0" dirty="0" smtClean="0">
                <a:latin typeface="Arial"/>
                <a:cs typeface="Arial"/>
              </a:rPr>
              <a:t>N</a:t>
            </a:r>
            <a:r>
              <a:rPr lang="en-US" b="1" spc="-4" dirty="0" smtClean="0">
                <a:latin typeface="Arial"/>
                <a:cs typeface="Arial"/>
              </a:rPr>
              <a:t>a</a:t>
            </a:r>
            <a:r>
              <a:rPr lang="en-US" b="1" spc="0" dirty="0" smtClean="0">
                <a:latin typeface="Arial"/>
                <a:cs typeface="Arial"/>
              </a:rPr>
              <a:t>t</a:t>
            </a:r>
            <a:r>
              <a:rPr lang="en-US" b="1" spc="4" dirty="0" smtClean="0">
                <a:latin typeface="Arial"/>
                <a:cs typeface="Arial"/>
              </a:rPr>
              <a:t>i</a:t>
            </a:r>
            <a:r>
              <a:rPr lang="en-US" b="1" spc="0" dirty="0" smtClean="0">
                <a:latin typeface="Arial"/>
                <a:cs typeface="Arial"/>
              </a:rPr>
              <a:t>on</a:t>
            </a:r>
            <a:r>
              <a:rPr lang="en-US" b="1" spc="-4" dirty="0" smtClean="0">
                <a:latin typeface="Arial"/>
                <a:cs typeface="Arial"/>
              </a:rPr>
              <a:t>a</a:t>
            </a:r>
            <a:r>
              <a:rPr lang="en-US" b="1" spc="0" dirty="0" smtClean="0">
                <a:latin typeface="Arial"/>
                <a:cs typeface="Arial"/>
              </a:rPr>
              <a:t>l</a:t>
            </a:r>
            <a:r>
              <a:rPr lang="en-US" b="1" spc="-9" dirty="0" smtClean="0">
                <a:latin typeface="Arial"/>
                <a:cs typeface="Arial"/>
              </a:rPr>
              <a:t> </a:t>
            </a:r>
            <a:r>
              <a:rPr lang="en-US" b="1" spc="0" dirty="0" smtClean="0">
                <a:latin typeface="Arial"/>
                <a:cs typeface="Arial"/>
              </a:rPr>
              <a:t>L</a:t>
            </a:r>
            <a:r>
              <a:rPr lang="cs-CZ" b="1" spc="0" dirty="0" smtClean="0">
                <a:latin typeface="Arial"/>
                <a:cs typeface="Arial"/>
              </a:rPr>
              <a:t>i</a:t>
            </a:r>
            <a:r>
              <a:rPr lang="en-US" b="1" spc="0" dirty="0" err="1" smtClean="0">
                <a:latin typeface="Arial"/>
                <a:cs typeface="Arial"/>
              </a:rPr>
              <a:t>brary</a:t>
            </a:r>
            <a:r>
              <a:rPr lang="en-US" b="1" spc="-4" dirty="0" smtClean="0">
                <a:latin typeface="Arial"/>
                <a:cs typeface="Arial"/>
              </a:rPr>
              <a:t> </a:t>
            </a:r>
            <a:r>
              <a:rPr lang="en-US" b="1" spc="0" dirty="0" smtClean="0">
                <a:latin typeface="Arial"/>
                <a:cs typeface="Arial"/>
              </a:rPr>
              <a:t>of Medicine</a:t>
            </a:r>
            <a:endParaRPr lang="en-US" dirty="0" smtClean="0">
              <a:latin typeface="Arial"/>
              <a:cs typeface="Arial"/>
            </a:endParaRPr>
          </a:p>
          <a:p>
            <a:pPr marL="12700" marR="45720">
              <a:lnSpc>
                <a:spcPct val="95825"/>
              </a:lnSpc>
              <a:spcBef>
                <a:spcPts val="1285"/>
              </a:spcBef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r>
              <a:rPr lang="cs-CZ" b="1" spc="0" dirty="0" smtClean="0">
                <a:latin typeface="Arial"/>
                <a:cs typeface="Arial"/>
              </a:rPr>
              <a:t>testování - </a:t>
            </a:r>
            <a:r>
              <a:rPr lang="cs-CZ" b="1" dirty="0">
                <a:latin typeface="Arial"/>
                <a:cs typeface="Arial"/>
              </a:rPr>
              <a:t>ř</a:t>
            </a:r>
            <a:r>
              <a:rPr lang="cs-CZ" b="1" spc="0" dirty="0" smtClean="0">
                <a:latin typeface="Arial"/>
                <a:cs typeface="Arial"/>
              </a:rPr>
              <a:t>íjen/prosinec 2010</a:t>
            </a:r>
          </a:p>
          <a:p>
            <a:r>
              <a:rPr lang="cs-CZ" b="1" dirty="0">
                <a:latin typeface="Arial"/>
                <a:cs typeface="Arial"/>
              </a:rPr>
              <a:t>v</a:t>
            </a:r>
            <a:r>
              <a:rPr lang="cs-CZ" b="1" dirty="0" smtClean="0">
                <a:latin typeface="Arial"/>
                <a:cs typeface="Arial"/>
              </a:rPr>
              <a:t>yhodnocování – leden/březen 2011</a:t>
            </a:r>
          </a:p>
          <a:p>
            <a:r>
              <a:rPr lang="cs-CZ" altLang="cs-CZ" dirty="0" smtClean="0"/>
              <a:t>2013: zavedení RDA v </a:t>
            </a:r>
            <a:r>
              <a:rPr lang="cs-CZ" altLang="cs-CZ" dirty="0" err="1" smtClean="0"/>
              <a:t>Library</a:t>
            </a:r>
            <a:r>
              <a:rPr lang="cs-CZ" altLang="cs-CZ" dirty="0" smtClean="0"/>
              <a:t> </a:t>
            </a:r>
            <a:r>
              <a:rPr lang="cs-CZ" altLang="cs-CZ" dirty="0" err="1" smtClean="0"/>
              <a:t>of</a:t>
            </a:r>
            <a:r>
              <a:rPr lang="cs-CZ" altLang="cs-CZ" dirty="0" smtClean="0"/>
              <a:t> </a:t>
            </a:r>
            <a:r>
              <a:rPr lang="cs-CZ" altLang="cs-CZ" dirty="0" err="1" smtClean="0"/>
              <a:t>Congress</a:t>
            </a:r>
            <a:r>
              <a:rPr lang="cs-CZ" altLang="cs-CZ" dirty="0" smtClean="0"/>
              <a:t>, </a:t>
            </a:r>
            <a:r>
              <a:rPr lang="en-US" altLang="cs-CZ" dirty="0" smtClean="0"/>
              <a:t>National Agricultural Library a National Library of Medicine</a:t>
            </a:r>
            <a:endParaRPr lang="cs-CZ" altLang="cs-CZ" dirty="0" smtClean="0"/>
          </a:p>
          <a:p>
            <a:endParaRPr lang="cs-CZ" b="1" spc="0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cs-CZ" sz="3600" dirty="0" smtClean="0">
                <a:latin typeface="+mn-lt"/>
              </a:rPr>
              <a:t>RDA</a:t>
            </a:r>
            <a:endParaRPr lang="cs-CZ" sz="36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4202"/>
            <a:ext cx="8229600" cy="4525963"/>
          </a:xfrm>
        </p:spPr>
        <p:txBody>
          <a:bodyPr>
            <a:noAutofit/>
          </a:bodyPr>
          <a:lstStyle/>
          <a:p>
            <a:r>
              <a:rPr lang="cs-CZ" sz="3600" dirty="0" smtClean="0"/>
              <a:t>RDA – </a:t>
            </a:r>
            <a:r>
              <a:rPr lang="cs-CZ" sz="3600" dirty="0" err="1" smtClean="0"/>
              <a:t>Resource</a:t>
            </a:r>
            <a:r>
              <a:rPr lang="cs-CZ" sz="3600" dirty="0" smtClean="0"/>
              <a:t> </a:t>
            </a:r>
            <a:r>
              <a:rPr lang="cs-CZ" sz="3600" dirty="0" err="1" smtClean="0"/>
              <a:t>Description</a:t>
            </a:r>
            <a:r>
              <a:rPr lang="cs-CZ" sz="3600" dirty="0" smtClean="0"/>
              <a:t> </a:t>
            </a:r>
            <a:r>
              <a:rPr lang="cs-CZ" sz="3600" dirty="0" err="1" smtClean="0"/>
              <a:t>and</a:t>
            </a:r>
            <a:r>
              <a:rPr lang="cs-CZ" sz="3600" dirty="0" smtClean="0"/>
              <a:t> Access</a:t>
            </a:r>
          </a:p>
          <a:p>
            <a:r>
              <a:rPr lang="cs-CZ" sz="3600" dirty="0" smtClean="0"/>
              <a:t>Kompatibilita s AACR, ale vychází z modelů FRBR</a:t>
            </a:r>
          </a:p>
          <a:p>
            <a:r>
              <a:rPr lang="cs-CZ" sz="3600" dirty="0" smtClean="0"/>
              <a:t>Tomu odpovídá i struktura RDA</a:t>
            </a:r>
          </a:p>
          <a:p>
            <a:r>
              <a:rPr lang="cs-CZ" sz="3600" dirty="0" smtClean="0"/>
              <a:t>Řada pravidel přímo převzata z AACR, seřazena podle logiky FRBR</a:t>
            </a:r>
          </a:p>
        </p:txBody>
      </p:sp>
    </p:spTree>
    <p:extLst>
      <p:ext uri="{BB962C8B-B14F-4D97-AF65-F5344CB8AC3E}">
        <p14:creationId xmlns:p14="http://schemas.microsoft.com/office/powerpoint/2010/main" val="166733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712"/>
            <a:ext cx="9039093" cy="508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RDA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781128"/>
          </a:xfrm>
        </p:spPr>
        <p:txBody>
          <a:bodyPr>
            <a:noAutofit/>
          </a:bodyPr>
          <a:lstStyle/>
          <a:p>
            <a:pPr marL="12700" marR="61714">
              <a:lnSpc>
                <a:spcPts val="3365"/>
              </a:lnSpc>
              <a:spcBef>
                <a:spcPts val="168"/>
              </a:spcBef>
            </a:pPr>
            <a:r>
              <a:rPr lang="cs-CZ" sz="3600" spc="-39" dirty="0" smtClean="0">
                <a:cs typeface="Calibri"/>
              </a:rPr>
              <a:t>nový standard pro bibliografický popis (dokumentů)</a:t>
            </a:r>
          </a:p>
          <a:p>
            <a:pPr marL="12700" marR="61714">
              <a:lnSpc>
                <a:spcPts val="3365"/>
              </a:lnSpc>
              <a:spcBef>
                <a:spcPts val="168"/>
              </a:spcBef>
            </a:pPr>
            <a:r>
              <a:rPr lang="cs-CZ" sz="3600" spc="-39" dirty="0" smtClean="0">
                <a:cs typeface="Calibri"/>
              </a:rPr>
              <a:t>nahrazují AACR2R</a:t>
            </a:r>
          </a:p>
          <a:p>
            <a:pPr marL="12700" marR="61714">
              <a:lnSpc>
                <a:spcPts val="3365"/>
              </a:lnSpc>
              <a:spcBef>
                <a:spcPts val="168"/>
              </a:spcBef>
            </a:pPr>
            <a:r>
              <a:rPr lang="cs-CZ" sz="3600" spc="-39" dirty="0" smtClean="0">
                <a:cs typeface="Calibri"/>
              </a:rPr>
              <a:t>vycházejí z FRBR a FRAD</a:t>
            </a:r>
          </a:p>
          <a:p>
            <a:pPr marL="12700" marR="61714">
              <a:lnSpc>
                <a:spcPts val="3365"/>
              </a:lnSpc>
              <a:spcBef>
                <a:spcPts val="168"/>
              </a:spcBef>
            </a:pPr>
            <a:r>
              <a:rPr lang="cs-CZ" sz="3600" spc="-39" dirty="0">
                <a:cs typeface="Calibri"/>
              </a:rPr>
              <a:t>částečně nová/jiná terminologie (</a:t>
            </a:r>
            <a:r>
              <a:rPr lang="cs-CZ" sz="3600" spc="-39" dirty="0" smtClean="0">
                <a:cs typeface="Calibri"/>
              </a:rPr>
              <a:t>zdroj-dokument</a:t>
            </a:r>
            <a:r>
              <a:rPr lang="cs-CZ" sz="3600" spc="-39" dirty="0">
                <a:cs typeface="Calibri"/>
              </a:rPr>
              <a:t>, popisná-jmenná katalogizace, autorizovaný selekční údaj-záhlaví, preferovaný-unifikovaný název, </a:t>
            </a:r>
            <a:r>
              <a:rPr lang="cs-CZ" sz="3600" spc="-39" dirty="0" smtClean="0">
                <a:cs typeface="Calibri"/>
              </a:rPr>
              <a:t>…)</a:t>
            </a:r>
          </a:p>
          <a:p>
            <a:pPr marL="12700" marR="61714">
              <a:lnSpc>
                <a:spcPts val="3365"/>
              </a:lnSpc>
              <a:spcBef>
                <a:spcPts val="168"/>
              </a:spcBef>
            </a:pPr>
            <a:r>
              <a:rPr lang="cs-CZ" sz="3600" spc="-39" dirty="0" smtClean="0">
                <a:cs typeface="Calibri"/>
              </a:rPr>
              <a:t>s</a:t>
            </a:r>
            <a:r>
              <a:rPr lang="cs-CZ" sz="3600" dirty="0" smtClean="0">
                <a:cs typeface="Calibri"/>
              </a:rPr>
              <a:t>tr</a:t>
            </a:r>
            <a:r>
              <a:rPr lang="cs-CZ" sz="3600" spc="-9" dirty="0" smtClean="0">
                <a:cs typeface="Calibri"/>
              </a:rPr>
              <a:t>u</a:t>
            </a:r>
            <a:r>
              <a:rPr lang="cs-CZ" sz="3600" spc="-19" dirty="0" smtClean="0">
                <a:cs typeface="Calibri"/>
              </a:rPr>
              <a:t>k</a:t>
            </a:r>
            <a:r>
              <a:rPr lang="cs-CZ" sz="3600" dirty="0" smtClean="0">
                <a:cs typeface="Calibri"/>
              </a:rPr>
              <a:t>tu</a:t>
            </a:r>
            <a:r>
              <a:rPr lang="cs-CZ" sz="3600" spc="-69" dirty="0" smtClean="0">
                <a:cs typeface="Calibri"/>
              </a:rPr>
              <a:t>r</a:t>
            </a:r>
            <a:r>
              <a:rPr lang="cs-CZ" sz="3600" dirty="0" smtClean="0">
                <a:cs typeface="Calibri"/>
              </a:rPr>
              <a:t>a p</a:t>
            </a:r>
            <a:r>
              <a:rPr lang="cs-CZ" sz="3600" spc="4" dirty="0" smtClean="0">
                <a:cs typeface="Calibri"/>
              </a:rPr>
              <a:t>o</a:t>
            </a:r>
            <a:r>
              <a:rPr lang="cs-CZ" sz="3600" dirty="0" smtClean="0">
                <a:cs typeface="Calibri"/>
              </a:rPr>
              <a:t>dle e</a:t>
            </a:r>
            <a:r>
              <a:rPr lang="cs-CZ" sz="3600" spc="-25" dirty="0" smtClean="0">
                <a:cs typeface="Calibri"/>
              </a:rPr>
              <a:t>n</a:t>
            </a:r>
            <a:r>
              <a:rPr lang="cs-CZ" sz="3600" dirty="0" smtClean="0">
                <a:cs typeface="Calibri"/>
              </a:rPr>
              <a:t>t</a:t>
            </a:r>
            <a:r>
              <a:rPr lang="cs-CZ" sz="3600" spc="-9" dirty="0" smtClean="0">
                <a:cs typeface="Calibri"/>
              </a:rPr>
              <a:t>i</a:t>
            </a:r>
            <a:r>
              <a:rPr lang="cs-CZ" sz="3600" dirty="0" smtClean="0">
                <a:cs typeface="Calibri"/>
              </a:rPr>
              <a:t>t (díl</a:t>
            </a:r>
            <a:r>
              <a:rPr lang="cs-CZ" sz="3600" spc="-64" dirty="0" smtClean="0">
                <a:cs typeface="Calibri"/>
              </a:rPr>
              <a:t>o</a:t>
            </a:r>
            <a:r>
              <a:rPr lang="cs-CZ" sz="3600" dirty="0" smtClean="0">
                <a:cs typeface="Calibri"/>
              </a:rPr>
              <a:t>,</a:t>
            </a:r>
            <a:r>
              <a:rPr lang="cs-CZ" sz="3600" spc="19" dirty="0" smtClean="0">
                <a:cs typeface="Calibri"/>
              </a:rPr>
              <a:t> </a:t>
            </a:r>
            <a:r>
              <a:rPr lang="cs-CZ" sz="3600" spc="25" dirty="0" smtClean="0">
                <a:cs typeface="Calibri"/>
              </a:rPr>
              <a:t>v</a:t>
            </a:r>
            <a:r>
              <a:rPr lang="cs-CZ" sz="3600" dirty="0" smtClean="0">
                <a:cs typeface="Calibri"/>
              </a:rPr>
              <a:t>yjád</a:t>
            </a:r>
            <a:r>
              <a:rPr lang="cs-CZ" sz="3600" spc="-34" dirty="0" smtClean="0">
                <a:cs typeface="Calibri"/>
              </a:rPr>
              <a:t>ř</a:t>
            </a:r>
            <a:r>
              <a:rPr lang="cs-CZ" sz="3600" dirty="0" smtClean="0">
                <a:cs typeface="Calibri"/>
              </a:rPr>
              <a:t>ení, p</a:t>
            </a:r>
            <a:r>
              <a:rPr lang="cs-CZ" sz="3600" spc="-50" dirty="0" smtClean="0">
                <a:cs typeface="Calibri"/>
              </a:rPr>
              <a:t>r</a:t>
            </a:r>
            <a:r>
              <a:rPr lang="cs-CZ" sz="3600" dirty="0" smtClean="0">
                <a:cs typeface="Calibri"/>
              </a:rPr>
              <a:t>o</a:t>
            </a:r>
            <a:r>
              <a:rPr lang="cs-CZ" sz="3600" spc="-39" dirty="0" smtClean="0">
                <a:cs typeface="Calibri"/>
              </a:rPr>
              <a:t>v</a:t>
            </a:r>
            <a:r>
              <a:rPr lang="cs-CZ" sz="3600" dirty="0" smtClean="0">
                <a:cs typeface="Calibri"/>
              </a:rPr>
              <a:t>edení,</a:t>
            </a:r>
            <a:r>
              <a:rPr lang="cs-CZ" sz="3600" spc="-19" dirty="0" smtClean="0">
                <a:cs typeface="Calibri"/>
              </a:rPr>
              <a:t> </a:t>
            </a:r>
            <a:r>
              <a:rPr lang="cs-CZ" sz="3600" dirty="0" smtClean="0">
                <a:cs typeface="Calibri"/>
              </a:rPr>
              <a:t>jednot</a:t>
            </a:r>
            <a:r>
              <a:rPr lang="cs-CZ" sz="3600" spc="-69" dirty="0" smtClean="0">
                <a:cs typeface="Calibri"/>
              </a:rPr>
              <a:t>k</a:t>
            </a:r>
            <a:r>
              <a:rPr lang="cs-CZ" sz="3600" dirty="0" smtClean="0">
                <a:cs typeface="Calibri"/>
              </a:rPr>
              <a:t>a)</a:t>
            </a:r>
            <a:r>
              <a:rPr lang="cs-CZ" sz="3600" spc="4" dirty="0" smtClean="0">
                <a:cs typeface="Calibri"/>
              </a:rPr>
              <a:t> </a:t>
            </a:r>
            <a:r>
              <a:rPr lang="cs-CZ" sz="3600" dirty="0" smtClean="0">
                <a:cs typeface="Calibri"/>
              </a:rPr>
              <a:t>a </a:t>
            </a:r>
            <a:r>
              <a:rPr lang="cs-CZ" sz="3600" spc="9" dirty="0" smtClean="0">
                <a:cs typeface="Calibri"/>
              </a:rPr>
              <a:t>j</a:t>
            </a:r>
            <a:r>
              <a:rPr lang="cs-CZ" sz="3600" dirty="0" smtClean="0">
                <a:cs typeface="Calibri"/>
              </a:rPr>
              <a:t>ejich</a:t>
            </a:r>
            <a:r>
              <a:rPr lang="cs-CZ" sz="3600" spc="-19" dirty="0" smtClean="0">
                <a:cs typeface="Calibri"/>
              </a:rPr>
              <a:t> a</a:t>
            </a:r>
            <a:r>
              <a:rPr lang="cs-CZ" sz="3600" dirty="0" smtClean="0">
                <a:cs typeface="Calibri"/>
              </a:rPr>
              <a:t>tr</a:t>
            </a:r>
            <a:r>
              <a:rPr lang="cs-CZ" sz="3600" spc="-14" dirty="0" smtClean="0">
                <a:cs typeface="Calibri"/>
              </a:rPr>
              <a:t>i</a:t>
            </a:r>
            <a:r>
              <a:rPr lang="cs-CZ" sz="3600" dirty="0" smtClean="0">
                <a:cs typeface="Calibri"/>
              </a:rPr>
              <a:t>butů</a:t>
            </a:r>
            <a:r>
              <a:rPr lang="cs-CZ" sz="3600" spc="29" dirty="0" smtClean="0">
                <a:cs typeface="Calibri"/>
              </a:rPr>
              <a:t> </a:t>
            </a:r>
            <a:r>
              <a:rPr lang="cs-CZ" sz="3600" dirty="0" smtClean="0">
                <a:cs typeface="Calibri"/>
              </a:rPr>
              <a:t>a </a:t>
            </a:r>
            <a:r>
              <a:rPr lang="cs-CZ" sz="3600" spc="-34" dirty="0" smtClean="0">
                <a:cs typeface="Calibri"/>
              </a:rPr>
              <a:t>v</a:t>
            </a:r>
            <a:r>
              <a:rPr lang="cs-CZ" sz="3600" dirty="0" smtClean="0">
                <a:cs typeface="Calibri"/>
              </a:rPr>
              <a:t>z</a:t>
            </a:r>
            <a:r>
              <a:rPr lang="cs-CZ" sz="3600" spc="-50" dirty="0" smtClean="0">
                <a:cs typeface="Calibri"/>
              </a:rPr>
              <a:t>t</a:t>
            </a:r>
            <a:r>
              <a:rPr lang="cs-CZ" sz="3600" dirty="0" smtClean="0">
                <a:cs typeface="Calibri"/>
              </a:rPr>
              <a:t>ahů</a:t>
            </a:r>
          </a:p>
          <a:p>
            <a:pPr marL="12700" marR="74414">
              <a:lnSpc>
                <a:spcPct val="101725"/>
              </a:lnSpc>
              <a:spcBef>
                <a:spcPts val="315"/>
              </a:spcBef>
            </a:pPr>
            <a:endParaRPr lang="cs-CZ" sz="3600" dirty="0"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RDA </a:t>
            </a:r>
            <a:r>
              <a:rPr lang="cs-CZ" dirty="0" err="1" smtClean="0"/>
              <a:t>Toolkit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cs-CZ" b="1" dirty="0" smtClean="0"/>
              <a:t>American Library Association</a:t>
            </a:r>
          </a:p>
          <a:p>
            <a:r>
              <a:rPr lang="en-US" altLang="cs-CZ" b="1" dirty="0" smtClean="0"/>
              <a:t>Canadian Library Association</a:t>
            </a:r>
          </a:p>
          <a:p>
            <a:r>
              <a:rPr lang="en-US" altLang="cs-CZ" b="1" dirty="0" smtClean="0"/>
              <a:t>Facet Publishing </a:t>
            </a:r>
            <a:r>
              <a:rPr lang="cs-CZ" altLang="cs-CZ" b="1" dirty="0" smtClean="0"/>
              <a:t>(</a:t>
            </a:r>
            <a:r>
              <a:rPr lang="en-US" altLang="cs-CZ" b="1" dirty="0" smtClean="0"/>
              <a:t>CILIP</a:t>
            </a:r>
            <a:r>
              <a:rPr lang="cs-CZ" altLang="cs-CZ" b="1" dirty="0" smtClean="0"/>
              <a:t>)</a:t>
            </a:r>
            <a:endParaRPr lang="cs-CZ" altLang="cs-CZ" b="1" noProof="1" smtClean="0"/>
          </a:p>
          <a:p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rdatoolkit.org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development</a:t>
            </a:r>
            <a:endParaRPr lang="cs-CZ" dirty="0" smtClean="0"/>
          </a:p>
          <a:p>
            <a:r>
              <a:rPr lang="cs-CZ" dirty="0" smtClean="0"/>
              <a:t>RDA  </a:t>
            </a:r>
          </a:p>
          <a:p>
            <a:pPr lvl="1"/>
            <a:r>
              <a:rPr lang="cs-CZ" dirty="0" smtClean="0"/>
              <a:t>volně přístupný obsah, tj. názvy sekcí, kapitol a jednotlivých pravidel</a:t>
            </a:r>
          </a:p>
          <a:p>
            <a:pPr lvl="1"/>
            <a:r>
              <a:rPr lang="cs-CZ" dirty="0" smtClean="0"/>
              <a:t>vlastní text pravidel přístupný pouze s předplatným</a:t>
            </a:r>
          </a:p>
          <a:p>
            <a:endParaRPr lang="cs-CZ" dirty="0" smtClean="0"/>
          </a:p>
          <a:p>
            <a:r>
              <a:rPr lang="cs-CZ" dirty="0" smtClean="0"/>
              <a:t>RDA </a:t>
            </a:r>
            <a:r>
              <a:rPr lang="cs-CZ" dirty="0" err="1" smtClean="0"/>
              <a:t>Toolkit</a:t>
            </a:r>
            <a:r>
              <a:rPr lang="cs-CZ" dirty="0" smtClean="0"/>
              <a:t> Free Trial (30 dní):</a:t>
            </a:r>
          </a:p>
          <a:p>
            <a:pPr lvl="1">
              <a:buFontTx/>
              <a:buNone/>
            </a:pPr>
            <a:r>
              <a:rPr lang="cs-CZ" dirty="0" smtClean="0"/>
              <a:t>	http://www.</a:t>
            </a:r>
            <a:r>
              <a:rPr lang="cs-CZ" dirty="0" err="1" smtClean="0"/>
              <a:t>rdatoolkit.org</a:t>
            </a:r>
            <a:r>
              <a:rPr lang="cs-CZ" dirty="0" smtClean="0"/>
              <a:t>/trial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RDA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Pravidla rozdělena do 10 oddílů:</a:t>
            </a:r>
          </a:p>
          <a:p>
            <a:r>
              <a:rPr lang="cs-CZ" dirty="0" smtClean="0"/>
              <a:t>1 – atributy provedeni – fyzická podoba </a:t>
            </a:r>
            <a:r>
              <a:rPr lang="cs-CZ" dirty="0" err="1" smtClean="0"/>
              <a:t>vyjádřní</a:t>
            </a:r>
            <a:r>
              <a:rPr lang="cs-CZ" dirty="0" smtClean="0"/>
              <a:t> díla, např. určité vydání</a:t>
            </a:r>
          </a:p>
          <a:p>
            <a:r>
              <a:rPr lang="cs-CZ" dirty="0" smtClean="0"/>
              <a:t>2 – atributy díla (abstraktní entita, umělecký výtvar) a vyjádření (realizace díla)</a:t>
            </a:r>
          </a:p>
          <a:p>
            <a:r>
              <a:rPr lang="cs-CZ" dirty="0" smtClean="0"/>
              <a:t>3 – atributy osob, rodin, korporací např. autorský podíl, téma dokumentu</a:t>
            </a:r>
          </a:p>
          <a:p>
            <a:r>
              <a:rPr lang="cs-CZ" dirty="0" smtClean="0"/>
              <a:t>4 – dopracován – věcné zpracování</a:t>
            </a:r>
          </a:p>
          <a:p>
            <a:r>
              <a:rPr lang="cs-CZ" dirty="0" smtClean="0"/>
              <a:t>5-10 – vztahy mezi entitami – přímý autor, překladatel, překlad, parafráze, film …</a:t>
            </a:r>
          </a:p>
          <a:p>
            <a:endParaRPr lang="cs-CZ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Nejvýznamnější změny v popisu oproti AACR2R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bibliografické </a:t>
            </a:r>
            <a:r>
              <a:rPr lang="cs-CZ" dirty="0"/>
              <a:t>údaje se přepisují do záznamu přesně tak, jak se vyskytují na zdroji, tj. žádné zkracování slov, výpustky, nahrazování slovních vyjádření číslicemi, opravy nepřesností a chyb </a:t>
            </a:r>
            <a:r>
              <a:rPr lang="cs-CZ" dirty="0" smtClean="0"/>
              <a:t>tisku</a:t>
            </a:r>
          </a:p>
          <a:p>
            <a:r>
              <a:rPr lang="cs-CZ" dirty="0" smtClean="0"/>
              <a:t>za </a:t>
            </a:r>
            <a:r>
              <a:rPr lang="cs-CZ" dirty="0"/>
              <a:t>předepsaný pramen popisu je považován celý zdroj, nikoli jen určené části </a:t>
            </a:r>
            <a:r>
              <a:rPr lang="cs-CZ" dirty="0" smtClean="0"/>
              <a:t>zdroje</a:t>
            </a:r>
            <a:endParaRPr lang="cs-CZ" dirty="0"/>
          </a:p>
          <a:p>
            <a:r>
              <a:rPr lang="cs-CZ" dirty="0" smtClean="0"/>
              <a:t>nahrazení </a:t>
            </a:r>
            <a:r>
              <a:rPr lang="cs-CZ" dirty="0"/>
              <a:t>zápisu obecného označení druhu dokumentu (v MARC 21 pole 245$h) novými, podrobnějšími údaji o typu obsahu, média a nosiče (v MARC 21 pole 336, 337 a 338</a:t>
            </a:r>
            <a:r>
              <a:rPr lang="cs-CZ" dirty="0" smtClean="0"/>
              <a:t>) </a:t>
            </a:r>
            <a:endParaRPr lang="cs-CZ" dirty="0"/>
          </a:p>
          <a:p>
            <a:r>
              <a:rPr lang="cs-CZ" dirty="0" smtClean="0"/>
              <a:t>změna </a:t>
            </a:r>
            <a:r>
              <a:rPr lang="cs-CZ" dirty="0"/>
              <a:t>pojetí a rozšíření zápisu nakladatelských údajů (v MARC 21 přechod z pole 260 na 264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 smtClean="0"/>
              <a:t>značně </a:t>
            </a:r>
            <a:r>
              <a:rPr lang="cs-CZ" dirty="0"/>
              <a:t>se rozšiřuje použití </a:t>
            </a:r>
            <a:r>
              <a:rPr lang="cs-CZ" dirty="0" smtClean="0"/>
              <a:t>autorizovaných </a:t>
            </a:r>
            <a:r>
              <a:rPr lang="cs-CZ" dirty="0"/>
              <a:t>selekčních </a:t>
            </a:r>
            <a:r>
              <a:rPr lang="cs-CZ" dirty="0" smtClean="0"/>
              <a:t>údajů (unifikovaných názvů)</a:t>
            </a:r>
            <a:endParaRPr lang="cs-CZ" dirty="0"/>
          </a:p>
          <a:p>
            <a:r>
              <a:rPr lang="cs-CZ" dirty="0" smtClean="0"/>
              <a:t>změny </a:t>
            </a:r>
            <a:r>
              <a:rPr lang="cs-CZ" dirty="0"/>
              <a:t>v tvorbě autorizované formy jména, ať již osobního jména, tak korporace či názvů anonymních </a:t>
            </a:r>
            <a:r>
              <a:rPr lang="cs-CZ" dirty="0" smtClean="0"/>
              <a:t>děl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337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14339" name="Zástupný symbol pro obsah 9"/>
          <p:cNvSpPr>
            <a:spLocks noGrp="1"/>
          </p:cNvSpPr>
          <p:nvPr>
            <p:ph sz="half" idx="2"/>
          </p:nvPr>
        </p:nvSpPr>
        <p:spPr>
          <a:xfrm>
            <a:off x="0" y="0"/>
            <a:ext cx="4248150" cy="68580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cs-CZ" altLang="cs-CZ" sz="1400" dirty="0" smtClean="0"/>
              <a:t>LDR    	-----nam-a22------a-4500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001    	nkp024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003    	CZ-</a:t>
            </a:r>
            <a:r>
              <a:rPr lang="cs-CZ" altLang="cs-CZ" sz="1400" dirty="0" err="1" smtClean="0"/>
              <a:t>PrNK</a:t>
            </a:r>
            <a:r>
              <a:rPr lang="cs-CZ" altLang="cs-CZ" sz="1400" dirty="0" smtClean="0"/>
              <a:t>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005    	20040101072315.0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007    	ta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008    	031106s2002----</a:t>
            </a:r>
            <a:r>
              <a:rPr lang="cs-CZ" altLang="cs-CZ" sz="1400" dirty="0" err="1" smtClean="0"/>
              <a:t>xr</a:t>
            </a:r>
            <a:r>
              <a:rPr lang="cs-CZ" altLang="cs-CZ" sz="1400" dirty="0" smtClean="0"/>
              <a:t>-----g------000-p-cze--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020    	|a 80-7309-057-0 (brož.)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040    	|a ABA001 |b </a:t>
            </a:r>
            <a:r>
              <a:rPr lang="cs-CZ" altLang="cs-CZ" sz="1400" dirty="0" err="1" smtClean="0"/>
              <a:t>cze</a:t>
            </a:r>
            <a:r>
              <a:rPr lang="cs-CZ" altLang="cs-CZ" sz="1400" dirty="0" smtClean="0"/>
              <a:t>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1001    	|a Seifert, Jaroslav, |d 1901-1986|4 aut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24510    	|a Jablko z klína ; |b Ruce Venušiny ; Jaro, 	sbohem / |c Jaroslav Seifert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250    	|a 1. vyd.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260    	|a Praha : |b Levné knihy </a:t>
            </a:r>
            <a:r>
              <a:rPr lang="cs-CZ" altLang="cs-CZ" sz="1400" dirty="0" err="1" smtClean="0"/>
              <a:t>KMa</a:t>
            </a:r>
            <a:r>
              <a:rPr lang="cs-CZ" altLang="cs-CZ" sz="1400" dirty="0" smtClean="0"/>
              <a:t>, |c 2002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300    	|a 216 s. ; |c 17 cm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4901    	|a Edice českých autorů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600 17    	|a Seifert, Jaroslav, |d 1901-1986|2 </a:t>
            </a:r>
            <a:r>
              <a:rPr lang="cs-CZ" altLang="cs-CZ" sz="1400" dirty="0" err="1" smtClean="0"/>
              <a:t>czenas</a:t>
            </a:r>
            <a:endParaRPr lang="cs-CZ" altLang="cs-CZ" sz="1400" dirty="0" smtClean="0"/>
          </a:p>
          <a:p>
            <a:pPr>
              <a:buFont typeface="Arial" charset="0"/>
              <a:buNone/>
            </a:pPr>
            <a:r>
              <a:rPr lang="cs-CZ" altLang="cs-CZ" sz="1400" dirty="0" smtClean="0"/>
              <a:t> 655 7    	|a česká poezie  |2 </a:t>
            </a:r>
            <a:r>
              <a:rPr lang="cs-CZ" altLang="cs-CZ" sz="1400" dirty="0" err="1" smtClean="0"/>
              <a:t>czenas</a:t>
            </a:r>
            <a:r>
              <a:rPr lang="cs-CZ" altLang="cs-CZ" sz="1400" dirty="0" smtClean="0"/>
              <a:t>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655 7    	|a výbory |2 </a:t>
            </a:r>
            <a:r>
              <a:rPr lang="cs-CZ" altLang="cs-CZ" sz="1400" dirty="0" err="1" smtClean="0"/>
              <a:t>czenas</a:t>
            </a:r>
            <a:r>
              <a:rPr lang="cs-CZ" altLang="cs-CZ" sz="1400" dirty="0" smtClean="0"/>
              <a:t>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74002    	|a Ruce Venušiny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74002    	|a Jaro, sbohem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830 0      	 |a Edice českých autorů (Levné knihy </a:t>
            </a:r>
            <a:r>
              <a:rPr lang="cs-CZ" altLang="cs-CZ" sz="1400" dirty="0" err="1" smtClean="0"/>
              <a:t>KMa</a:t>
            </a:r>
            <a:r>
              <a:rPr lang="cs-CZ" altLang="cs-CZ" sz="1400" dirty="0" smtClean="0"/>
              <a:t>)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quarter" idx="4"/>
          </p:nvPr>
        </p:nvSpPr>
        <p:spPr>
          <a:xfrm>
            <a:off x="4572000" y="0"/>
            <a:ext cx="4572000" cy="705643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LDR    	-----</a:t>
            </a:r>
            <a:r>
              <a:rPr lang="cs-CZ" sz="1400" dirty="0" err="1"/>
              <a:t>nam</a:t>
            </a:r>
            <a:r>
              <a:rPr lang="cs-CZ" sz="1400" dirty="0"/>
              <a:t>-a22-</a:t>
            </a:r>
            <a:r>
              <a:rPr lang="cs-CZ" sz="1400" dirty="0" smtClean="0"/>
              <a:t>-----a-4500 </a:t>
            </a:r>
            <a:endParaRPr lang="cs-CZ" sz="14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001    	cpk20021123733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003    	CZ-</a:t>
            </a:r>
            <a:r>
              <a:rPr lang="cs-CZ" sz="1400" dirty="0" err="1"/>
              <a:t>PrNK</a:t>
            </a:r>
            <a:r>
              <a:rPr lang="cs-CZ" sz="14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005    	20131113145739.0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007    	ta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008    	020904s2002----</a:t>
            </a:r>
            <a:r>
              <a:rPr lang="cs-CZ" sz="1400" dirty="0" err="1"/>
              <a:t>xr</a:t>
            </a:r>
            <a:r>
              <a:rPr lang="cs-CZ" sz="1400" dirty="0"/>
              <a:t>-----g------000-p-</a:t>
            </a:r>
            <a:r>
              <a:rPr lang="cs-CZ" sz="1400" dirty="0" err="1"/>
              <a:t>cze</a:t>
            </a:r>
            <a:r>
              <a:rPr lang="cs-CZ" sz="1400" dirty="0"/>
              <a:t>--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015    	|a cnb001123733</a:t>
            </a:r>
            <a:r>
              <a:rPr lang="cs-CZ" sz="1400" dirty="0">
                <a:uFill>
                  <a:solidFill>
                    <a:srgbClr val="FFC000"/>
                  </a:solidFill>
                </a:uFill>
              </a:rPr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020    	|a 80-7309-057-0 (brož.)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035    	|a (</a:t>
            </a:r>
            <a:r>
              <a:rPr lang="cs-CZ" sz="1400" u="heavy" dirty="0" err="1">
                <a:uFill>
                  <a:solidFill>
                    <a:srgbClr val="FFC000"/>
                  </a:solidFill>
                </a:uFill>
              </a:rPr>
              <a:t>OCoLC</a:t>
            </a: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)51191254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040    	|a ABA001 |b </a:t>
            </a:r>
            <a:r>
              <a:rPr lang="cs-CZ" sz="1400" dirty="0" err="1"/>
              <a:t>cze</a:t>
            </a:r>
            <a:r>
              <a:rPr lang="cs-CZ" sz="14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1001 </a:t>
            </a:r>
            <a:r>
              <a:rPr lang="cs-CZ" sz="1400" dirty="0"/>
              <a:t>   	|a Seifert, Jaroslav, |d 1901-1986 |7 </a:t>
            </a:r>
            <a:r>
              <a:rPr lang="cs-CZ" sz="1400" dirty="0" smtClean="0"/>
              <a:t>	</a:t>
            </a: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jk01110657 |</a:t>
            </a:r>
            <a:r>
              <a:rPr lang="cs-CZ" sz="1400" dirty="0">
                <a:uFill>
                  <a:solidFill>
                    <a:srgbClr val="FFC000"/>
                  </a:solidFill>
                </a:uFill>
              </a:rPr>
              <a:t>4</a:t>
            </a:r>
            <a:r>
              <a:rPr lang="cs-CZ" sz="1400" dirty="0"/>
              <a:t> aut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24510    	|a Jablko z klína ; |b Ruce Venušiny ; Jaro, </a:t>
            </a:r>
            <a:r>
              <a:rPr lang="cs-CZ" sz="1400" dirty="0" smtClean="0"/>
              <a:t>	sbohem </a:t>
            </a:r>
            <a:r>
              <a:rPr lang="cs-CZ" sz="1400" dirty="0"/>
              <a:t>/ |c Jaroslav Seifert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250    	|a 1. </a:t>
            </a:r>
            <a:r>
              <a:rPr lang="cs-CZ" sz="1400" dirty="0" err="1"/>
              <a:t>vyd</a:t>
            </a:r>
            <a:r>
              <a:rPr lang="cs-CZ" sz="1400" dirty="0"/>
              <a:t>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260    	|a Praha : |b Levné knihy </a:t>
            </a:r>
            <a:r>
              <a:rPr lang="cs-CZ" sz="1400" dirty="0" err="1"/>
              <a:t>KMa</a:t>
            </a:r>
            <a:r>
              <a:rPr lang="cs-CZ" sz="1400" dirty="0"/>
              <a:t>, |c 2002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300    	|a 216 s. ; |c 17 cm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4901    	|a Edice českých autorů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655 7    	|a česká poezie |</a:t>
            </a:r>
            <a:r>
              <a:rPr lang="cs-CZ" sz="1400" dirty="0">
                <a:uFill>
                  <a:solidFill>
                    <a:srgbClr val="FFC000"/>
                  </a:solidFill>
                </a:uFill>
              </a:rPr>
              <a:t>7 fd133958 </a:t>
            </a:r>
            <a:r>
              <a:rPr lang="cs-CZ" sz="1400" dirty="0"/>
              <a:t>|2 </a:t>
            </a:r>
            <a:r>
              <a:rPr lang="cs-CZ" sz="1400" dirty="0" err="1"/>
              <a:t>czenas</a:t>
            </a:r>
            <a:r>
              <a:rPr lang="cs-CZ" sz="14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655 7    	|a výbory |7 f</a:t>
            </a:r>
            <a:r>
              <a:rPr lang="cs-CZ" sz="1400" dirty="0">
                <a:uFill>
                  <a:solidFill>
                    <a:srgbClr val="FFC000"/>
                  </a:solidFill>
                </a:uFill>
              </a:rPr>
              <a:t>d133853 </a:t>
            </a:r>
            <a:r>
              <a:rPr lang="cs-CZ" sz="1400" dirty="0"/>
              <a:t>|2 </a:t>
            </a:r>
            <a:r>
              <a:rPr lang="cs-CZ" sz="1400" dirty="0" err="1"/>
              <a:t>czenas</a:t>
            </a:r>
            <a:r>
              <a:rPr lang="cs-CZ" sz="14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70012    	|a Seifert, Jaroslav, |d 1901-1986. |t Ruce 	Venušiny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70012    	|a Seifert, Jaroslav, |d 1901-1986. |t Jaro, 	sbohem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830 0    	|a Edice českých autorů (Levné knihy </a:t>
            </a:r>
            <a:r>
              <a:rPr lang="cs-CZ" sz="1400" dirty="0" err="1"/>
              <a:t>KMa</a:t>
            </a:r>
            <a:r>
              <a:rPr lang="cs-CZ" sz="1400" dirty="0"/>
              <a:t>)</a:t>
            </a:r>
          </a:p>
        </p:txBody>
      </p:sp>
      <p:cxnSp>
        <p:nvCxnSpPr>
          <p:cNvPr id="16" name="Přímá spojovací čára 15"/>
          <p:cNvCxnSpPr/>
          <p:nvPr/>
        </p:nvCxnSpPr>
        <p:spPr>
          <a:xfrm>
            <a:off x="4572000" y="188913"/>
            <a:ext cx="0" cy="6669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50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17410" name="Zástupný symbol pro text 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2"/>
          </p:nvPr>
        </p:nvSpPr>
        <p:spPr>
          <a:xfrm>
            <a:off x="323850" y="0"/>
            <a:ext cx="4248150" cy="6858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LDR    	-----</a:t>
            </a:r>
            <a:r>
              <a:rPr lang="cs-CZ" sz="1400" dirty="0" err="1" smtClean="0"/>
              <a:t>nam</a:t>
            </a:r>
            <a:r>
              <a:rPr lang="cs-CZ" sz="1400" dirty="0" smtClean="0"/>
              <a:t>-a22------a-4500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001    	cpk20021123733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003    	CZ-</a:t>
            </a:r>
            <a:r>
              <a:rPr lang="cs-CZ" sz="1400" dirty="0" err="1" smtClean="0"/>
              <a:t>PrNK</a:t>
            </a:r>
            <a:r>
              <a:rPr lang="cs-CZ" sz="1400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005    	20131113145739.0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007    	ta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008    	020904s2002----</a:t>
            </a:r>
            <a:r>
              <a:rPr lang="cs-CZ" sz="1400" dirty="0" err="1" smtClean="0"/>
              <a:t>xr</a:t>
            </a:r>
            <a:r>
              <a:rPr lang="cs-CZ" sz="1400" dirty="0" smtClean="0"/>
              <a:t>-----g------000-p-</a:t>
            </a:r>
            <a:r>
              <a:rPr lang="cs-CZ" sz="1400" dirty="0" err="1" smtClean="0"/>
              <a:t>cze</a:t>
            </a:r>
            <a:r>
              <a:rPr lang="cs-CZ" sz="1400" dirty="0" smtClean="0"/>
              <a:t>--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015    	|a cnb001123733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020    	|a 80-7309-057-0 (brož.)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035    	|a (</a:t>
            </a:r>
            <a:r>
              <a:rPr lang="cs-CZ" sz="1400" u="heavy" dirty="0" err="1" smtClean="0">
                <a:uFill>
                  <a:solidFill>
                    <a:srgbClr val="FFC000"/>
                  </a:solidFill>
                </a:uFill>
              </a:rPr>
              <a:t>OCoLC</a:t>
            </a: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)51191254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040    	|a ABA001 |b </a:t>
            </a:r>
            <a:r>
              <a:rPr lang="cs-CZ" sz="1400" dirty="0" err="1" smtClean="0"/>
              <a:t>cze</a:t>
            </a:r>
            <a:r>
              <a:rPr lang="cs-CZ" sz="1400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1001    	|a Seifert, Jaroslav, |d 1901-1986 |7 	</a:t>
            </a: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jk01110657 |4</a:t>
            </a:r>
            <a:r>
              <a:rPr lang="cs-CZ" sz="1400" dirty="0" smtClean="0"/>
              <a:t> aut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24510    	|a Jablko z klína ; |b Ruce Venušiny ; Jaro, 	sbohem / |c Jaroslav Seifert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250    	|a 1. </a:t>
            </a:r>
            <a:r>
              <a:rPr lang="cs-CZ" sz="1400" dirty="0" err="1" smtClean="0"/>
              <a:t>vyd</a:t>
            </a:r>
            <a:r>
              <a:rPr lang="cs-CZ" sz="1400" dirty="0" smtClean="0"/>
              <a:t>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260    	|a Praha : |b Levné knihy </a:t>
            </a:r>
            <a:r>
              <a:rPr lang="cs-CZ" sz="1400" dirty="0" err="1" smtClean="0"/>
              <a:t>KMa</a:t>
            </a:r>
            <a:r>
              <a:rPr lang="cs-CZ" sz="1400" dirty="0" smtClean="0"/>
              <a:t>, |c 2002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300    	|a 216 s. ; |c 17 cm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4901    	|a Edice českých autorů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655 7    	|a česká poezie |</a:t>
            </a: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7 fd133958 </a:t>
            </a:r>
            <a:r>
              <a:rPr lang="cs-CZ" sz="1400" dirty="0" smtClean="0"/>
              <a:t>|2 </a:t>
            </a:r>
            <a:r>
              <a:rPr lang="cs-CZ" sz="1400" dirty="0" err="1" smtClean="0"/>
              <a:t>czenas</a:t>
            </a:r>
            <a:r>
              <a:rPr lang="cs-CZ" sz="1400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655 7    	|a výbory |7 f</a:t>
            </a: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d133853 </a:t>
            </a:r>
            <a:r>
              <a:rPr lang="cs-CZ" sz="1400" dirty="0" smtClean="0"/>
              <a:t>|2 </a:t>
            </a:r>
            <a:r>
              <a:rPr lang="cs-CZ" sz="1400" dirty="0" err="1" smtClean="0"/>
              <a:t>czenas</a:t>
            </a:r>
            <a:r>
              <a:rPr lang="cs-CZ" sz="1400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70012    	|a Seifert, Jaroslav, |d 1901-1986. |t Ruce 	Venušiny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70012    	|a Seifert, Jaroslav, |d 1901-1986. |t Jaro, 	sbohem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830 0    	|a Edice českých autorů (Levné knihy </a:t>
            </a:r>
            <a:r>
              <a:rPr lang="cs-CZ" sz="1400" dirty="0" err="1" smtClean="0"/>
              <a:t>KMa</a:t>
            </a:r>
            <a:r>
              <a:rPr lang="cs-CZ" sz="1400" dirty="0" smtClean="0"/>
              <a:t>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1400" dirty="0"/>
          </a:p>
        </p:txBody>
      </p:sp>
      <p:sp>
        <p:nvSpPr>
          <p:cNvPr id="17412" name="Zástupný symbol pro text 1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14" name="Zástupný symbol pro obsah 13"/>
          <p:cNvSpPr>
            <a:spLocks noGrp="1"/>
          </p:cNvSpPr>
          <p:nvPr>
            <p:ph sz="quarter" idx="4"/>
          </p:nvPr>
        </p:nvSpPr>
        <p:spPr>
          <a:xfrm>
            <a:off x="4499992" y="0"/>
            <a:ext cx="4644008" cy="705643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LDR		</a:t>
            </a: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-----</a:t>
            </a:r>
            <a:r>
              <a:rPr lang="cs-CZ" sz="1400" u="heavy" dirty="0" err="1">
                <a:uFill>
                  <a:solidFill>
                    <a:srgbClr val="FFC000"/>
                  </a:solidFill>
                </a:uFill>
              </a:rPr>
              <a:t>nam</a:t>
            </a: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-a22------i-4500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001   	cpk20021123733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003   	CZ-</a:t>
            </a:r>
            <a:r>
              <a:rPr lang="cs-CZ" sz="1300" dirty="0" err="1"/>
              <a:t>PrSKC</a:t>
            </a:r>
            <a:r>
              <a:rPr lang="cs-CZ" sz="13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005   	20131113145739.0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007 </a:t>
            </a:r>
            <a:r>
              <a:rPr lang="cs-CZ" sz="1300" dirty="0" smtClean="0"/>
              <a:t> </a:t>
            </a:r>
            <a:r>
              <a:rPr lang="cs-CZ" sz="1300" dirty="0"/>
              <a:t> 	ta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 smtClean="0"/>
              <a:t>008</a:t>
            </a:r>
            <a:r>
              <a:rPr lang="cs-CZ" sz="1300" dirty="0"/>
              <a:t>   	020904s2002----</a:t>
            </a:r>
            <a:r>
              <a:rPr lang="cs-CZ" sz="1300" dirty="0" err="1"/>
              <a:t>xr</a:t>
            </a:r>
            <a:r>
              <a:rPr lang="cs-CZ" sz="1300" dirty="0"/>
              <a:t>-----g------000-p-</a:t>
            </a:r>
            <a:r>
              <a:rPr lang="cs-CZ" sz="1300" dirty="0" err="1"/>
              <a:t>cze</a:t>
            </a:r>
            <a:r>
              <a:rPr lang="cs-CZ" sz="1300" dirty="0"/>
              <a:t>--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 smtClean="0"/>
              <a:t>015 </a:t>
            </a:r>
            <a:r>
              <a:rPr lang="cs-CZ" sz="1300" dirty="0"/>
              <a:t>   </a:t>
            </a:r>
            <a:r>
              <a:rPr lang="cs-CZ" sz="1300" dirty="0" smtClean="0"/>
              <a:t>|</a:t>
            </a:r>
            <a:r>
              <a:rPr lang="cs-CZ" sz="1300" dirty="0"/>
              <a:t>a cnb001123733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020    </a:t>
            </a:r>
            <a:r>
              <a:rPr lang="cs-CZ" sz="1300" dirty="0" smtClean="0"/>
              <a:t>|</a:t>
            </a:r>
            <a:r>
              <a:rPr lang="cs-CZ" sz="1300" dirty="0"/>
              <a:t>a 80-7309-057-0 (brož.)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035    </a:t>
            </a:r>
            <a:r>
              <a:rPr lang="cs-CZ" sz="1300" dirty="0" smtClean="0"/>
              <a:t>|</a:t>
            </a:r>
            <a:r>
              <a:rPr lang="cs-CZ" sz="1300" dirty="0"/>
              <a:t>a (</a:t>
            </a:r>
            <a:r>
              <a:rPr lang="cs-CZ" sz="1300" dirty="0" err="1"/>
              <a:t>OCoLC</a:t>
            </a:r>
            <a:r>
              <a:rPr lang="cs-CZ" sz="1300" dirty="0"/>
              <a:t>)51191254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040    </a:t>
            </a:r>
            <a:r>
              <a:rPr lang="cs-CZ" sz="1300" dirty="0" smtClean="0"/>
              <a:t>  |</a:t>
            </a:r>
            <a:r>
              <a:rPr lang="cs-CZ" sz="1300" dirty="0"/>
              <a:t>a ABA001 |b </a:t>
            </a:r>
            <a:r>
              <a:rPr lang="cs-CZ" sz="1300" dirty="0" err="1"/>
              <a:t>cze</a:t>
            </a:r>
            <a:r>
              <a:rPr lang="cs-CZ" sz="1300" dirty="0"/>
              <a:t> |</a:t>
            </a: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e </a:t>
            </a:r>
            <a:r>
              <a:rPr lang="cs-CZ" sz="1300" u="heavy" dirty="0" err="1" smtClean="0">
                <a:uFill>
                  <a:solidFill>
                    <a:srgbClr val="FFC000"/>
                  </a:solidFill>
                </a:uFill>
              </a:rPr>
              <a:t>rda</a:t>
            </a:r>
            <a:endParaRPr lang="cs-CZ" sz="1300" u="heavy" dirty="0" smtClean="0">
              <a:uFill>
                <a:solidFill>
                  <a:srgbClr val="FFC000"/>
                </a:solidFill>
              </a:u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 smtClean="0"/>
              <a:t>100 1  |a Seifert, Jaroslav, |d 1901-1986 |7 jk01110657 |e 	autor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 smtClean="0"/>
              <a:t>245 10|a </a:t>
            </a:r>
            <a:r>
              <a:rPr lang="cs-CZ" sz="1300" dirty="0"/>
              <a:t>Jablko z klína ; |b Ruce Venušiny ; Jaro, </a:t>
            </a:r>
            <a:r>
              <a:rPr lang="cs-CZ" sz="1300" dirty="0" smtClean="0"/>
              <a:t> sbohem </a:t>
            </a:r>
            <a:r>
              <a:rPr lang="cs-CZ" sz="1300" dirty="0"/>
              <a:t>/ </a:t>
            </a:r>
            <a:r>
              <a:rPr lang="cs-CZ" sz="1300" dirty="0" smtClean="0"/>
              <a:t>|</a:t>
            </a:r>
            <a:r>
              <a:rPr lang="cs-CZ" sz="1300" dirty="0"/>
              <a:t>c Jaroslav Seifert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250    </a:t>
            </a:r>
            <a:r>
              <a:rPr lang="cs-CZ" sz="1300" u="heavy" dirty="0" smtClean="0">
                <a:uFill>
                  <a:solidFill>
                    <a:srgbClr val="FFC000"/>
                  </a:solidFill>
                </a:uFill>
              </a:rPr>
              <a:t>  |</a:t>
            </a: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a První vydání v nakladatelství Levné knihy </a:t>
            </a:r>
            <a:r>
              <a:rPr lang="cs-CZ" sz="1300" u="heavy" dirty="0" err="1" smtClean="0">
                <a:uFill>
                  <a:solidFill>
                    <a:srgbClr val="FFC000"/>
                  </a:solidFill>
                </a:uFill>
              </a:rPr>
              <a:t>KMa</a:t>
            </a:r>
            <a:endParaRPr lang="cs-CZ" sz="1300" u="heavy" dirty="0">
              <a:uFill>
                <a:solidFill>
                  <a:srgbClr val="FFC000"/>
                </a:solidFill>
              </a:u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264  </a:t>
            </a:r>
            <a:r>
              <a:rPr lang="cs-CZ" sz="1300" dirty="0" smtClean="0"/>
              <a:t>_1|a </a:t>
            </a:r>
            <a:r>
              <a:rPr lang="cs-CZ" sz="1300" dirty="0"/>
              <a:t>Praha : |b Levné knihy </a:t>
            </a:r>
            <a:r>
              <a:rPr lang="cs-CZ" sz="1300" dirty="0" err="1"/>
              <a:t>KMa</a:t>
            </a:r>
            <a:r>
              <a:rPr lang="cs-CZ" sz="1300" dirty="0"/>
              <a:t>, |c 2002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300    </a:t>
            </a:r>
            <a:r>
              <a:rPr lang="cs-CZ" sz="1300" dirty="0" smtClean="0"/>
              <a:t>|</a:t>
            </a:r>
            <a:r>
              <a:rPr lang="cs-CZ" sz="1300" dirty="0"/>
              <a:t>a 216 stran ; |c 17 cm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336 __ </a:t>
            </a:r>
            <a:r>
              <a:rPr lang="cs-CZ" sz="1300" u="heavy" dirty="0" smtClean="0">
                <a:uFill>
                  <a:solidFill>
                    <a:srgbClr val="FFC000"/>
                  </a:solidFill>
                </a:uFill>
              </a:rPr>
              <a:t>|</a:t>
            </a: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a text |2 </a:t>
            </a:r>
            <a:r>
              <a:rPr lang="cs-CZ" sz="1300" u="heavy" dirty="0" err="1">
                <a:uFill>
                  <a:solidFill>
                    <a:srgbClr val="FFC000"/>
                  </a:solidFill>
                </a:uFill>
              </a:rPr>
              <a:t>rdacontent</a:t>
            </a:r>
            <a:endParaRPr lang="cs-CZ" sz="1300" u="heavy" dirty="0">
              <a:uFill>
                <a:solidFill>
                  <a:srgbClr val="FFC000"/>
                </a:solidFill>
              </a:u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337 __ </a:t>
            </a:r>
            <a:r>
              <a:rPr lang="cs-CZ" sz="1300" u="heavy" dirty="0" smtClean="0">
                <a:uFill>
                  <a:solidFill>
                    <a:srgbClr val="FFC000"/>
                  </a:solidFill>
                </a:uFill>
              </a:rPr>
              <a:t>|</a:t>
            </a: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a bez média |2 </a:t>
            </a:r>
            <a:r>
              <a:rPr lang="cs-CZ" sz="1300" u="heavy" dirty="0" err="1">
                <a:uFill>
                  <a:solidFill>
                    <a:srgbClr val="FFC000"/>
                  </a:solidFill>
                </a:uFill>
              </a:rPr>
              <a:t>rdamedia</a:t>
            </a:r>
            <a:endParaRPr lang="cs-CZ" sz="1300" u="heavy" dirty="0">
              <a:uFill>
                <a:solidFill>
                  <a:srgbClr val="FFC000"/>
                </a:solidFill>
              </a:u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338 </a:t>
            </a:r>
            <a:r>
              <a:rPr lang="cs-CZ" sz="1300" u="heavy" dirty="0" smtClean="0">
                <a:uFill>
                  <a:solidFill>
                    <a:srgbClr val="FFC000"/>
                  </a:solidFill>
                </a:uFill>
              </a:rPr>
              <a:t>_    |</a:t>
            </a: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a svazek |2 </a:t>
            </a:r>
            <a:r>
              <a:rPr lang="cs-CZ" sz="1300" u="heavy" dirty="0" err="1">
                <a:uFill>
                  <a:solidFill>
                    <a:srgbClr val="FFC000"/>
                  </a:solidFill>
                </a:uFill>
              </a:rPr>
              <a:t>rdacarrier</a:t>
            </a:r>
            <a:endParaRPr lang="cs-CZ" sz="1300" u="heavy" dirty="0">
              <a:uFill>
                <a:solidFill>
                  <a:srgbClr val="FFC000"/>
                </a:solidFill>
              </a:u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490 1</a:t>
            </a:r>
            <a:r>
              <a:rPr lang="cs-CZ" sz="1300" dirty="0" smtClean="0"/>
              <a:t>_|</a:t>
            </a:r>
            <a:r>
              <a:rPr lang="cs-CZ" sz="1300" dirty="0"/>
              <a:t>a </a:t>
            </a:r>
            <a:r>
              <a:rPr lang="cs-CZ" sz="1300" dirty="0" smtClean="0"/>
              <a:t>Edice </a:t>
            </a:r>
            <a:r>
              <a:rPr lang="cs-CZ" sz="1300" dirty="0"/>
              <a:t>českých autorů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655 7    </a:t>
            </a:r>
            <a:r>
              <a:rPr lang="cs-CZ" sz="1300" dirty="0" smtClean="0"/>
              <a:t>|</a:t>
            </a:r>
            <a:r>
              <a:rPr lang="cs-CZ" sz="1300" dirty="0"/>
              <a:t>a česká poezie |7 fd133958 |2 </a:t>
            </a:r>
            <a:r>
              <a:rPr lang="cs-CZ" sz="1300" dirty="0" err="1"/>
              <a:t>czenas</a:t>
            </a:r>
            <a:r>
              <a:rPr lang="cs-CZ" sz="13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655 7    </a:t>
            </a:r>
            <a:r>
              <a:rPr lang="cs-CZ" sz="1300" dirty="0" smtClean="0"/>
              <a:t>|</a:t>
            </a:r>
            <a:r>
              <a:rPr lang="cs-CZ" sz="1300" dirty="0"/>
              <a:t>a výbory |7 fd133853 |2 </a:t>
            </a:r>
            <a:r>
              <a:rPr lang="cs-CZ" sz="1300" dirty="0" err="1"/>
              <a:t>czenas</a:t>
            </a:r>
            <a:r>
              <a:rPr lang="cs-CZ" sz="13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 smtClean="0"/>
              <a:t>700 </a:t>
            </a:r>
            <a:r>
              <a:rPr lang="cs-CZ" sz="1300" dirty="0"/>
              <a:t>12  </a:t>
            </a:r>
            <a:r>
              <a:rPr lang="cs-CZ" sz="1300" dirty="0" smtClean="0"/>
              <a:t>|</a:t>
            </a:r>
            <a:r>
              <a:rPr lang="cs-CZ" sz="1300" dirty="0"/>
              <a:t>a Seifert, Jaroslav, |d 1901-1986. |t Jablko </a:t>
            </a:r>
            <a:r>
              <a:rPr lang="cs-CZ" sz="1300" dirty="0" smtClean="0"/>
              <a:t>z</a:t>
            </a:r>
            <a:r>
              <a:rPr lang="cs-CZ" sz="1300" dirty="0"/>
              <a:t> klína |7 </a:t>
            </a:r>
            <a:r>
              <a:rPr lang="cs-CZ" sz="1300" dirty="0" smtClean="0"/>
              <a:t>ab1</a:t>
            </a:r>
            <a:endParaRPr lang="cs-CZ" sz="13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700 12 </a:t>
            </a:r>
            <a:r>
              <a:rPr lang="cs-CZ" sz="1300" dirty="0" smtClean="0"/>
              <a:t> |a </a:t>
            </a:r>
            <a:r>
              <a:rPr lang="cs-CZ" sz="1300" dirty="0"/>
              <a:t>Seifert, Jaroslav, |d 1901-1986. |t Ruce </a:t>
            </a:r>
            <a:r>
              <a:rPr lang="cs-CZ" sz="1300" dirty="0" smtClean="0"/>
              <a:t>Venušiny|7 ab2</a:t>
            </a:r>
            <a:endParaRPr lang="cs-CZ" sz="13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700 12   </a:t>
            </a:r>
            <a:r>
              <a:rPr lang="cs-CZ" sz="1300" dirty="0" smtClean="0"/>
              <a:t>|</a:t>
            </a:r>
            <a:r>
              <a:rPr lang="cs-CZ" sz="1300" dirty="0"/>
              <a:t>a Seifert, Jaroslav, |d 1901-1986. |t Jaro, </a:t>
            </a:r>
            <a:r>
              <a:rPr lang="cs-CZ" sz="1300" dirty="0" smtClean="0"/>
              <a:t>sbohem </a:t>
            </a:r>
            <a:r>
              <a:rPr lang="cs-CZ" sz="1300" dirty="0"/>
              <a:t>|7 </a:t>
            </a:r>
            <a:r>
              <a:rPr lang="cs-CZ" sz="1300" dirty="0" smtClean="0"/>
              <a:t>ab3</a:t>
            </a:r>
            <a:endParaRPr lang="cs-CZ" sz="13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830 0    </a:t>
            </a:r>
            <a:r>
              <a:rPr lang="cs-CZ" sz="1300" dirty="0" smtClean="0"/>
              <a:t> |</a:t>
            </a:r>
            <a:r>
              <a:rPr lang="cs-CZ" sz="1300" dirty="0"/>
              <a:t>a Edice českých autorů (Levné knihy </a:t>
            </a:r>
            <a:r>
              <a:rPr lang="cs-CZ" sz="1300" dirty="0" err="1"/>
              <a:t>KMa</a:t>
            </a:r>
            <a:r>
              <a:rPr lang="cs-CZ" sz="1300" dirty="0"/>
              <a:t>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1400" dirty="0"/>
          </a:p>
        </p:txBody>
      </p:sp>
      <p:cxnSp>
        <p:nvCxnSpPr>
          <p:cNvPr id="16" name="Přímá spojovací čára 15"/>
          <p:cNvCxnSpPr/>
          <p:nvPr/>
        </p:nvCxnSpPr>
        <p:spPr>
          <a:xfrm>
            <a:off x="4518465" y="188913"/>
            <a:ext cx="0" cy="6669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4499992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53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smtClean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0" y="0"/>
            <a:ext cx="8820150" cy="6858000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-----</a:t>
            </a:r>
            <a:r>
              <a:rPr lang="cs-CZ" sz="5600" dirty="0" err="1"/>
              <a:t>nam</a:t>
            </a:r>
            <a:r>
              <a:rPr lang="cs-CZ" sz="5600" dirty="0"/>
              <a:t>-a22------i-4500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001    	cpk20021123733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003    	CZ-</a:t>
            </a:r>
            <a:r>
              <a:rPr lang="cs-CZ" sz="5600" dirty="0" err="1"/>
              <a:t>PrSKC</a:t>
            </a:r>
            <a:r>
              <a:rPr lang="cs-CZ" sz="56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005    	20131113145739.0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007    	ta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008    	020904s2002----</a:t>
            </a:r>
            <a:r>
              <a:rPr lang="cs-CZ" sz="5600" dirty="0" err="1"/>
              <a:t>xr</a:t>
            </a:r>
            <a:r>
              <a:rPr lang="cs-CZ" sz="5600" dirty="0"/>
              <a:t>-----g------000-p-</a:t>
            </a:r>
            <a:r>
              <a:rPr lang="cs-CZ" sz="5600" dirty="0" err="1"/>
              <a:t>cze</a:t>
            </a:r>
            <a:r>
              <a:rPr lang="cs-CZ" sz="5600" dirty="0"/>
              <a:t>--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015    	|a cnb001123733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020    	|a 80-7309-057-0 (brož.)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035    	|a (</a:t>
            </a:r>
            <a:r>
              <a:rPr lang="cs-CZ" sz="5600" dirty="0" err="1"/>
              <a:t>OCoLC</a:t>
            </a:r>
            <a:r>
              <a:rPr lang="cs-CZ" sz="5600" dirty="0"/>
              <a:t>)51191254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040         </a:t>
            </a:r>
            <a:r>
              <a:rPr lang="cs-CZ" sz="5600" dirty="0" smtClean="0"/>
              <a:t>	 </a:t>
            </a:r>
            <a:r>
              <a:rPr lang="cs-CZ" sz="5600" dirty="0"/>
              <a:t>|a ABA001 |b </a:t>
            </a:r>
            <a:r>
              <a:rPr lang="cs-CZ" sz="5600" dirty="0" err="1"/>
              <a:t>cze</a:t>
            </a:r>
            <a:r>
              <a:rPr lang="cs-CZ" sz="5600" dirty="0"/>
              <a:t> |e </a:t>
            </a:r>
            <a:r>
              <a:rPr lang="cs-CZ" sz="5600" dirty="0" err="1"/>
              <a:t>rda</a:t>
            </a:r>
            <a:endParaRPr lang="cs-CZ" sz="56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072 7    	|a 821.162.3-1 |x Česká poezie |2 Konspekt |9 25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080    	|a 821.162.3-1 |2 MRF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080    	|a (0:82-1) |2 MRF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080    	|a (082.21) |2 MRF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100 1    	  |a Seifert, Jaroslav, |d 1901-1986 |7 jk01110657 |e autor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245 10    </a:t>
            </a:r>
            <a:r>
              <a:rPr lang="cs-CZ" sz="5600" dirty="0" smtClean="0"/>
              <a:t>	|</a:t>
            </a:r>
            <a:r>
              <a:rPr lang="cs-CZ" sz="5600" dirty="0"/>
              <a:t>a Jablko z klína ; |b Ruce Venušiny ; Jaro, sbohem / |c Jaroslav Seifert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250    	|a První vydání v nakladatelství Levné knihy </a:t>
            </a:r>
            <a:r>
              <a:rPr lang="cs-CZ" sz="5600" dirty="0" err="1"/>
              <a:t>KMa</a:t>
            </a:r>
            <a:endParaRPr lang="cs-CZ" sz="56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264    _1	|a Praha : |b Levné knihy </a:t>
            </a:r>
            <a:r>
              <a:rPr lang="cs-CZ" sz="5600" dirty="0" err="1"/>
              <a:t>KMa</a:t>
            </a:r>
            <a:r>
              <a:rPr lang="cs-CZ" sz="5600" dirty="0"/>
              <a:t>, |c 2002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300    	|a 216 stran ; |c 17 cm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336 __ 	|a text |2 </a:t>
            </a:r>
            <a:r>
              <a:rPr lang="cs-CZ" sz="5600" dirty="0" err="1"/>
              <a:t>rdacontent</a:t>
            </a:r>
            <a:endParaRPr lang="cs-CZ" sz="56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337 __ 	|a bez média |2 </a:t>
            </a:r>
            <a:r>
              <a:rPr lang="cs-CZ" sz="5600" dirty="0" err="1"/>
              <a:t>rdamedia</a:t>
            </a:r>
            <a:endParaRPr lang="cs-CZ" sz="56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338 __ 	|a svazek |2 </a:t>
            </a:r>
            <a:r>
              <a:rPr lang="cs-CZ" sz="5600" dirty="0" err="1"/>
              <a:t>rdacarrier</a:t>
            </a:r>
            <a:endParaRPr lang="cs-CZ" sz="56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490 1_	|a </a:t>
            </a:r>
            <a:r>
              <a:rPr lang="cs-CZ" sz="5600" dirty="0" err="1"/>
              <a:t>a</a:t>
            </a:r>
            <a:r>
              <a:rPr lang="cs-CZ" sz="5600" dirty="0"/>
              <a:t> Edice českých autorů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655 7    	|a česká poezie |7 fd133958 |2 </a:t>
            </a:r>
            <a:r>
              <a:rPr lang="cs-CZ" sz="5600" dirty="0" err="1"/>
              <a:t>czenas</a:t>
            </a:r>
            <a:r>
              <a:rPr lang="cs-CZ" sz="56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655 7    	|a výbory |7 fd133853 |2 </a:t>
            </a:r>
            <a:r>
              <a:rPr lang="cs-CZ" sz="5600" dirty="0" err="1"/>
              <a:t>czenas</a:t>
            </a:r>
            <a:r>
              <a:rPr lang="cs-CZ" sz="56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655 9     </a:t>
            </a:r>
            <a:r>
              <a:rPr lang="cs-CZ" sz="5600" dirty="0" smtClean="0"/>
              <a:t>	 </a:t>
            </a:r>
            <a:r>
              <a:rPr lang="cs-CZ" sz="5600" dirty="0"/>
              <a:t>|a </a:t>
            </a:r>
            <a:r>
              <a:rPr lang="cs-CZ" sz="5600" dirty="0" err="1"/>
              <a:t>Czech</a:t>
            </a:r>
            <a:r>
              <a:rPr lang="cs-CZ" sz="5600" dirty="0"/>
              <a:t> </a:t>
            </a:r>
            <a:r>
              <a:rPr lang="cs-CZ" sz="5600" dirty="0" err="1"/>
              <a:t>poetry</a:t>
            </a:r>
            <a:r>
              <a:rPr lang="cs-CZ" sz="5600" dirty="0"/>
              <a:t> |2 </a:t>
            </a:r>
            <a:r>
              <a:rPr lang="cs-CZ" sz="5600" dirty="0" err="1"/>
              <a:t>eczenas</a:t>
            </a:r>
            <a:r>
              <a:rPr lang="cs-CZ" sz="56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655 9    	|a </a:t>
            </a:r>
            <a:r>
              <a:rPr lang="cs-CZ" sz="5600" dirty="0" err="1"/>
              <a:t>selected</a:t>
            </a:r>
            <a:r>
              <a:rPr lang="cs-CZ" sz="5600" dirty="0"/>
              <a:t> </a:t>
            </a:r>
            <a:r>
              <a:rPr lang="cs-CZ" sz="5600" dirty="0" err="1"/>
              <a:t>works</a:t>
            </a:r>
            <a:r>
              <a:rPr lang="cs-CZ" sz="5600" dirty="0"/>
              <a:t> |2 </a:t>
            </a:r>
            <a:r>
              <a:rPr lang="cs-CZ" sz="5600" dirty="0" err="1"/>
              <a:t>eczenas</a:t>
            </a:r>
            <a:r>
              <a:rPr lang="cs-CZ" sz="56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700 12     </a:t>
            </a:r>
            <a:r>
              <a:rPr lang="cs-CZ" sz="5600" dirty="0" smtClean="0"/>
              <a:t>	|</a:t>
            </a:r>
            <a:r>
              <a:rPr lang="cs-CZ" sz="5600" dirty="0"/>
              <a:t>a Seifert, Jaroslav, |d 1901-1986. |t Jablko z klína |7 ab12345677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700 12     </a:t>
            </a:r>
            <a:r>
              <a:rPr lang="cs-CZ" sz="5600" dirty="0" smtClean="0"/>
              <a:t>	|</a:t>
            </a:r>
            <a:r>
              <a:rPr lang="cs-CZ" sz="5600" dirty="0"/>
              <a:t>a Seifert, Jaroslav, |d 1901-1986. |t Ruce Venušiny|7 ab12345678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700 12    	|a Seifert, Jaroslav, |d 1901-1986. |t Jaro, sbohem |7 ab12345679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5600" dirty="0"/>
              <a:t>830 0    	|a Edice českých autorů (Levné knihy </a:t>
            </a:r>
            <a:r>
              <a:rPr lang="cs-CZ" sz="5600" dirty="0" err="1"/>
              <a:t>KMa</a:t>
            </a:r>
            <a:r>
              <a:rPr lang="cs-CZ" sz="5600" dirty="0"/>
              <a:t>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mtClean="0"/>
              <a:t>Každý údaj ve své hranaté závorce </a:t>
            </a:r>
            <a:r>
              <a:rPr lang="cs-CZ" sz="2800" smtClean="0"/>
              <a:t>(viz již konsolidované ISBD)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sz="half" idx="1"/>
          </p:nvPr>
        </p:nvSpPr>
        <p:spPr>
          <a:xfrm>
            <a:off x="539750" y="1628775"/>
            <a:ext cx="3671888" cy="4525963"/>
          </a:xfrm>
        </p:spPr>
        <p:txBody>
          <a:bodyPr/>
          <a:lstStyle/>
          <a:p>
            <a:pPr eaLnBrk="1" hangingPunct="1"/>
            <a:r>
              <a:rPr lang="cs-CZ" smtClean="0"/>
              <a:t>AACR</a:t>
            </a:r>
          </a:p>
          <a:p>
            <a:pPr eaLnBrk="1" hangingPunct="1"/>
            <a:r>
              <a:rPr lang="cs-CZ" smtClean="0"/>
              <a:t>[Praha : BB art, 2006]</a:t>
            </a:r>
          </a:p>
          <a:p>
            <a:pPr eaLnBrk="1" hangingPunct="1"/>
            <a:r>
              <a:rPr lang="cs-CZ" smtClean="0"/>
              <a:t>[S.l. : s.n.], 1931</a:t>
            </a:r>
          </a:p>
        </p:txBody>
      </p:sp>
      <p:sp>
        <p:nvSpPr>
          <p:cNvPr id="16388" name="Zástupný symbol pro obsah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4032250" cy="4525963"/>
          </a:xfrm>
        </p:spPr>
        <p:txBody>
          <a:bodyPr/>
          <a:lstStyle/>
          <a:p>
            <a:pPr eaLnBrk="1" hangingPunct="1"/>
            <a:r>
              <a:rPr lang="cs-CZ" smtClean="0"/>
              <a:t>RDA</a:t>
            </a:r>
          </a:p>
          <a:p>
            <a:pPr eaLnBrk="1" hangingPunct="1"/>
            <a:r>
              <a:rPr lang="cs-CZ" smtClean="0"/>
              <a:t>[Praha] : [BB art], [2006]</a:t>
            </a:r>
          </a:p>
          <a:p>
            <a:pPr eaLnBrk="1" hangingPunct="1"/>
            <a:r>
              <a:rPr lang="cs-CZ" smtClean="0"/>
              <a:t>[Místo neznámé] : [nakladatel neznámý], 1931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Překlady RDA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 marR="57398">
              <a:lnSpc>
                <a:spcPts val="3375"/>
              </a:lnSpc>
              <a:spcBef>
                <a:spcPts val="168"/>
              </a:spcBef>
            </a:pPr>
            <a:r>
              <a:rPr lang="cs-CZ" b="1" dirty="0">
                <a:latin typeface="Arial"/>
                <a:cs typeface="Arial"/>
              </a:rPr>
              <a:t>fran</a:t>
            </a:r>
            <a:r>
              <a:rPr lang="cs-CZ" b="1" spc="-9" dirty="0">
                <a:latin typeface="Arial"/>
                <a:cs typeface="Arial"/>
              </a:rPr>
              <a:t>c</a:t>
            </a:r>
            <a:r>
              <a:rPr lang="cs-CZ" b="1" dirty="0">
                <a:latin typeface="Arial"/>
                <a:cs typeface="Arial"/>
              </a:rPr>
              <a:t>ouzšti</a:t>
            </a:r>
            <a:r>
              <a:rPr lang="cs-CZ" b="1" spc="-19" dirty="0">
                <a:latin typeface="Arial"/>
                <a:cs typeface="Arial"/>
              </a:rPr>
              <a:t>n</a:t>
            </a:r>
            <a:r>
              <a:rPr lang="cs-CZ" b="1" dirty="0">
                <a:latin typeface="Arial"/>
                <a:cs typeface="Arial"/>
              </a:rPr>
              <a:t>a</a:t>
            </a:r>
            <a:endParaRPr lang="cs-CZ" dirty="0">
              <a:latin typeface="Arial"/>
              <a:cs typeface="Arial"/>
            </a:endParaRPr>
          </a:p>
          <a:p>
            <a:pPr marL="12700">
              <a:lnSpc>
                <a:spcPts val="4830"/>
              </a:lnSpc>
              <a:spcBef>
                <a:spcPts val="357"/>
              </a:spcBef>
            </a:pPr>
            <a:r>
              <a:rPr lang="cs-CZ" b="1" dirty="0" smtClean="0">
                <a:latin typeface="Arial"/>
                <a:cs typeface="Arial"/>
              </a:rPr>
              <a:t>ně</a:t>
            </a:r>
            <a:r>
              <a:rPr lang="cs-CZ" b="1" spc="-14" dirty="0" smtClean="0">
                <a:latin typeface="Arial"/>
                <a:cs typeface="Arial"/>
              </a:rPr>
              <a:t>m</a:t>
            </a:r>
            <a:r>
              <a:rPr lang="cs-CZ" b="1" dirty="0" smtClean="0">
                <a:latin typeface="Arial"/>
                <a:cs typeface="Arial"/>
              </a:rPr>
              <a:t>či</a:t>
            </a:r>
            <a:r>
              <a:rPr lang="cs-CZ" b="1" spc="-9" dirty="0" smtClean="0">
                <a:latin typeface="Arial"/>
                <a:cs typeface="Arial"/>
              </a:rPr>
              <a:t>n</a:t>
            </a:r>
            <a:r>
              <a:rPr lang="cs-CZ" b="1" dirty="0" smtClean="0">
                <a:latin typeface="Arial"/>
                <a:cs typeface="Arial"/>
              </a:rPr>
              <a:t>a</a:t>
            </a:r>
          </a:p>
          <a:p>
            <a:pPr marL="12700" marR="546152">
              <a:lnSpc>
                <a:spcPts val="3679"/>
              </a:lnSpc>
              <a:spcBef>
                <a:spcPts val="975"/>
              </a:spcBef>
            </a:pPr>
            <a:r>
              <a:rPr lang="cs-CZ" b="1" dirty="0" smtClean="0">
                <a:latin typeface="Arial"/>
                <a:cs typeface="Arial"/>
              </a:rPr>
              <a:t>ita</a:t>
            </a:r>
            <a:r>
              <a:rPr lang="cs-CZ" b="1" spc="-9" dirty="0" smtClean="0">
                <a:latin typeface="Arial"/>
                <a:cs typeface="Arial"/>
              </a:rPr>
              <a:t>l</a:t>
            </a:r>
            <a:r>
              <a:rPr lang="cs-CZ" b="1" dirty="0" smtClean="0">
                <a:latin typeface="Arial"/>
                <a:cs typeface="Arial"/>
              </a:rPr>
              <a:t>ština </a:t>
            </a:r>
            <a:endParaRPr lang="cs-CZ" dirty="0">
              <a:latin typeface="Arial"/>
              <a:cs typeface="Arial"/>
            </a:endParaRPr>
          </a:p>
          <a:p>
            <a:pPr marL="12700" marR="546152">
              <a:lnSpc>
                <a:spcPts val="3679"/>
              </a:lnSpc>
              <a:spcBef>
                <a:spcPts val="1144"/>
              </a:spcBef>
            </a:pPr>
            <a:r>
              <a:rPr lang="cs-CZ" b="1" dirty="0">
                <a:latin typeface="Arial"/>
                <a:cs typeface="Arial"/>
              </a:rPr>
              <a:t>š</a:t>
            </a:r>
            <a:r>
              <a:rPr lang="cs-CZ" b="1" spc="-9" dirty="0" smtClean="0">
                <a:latin typeface="Arial"/>
                <a:cs typeface="Arial"/>
              </a:rPr>
              <a:t>v</a:t>
            </a:r>
            <a:r>
              <a:rPr lang="cs-CZ" b="1" dirty="0" smtClean="0">
                <a:latin typeface="Arial"/>
                <a:cs typeface="Arial"/>
              </a:rPr>
              <a:t>éd</a:t>
            </a:r>
            <a:r>
              <a:rPr lang="cs-CZ" b="1" spc="-14" dirty="0" smtClean="0">
                <a:latin typeface="Arial"/>
                <a:cs typeface="Arial"/>
              </a:rPr>
              <a:t>š</a:t>
            </a:r>
            <a:r>
              <a:rPr lang="cs-CZ" b="1" dirty="0" smtClean="0">
                <a:latin typeface="Arial"/>
                <a:cs typeface="Arial"/>
              </a:rPr>
              <a:t>tina, finština</a:t>
            </a:r>
            <a:endParaRPr lang="cs-CZ" dirty="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1174"/>
              </a:spcBef>
            </a:pPr>
            <a:r>
              <a:rPr lang="cs-CZ" b="1" dirty="0">
                <a:latin typeface="Arial"/>
                <a:cs typeface="Arial"/>
              </a:rPr>
              <a:t>š</a:t>
            </a:r>
            <a:r>
              <a:rPr lang="cs-CZ" b="1" dirty="0" smtClean="0">
                <a:latin typeface="Arial"/>
                <a:cs typeface="Arial"/>
              </a:rPr>
              <a:t>p</a:t>
            </a:r>
            <a:r>
              <a:rPr lang="cs-CZ" b="1" spc="-14" dirty="0" smtClean="0">
                <a:latin typeface="Arial"/>
                <a:cs typeface="Arial"/>
              </a:rPr>
              <a:t>a</a:t>
            </a:r>
            <a:r>
              <a:rPr lang="cs-CZ" b="1" dirty="0" smtClean="0">
                <a:latin typeface="Arial"/>
                <a:cs typeface="Arial"/>
              </a:rPr>
              <a:t>ně</a:t>
            </a:r>
            <a:r>
              <a:rPr lang="cs-CZ" b="1" spc="-9" dirty="0" smtClean="0">
                <a:latin typeface="Arial"/>
                <a:cs typeface="Arial"/>
              </a:rPr>
              <a:t>l</a:t>
            </a:r>
            <a:r>
              <a:rPr lang="cs-CZ" b="1" dirty="0" smtClean="0">
                <a:latin typeface="Arial"/>
                <a:cs typeface="Arial"/>
              </a:rPr>
              <a:t>ština, portuga</a:t>
            </a:r>
            <a:r>
              <a:rPr lang="cs-CZ" b="1" spc="-14" dirty="0" smtClean="0">
                <a:latin typeface="Arial"/>
                <a:cs typeface="Arial"/>
              </a:rPr>
              <a:t>l</a:t>
            </a:r>
            <a:r>
              <a:rPr lang="cs-CZ" b="1" dirty="0" smtClean="0">
                <a:latin typeface="Arial"/>
                <a:cs typeface="Arial"/>
              </a:rPr>
              <a:t>ština</a:t>
            </a:r>
            <a:endParaRPr lang="cs-CZ" dirty="0" smtClean="0">
              <a:latin typeface="Arial"/>
              <a:cs typeface="Arial"/>
            </a:endParaRPr>
          </a:p>
          <a:p>
            <a:pPr marL="12700">
              <a:lnSpc>
                <a:spcPts val="4830"/>
              </a:lnSpc>
              <a:spcBef>
                <a:spcPts val="357"/>
              </a:spcBef>
            </a:pPr>
            <a:r>
              <a:rPr lang="cs-CZ" b="1" dirty="0" smtClean="0">
                <a:latin typeface="Arial"/>
                <a:cs typeface="Arial"/>
              </a:rPr>
              <a:t>č</a:t>
            </a:r>
            <a:r>
              <a:rPr lang="cs-CZ" b="1" spc="-9" dirty="0" smtClean="0">
                <a:latin typeface="Arial"/>
                <a:cs typeface="Arial"/>
              </a:rPr>
              <a:t>í</a:t>
            </a:r>
            <a:r>
              <a:rPr lang="cs-CZ" b="1" dirty="0" smtClean="0">
                <a:latin typeface="Arial"/>
                <a:cs typeface="Arial"/>
              </a:rPr>
              <a:t>n</a:t>
            </a:r>
            <a:r>
              <a:rPr lang="cs-CZ" b="1" spc="-9" dirty="0" smtClean="0">
                <a:latin typeface="Arial"/>
                <a:cs typeface="Arial"/>
              </a:rPr>
              <a:t>š</a:t>
            </a:r>
            <a:r>
              <a:rPr lang="cs-CZ" b="1" dirty="0" smtClean="0">
                <a:latin typeface="Arial"/>
                <a:cs typeface="Arial"/>
              </a:rPr>
              <a:t>tina, j</a:t>
            </a:r>
            <a:r>
              <a:rPr lang="cs-CZ" b="1" spc="-9" dirty="0" smtClean="0">
                <a:latin typeface="Arial"/>
                <a:cs typeface="Arial"/>
              </a:rPr>
              <a:t>a</a:t>
            </a:r>
            <a:r>
              <a:rPr lang="cs-CZ" b="1" dirty="0" smtClean="0">
                <a:latin typeface="Arial"/>
                <a:cs typeface="Arial"/>
              </a:rPr>
              <a:t>pon</a:t>
            </a:r>
            <a:r>
              <a:rPr lang="cs-CZ" b="1" spc="-14" dirty="0" smtClean="0">
                <a:latin typeface="Arial"/>
                <a:cs typeface="Arial"/>
              </a:rPr>
              <a:t>š</a:t>
            </a:r>
            <a:r>
              <a:rPr lang="cs-CZ" b="1" dirty="0" smtClean="0">
                <a:latin typeface="Arial"/>
                <a:cs typeface="Arial"/>
              </a:rPr>
              <a:t>tina</a:t>
            </a:r>
            <a:endParaRPr lang="cs-CZ" dirty="0">
              <a:latin typeface="Arial"/>
              <a:cs typeface="Arial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Zdvojená interpunkce</a:t>
            </a:r>
          </a:p>
        </p:txBody>
      </p:sp>
      <p:sp>
        <p:nvSpPr>
          <p:cNvPr id="17411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Končí-li údaj tečkou a následuje tečka jako předepsaná interpunkce, zapíší se obě</a:t>
            </a:r>
          </a:p>
          <a:p>
            <a:pPr eaLnBrk="1" hangingPunct="1"/>
            <a:r>
              <a:rPr lang="cs-CZ" smtClean="0"/>
              <a:t>AACR: 3. vyd. – Praha …</a:t>
            </a:r>
          </a:p>
          <a:p>
            <a:pPr eaLnBrk="1" hangingPunct="1"/>
            <a:r>
              <a:rPr lang="cs-CZ" smtClean="0"/>
              <a:t>RDA: 3. vyd.. – Praha …</a:t>
            </a:r>
          </a:p>
          <a:p>
            <a:pPr eaLnBrk="1" hangingPunct="1"/>
            <a:r>
              <a:rPr lang="cs-CZ" smtClean="0"/>
              <a:t>Platí jen tehdy, pokud je v knize vyd., protože zkracování slov v RDA není povoleno (až na ojedinělé případy)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Nepřesnosti</a:t>
            </a:r>
          </a:p>
        </p:txBody>
      </p:sp>
      <p:sp>
        <p:nvSpPr>
          <p:cNvPr id="18435" name="Zástupný symbol pro obsah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AACR</a:t>
            </a:r>
          </a:p>
          <a:p>
            <a:pPr eaLnBrk="1" hangingPunct="1"/>
            <a:r>
              <a:rPr lang="cs-CZ" smtClean="0"/>
              <a:t>Mikro[e]konomie</a:t>
            </a:r>
          </a:p>
          <a:p>
            <a:pPr eaLnBrk="1" hangingPunct="1"/>
            <a:r>
              <a:rPr lang="cs-CZ" smtClean="0"/>
              <a:t>Mikrokonomie [sic]</a:t>
            </a:r>
          </a:p>
        </p:txBody>
      </p:sp>
      <p:sp>
        <p:nvSpPr>
          <p:cNvPr id="18436" name="Zástupný symbol pro obsah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RDA</a:t>
            </a:r>
          </a:p>
          <a:p>
            <a:pPr eaLnBrk="1" hangingPunct="1"/>
            <a:r>
              <a:rPr lang="cs-CZ" smtClean="0"/>
              <a:t>Mikrokonomie</a:t>
            </a:r>
          </a:p>
          <a:p>
            <a:pPr eaLnBrk="1" hangingPunct="1"/>
            <a:r>
              <a:rPr lang="cs-CZ" i="1" smtClean="0"/>
              <a:t>Variantní název s návěštím: </a:t>
            </a:r>
          </a:p>
          <a:p>
            <a:pPr eaLnBrk="1" hangingPunct="1"/>
            <a:r>
              <a:rPr lang="cs-CZ" smtClean="0"/>
              <a:t>Správný název je: Mikroekonomie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mtClean="0"/>
              <a:t>Tři tečky už se nenahrazují pomlčkou</a:t>
            </a:r>
          </a:p>
        </p:txBody>
      </p:sp>
      <p:sp>
        <p:nvSpPr>
          <p:cNvPr id="19459" name="Zástupný symbol pro obsah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AACR</a:t>
            </a:r>
          </a:p>
          <a:p>
            <a:pPr eaLnBrk="1" hangingPunct="1"/>
            <a:r>
              <a:rPr lang="cs-CZ" smtClean="0"/>
              <a:t>Bůh ví—</a:t>
            </a:r>
          </a:p>
          <a:p>
            <a:pPr eaLnBrk="1" hangingPunct="1"/>
            <a:r>
              <a:rPr lang="cs-CZ" smtClean="0"/>
              <a:t>--A růže kvetly</a:t>
            </a:r>
          </a:p>
        </p:txBody>
      </p:sp>
      <p:sp>
        <p:nvSpPr>
          <p:cNvPr id="19460" name="Zástupný symbol pro obsah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RDA</a:t>
            </a:r>
          </a:p>
          <a:p>
            <a:pPr eaLnBrk="1" hangingPunct="1"/>
            <a:r>
              <a:rPr lang="cs-CZ" smtClean="0"/>
              <a:t>Bůh ví …</a:t>
            </a:r>
          </a:p>
          <a:p>
            <a:pPr eaLnBrk="1" hangingPunct="1"/>
            <a:r>
              <a:rPr lang="cs-CZ" smtClean="0"/>
              <a:t>…A růže kvetly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Výpustka v názvu seriálu</a:t>
            </a:r>
          </a:p>
        </p:txBody>
      </p:sp>
      <p:sp>
        <p:nvSpPr>
          <p:cNvPr id="20483" name="Zástupný symbol pro obsah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AACR</a:t>
            </a:r>
          </a:p>
          <a:p>
            <a:pPr eaLnBrk="1" hangingPunct="1"/>
            <a:r>
              <a:rPr lang="cs-CZ" smtClean="0"/>
              <a:t>Sborník z … mezinárodní konference IFF</a:t>
            </a:r>
          </a:p>
          <a:p>
            <a:pPr eaLnBrk="1" hangingPunct="1"/>
            <a:r>
              <a:rPr lang="cs-CZ" smtClean="0"/>
              <a:t>Zpráva UIS za rok …</a:t>
            </a:r>
          </a:p>
          <a:p>
            <a:pPr eaLnBrk="1" hangingPunct="1"/>
            <a:r>
              <a:rPr lang="cs-CZ" smtClean="0"/>
              <a:t>Výroční zpráva / Metroprojekt</a:t>
            </a:r>
          </a:p>
        </p:txBody>
      </p:sp>
      <p:sp>
        <p:nvSpPr>
          <p:cNvPr id="20484" name="Zástupný symbol pro obsah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RDA</a:t>
            </a:r>
          </a:p>
          <a:p>
            <a:pPr eaLnBrk="1" hangingPunct="1"/>
            <a:r>
              <a:rPr lang="cs-CZ" smtClean="0"/>
              <a:t>Sborník z … mezinárodní konference IFF</a:t>
            </a:r>
          </a:p>
          <a:p>
            <a:pPr eaLnBrk="1" hangingPunct="1"/>
            <a:r>
              <a:rPr lang="cs-CZ" smtClean="0"/>
              <a:t>Zpráva UIS za rok …</a:t>
            </a:r>
          </a:p>
          <a:p>
            <a:pPr eaLnBrk="1" hangingPunct="1"/>
            <a:r>
              <a:rPr lang="cs-CZ" smtClean="0"/>
              <a:t>… Výroční zpráva / Metroprojekt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mtClean="0"/>
              <a:t>Tři nová pole MARC  místo obecného označení dokumentu</a:t>
            </a:r>
          </a:p>
        </p:txBody>
      </p:sp>
      <p:sp>
        <p:nvSpPr>
          <p:cNvPr id="21507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eaLnBrk="1" hangingPunct="1"/>
            <a:r>
              <a:rPr lang="cs-CZ" sz="3800" dirty="0" smtClean="0"/>
              <a:t>245 $h</a:t>
            </a:r>
          </a:p>
          <a:p>
            <a:pPr eaLnBrk="1" hangingPunct="1"/>
            <a:r>
              <a:rPr lang="cs-CZ" sz="3800" dirty="0" smtClean="0"/>
              <a:t>336 – typ obsahu</a:t>
            </a:r>
          </a:p>
          <a:p>
            <a:pPr lvl="0">
              <a:buNone/>
            </a:pPr>
            <a:r>
              <a:rPr lang="cs-CZ" dirty="0" smtClean="0"/>
              <a:t>	 povaha obsahu (</a:t>
            </a:r>
            <a:r>
              <a:rPr lang="cs-CZ" dirty="0" err="1" smtClean="0"/>
              <a:t>content</a:t>
            </a:r>
            <a:r>
              <a:rPr lang="cs-CZ" dirty="0" smtClean="0"/>
              <a:t> type – vychází z pojetí obsahu „vyjádření“ dle modelu FRBR)</a:t>
            </a:r>
          </a:p>
          <a:p>
            <a:pPr lvl="1"/>
            <a:r>
              <a:rPr lang="cs-CZ" dirty="0" smtClean="0"/>
              <a:t>text</a:t>
            </a:r>
          </a:p>
          <a:p>
            <a:pPr lvl="1"/>
            <a:r>
              <a:rPr lang="cs-CZ" dirty="0" smtClean="0"/>
              <a:t>obraz</a:t>
            </a:r>
          </a:p>
          <a:p>
            <a:pPr lvl="1"/>
            <a:r>
              <a:rPr lang="cs-CZ" dirty="0" smtClean="0"/>
              <a:t>zvuk</a:t>
            </a:r>
            <a:endParaRPr lang="cs-CZ" dirty="0" smtClean="0">
              <a:solidFill>
                <a:srgbClr val="C00000"/>
              </a:solidFill>
            </a:endParaRPr>
          </a:p>
          <a:p>
            <a:pPr eaLnBrk="1" hangingPunct="1"/>
            <a:r>
              <a:rPr lang="cs-CZ" sz="3800" dirty="0" smtClean="0"/>
              <a:t>337 – typ zprostředkovacího zařízení (media type</a:t>
            </a:r>
            <a:r>
              <a:rPr lang="cs-CZ" dirty="0" smtClean="0"/>
              <a:t>)</a:t>
            </a:r>
          </a:p>
          <a:p>
            <a:pPr lvl="1"/>
            <a:r>
              <a:rPr lang="cs-CZ" sz="2700" dirty="0" smtClean="0"/>
              <a:t>zvuková zařízení - audio</a:t>
            </a:r>
          </a:p>
          <a:p>
            <a:pPr lvl="1"/>
            <a:r>
              <a:rPr lang="cs-CZ" sz="2700" dirty="0" smtClean="0"/>
              <a:t> počítač - </a:t>
            </a:r>
            <a:r>
              <a:rPr lang="cs-CZ" sz="2700" dirty="0" err="1" smtClean="0"/>
              <a:t>computer</a:t>
            </a:r>
            <a:r>
              <a:rPr lang="cs-CZ" sz="2700" dirty="0" smtClean="0"/>
              <a:t> </a:t>
            </a:r>
          </a:p>
          <a:p>
            <a:pPr lvl="1"/>
            <a:r>
              <a:rPr lang="cs-CZ" sz="2700" dirty="0" smtClean="0"/>
              <a:t> </a:t>
            </a:r>
            <a:r>
              <a:rPr lang="cs-CZ" sz="2700" dirty="0" err="1" smtClean="0"/>
              <a:t>mikroforma</a:t>
            </a:r>
            <a:r>
              <a:rPr lang="cs-CZ" sz="2700" dirty="0" smtClean="0"/>
              <a:t> - </a:t>
            </a:r>
            <a:r>
              <a:rPr lang="cs-CZ" sz="2700" dirty="0" err="1" smtClean="0"/>
              <a:t>microform</a:t>
            </a:r>
            <a:r>
              <a:rPr lang="cs-CZ" sz="2700" dirty="0" smtClean="0"/>
              <a:t> </a:t>
            </a:r>
          </a:p>
          <a:p>
            <a:pPr lvl="1"/>
            <a:r>
              <a:rPr lang="cs-CZ" sz="2700" dirty="0" smtClean="0"/>
              <a:t> </a:t>
            </a:r>
            <a:r>
              <a:rPr lang="cs-CZ" sz="2700" dirty="0" err="1" smtClean="0"/>
              <a:t>projektovací</a:t>
            </a:r>
            <a:r>
              <a:rPr lang="cs-CZ" sz="2700" dirty="0" smtClean="0"/>
              <a:t> zařízení (</a:t>
            </a:r>
            <a:r>
              <a:rPr lang="cs-CZ" sz="2700" dirty="0" err="1" smtClean="0"/>
              <a:t>overhead</a:t>
            </a:r>
            <a:r>
              <a:rPr lang="cs-CZ" sz="2700" dirty="0" smtClean="0"/>
              <a:t> projektor, </a:t>
            </a:r>
            <a:r>
              <a:rPr lang="cs-CZ" sz="2700" dirty="0" err="1" smtClean="0"/>
              <a:t>dataprojektor</a:t>
            </a:r>
            <a:r>
              <a:rPr lang="cs-CZ" sz="2700" dirty="0" smtClean="0"/>
              <a:t>) - </a:t>
            </a:r>
            <a:r>
              <a:rPr lang="cs-CZ" sz="2700" dirty="0" err="1" smtClean="0"/>
              <a:t>projected</a:t>
            </a:r>
            <a:r>
              <a:rPr lang="cs-CZ" sz="2700" dirty="0" smtClean="0"/>
              <a:t> </a:t>
            </a:r>
          </a:p>
          <a:p>
            <a:pPr lvl="1"/>
            <a:r>
              <a:rPr lang="cs-CZ" sz="2700" dirty="0" smtClean="0"/>
              <a:t>bez zprostředkovacího zařízení – </a:t>
            </a:r>
            <a:r>
              <a:rPr lang="cs-CZ" sz="2700" dirty="0" err="1" smtClean="0"/>
              <a:t>unmediated</a:t>
            </a:r>
            <a:r>
              <a:rPr lang="cs-CZ" sz="2700" dirty="0" smtClean="0"/>
              <a:t> </a:t>
            </a:r>
          </a:p>
          <a:p>
            <a:pPr eaLnBrk="1" hangingPunct="1"/>
            <a:r>
              <a:rPr lang="cs-CZ" sz="3800" dirty="0" smtClean="0"/>
              <a:t>338 – typ nosiče (</a:t>
            </a:r>
            <a:r>
              <a:rPr lang="cs-CZ" sz="3800" dirty="0" err="1" smtClean="0"/>
              <a:t>carrier</a:t>
            </a:r>
            <a:r>
              <a:rPr lang="cs-CZ" sz="3800" dirty="0" smtClean="0"/>
              <a:t> type)</a:t>
            </a:r>
          </a:p>
          <a:p>
            <a:pPr lvl="1">
              <a:buNone/>
            </a:pPr>
            <a:r>
              <a:rPr lang="cs-CZ" dirty="0" smtClean="0"/>
              <a:t>odvíjí se od způsobu zprostředkování :</a:t>
            </a:r>
          </a:p>
          <a:p>
            <a:pPr lvl="1"/>
            <a:r>
              <a:rPr lang="cs-CZ" dirty="0" smtClean="0"/>
              <a:t>počítačový disk</a:t>
            </a:r>
          </a:p>
          <a:p>
            <a:pPr lvl="1"/>
            <a:r>
              <a:rPr lang="cs-CZ" dirty="0" smtClean="0"/>
              <a:t>zvuková kazeta</a:t>
            </a:r>
          </a:p>
          <a:p>
            <a:pPr lvl="1"/>
            <a:r>
              <a:rPr lang="cs-CZ" dirty="0" smtClean="0"/>
              <a:t>globus</a:t>
            </a:r>
          </a:p>
          <a:p>
            <a:pPr lvl="1"/>
            <a:r>
              <a:rPr lang="cs-CZ" dirty="0" smtClean="0"/>
              <a:t>svazek (kniha</a:t>
            </a:r>
            <a:r>
              <a:rPr lang="cs-CZ" smtClean="0"/>
              <a:t>) </a:t>
            </a:r>
            <a:endParaRPr lang="cs-CZ" dirty="0" smtClean="0"/>
          </a:p>
          <a:p>
            <a:pPr eaLnBrk="1" hangingPunct="1"/>
            <a:endParaRPr lang="cs-CZ" dirty="0" smtClean="0"/>
          </a:p>
          <a:p>
            <a:pPr eaLnBrk="1" hangingPunct="1">
              <a:buNone/>
            </a:pPr>
            <a:r>
              <a:rPr lang="cs-CZ" dirty="0" smtClean="0"/>
              <a:t>RDA sekce 1, bod 3.2, 3.3, sekce 2, bod 6.9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Další názvová informace</a:t>
            </a:r>
          </a:p>
        </p:txBody>
      </p:sp>
      <p:sp>
        <p:nvSpPr>
          <p:cNvPr id="2355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Podle AACR lze do [ ] převzít i odjinud, je-li významná nebo vysvětluje hlavní název</a:t>
            </a:r>
          </a:p>
          <a:p>
            <a:pPr eaLnBrk="1" hangingPunct="1"/>
            <a:r>
              <a:rPr lang="cs-CZ" smtClean="0"/>
              <a:t>Podle RDA se zapisuje jen ta, co je na stejném prameni jako hlavní název</a:t>
            </a:r>
          </a:p>
          <a:p>
            <a:pPr eaLnBrk="1" hangingPunct="1"/>
            <a:r>
              <a:rPr lang="cs-CZ" smtClean="0"/>
              <a:t>Výjimku mají pouze kartografické dokumenty a filmy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Údaje o odpovědnosti</a:t>
            </a:r>
          </a:p>
        </p:txBody>
      </p:sp>
      <p:sp>
        <p:nvSpPr>
          <p:cNvPr id="24579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AACR</a:t>
            </a:r>
          </a:p>
          <a:p>
            <a:pPr eaLnBrk="1" hangingPunct="1"/>
            <a:r>
              <a:rPr lang="cs-CZ" smtClean="0"/>
              <a:t>Dům ve stráni / [napsal Jan Novák a Petr Pavel]</a:t>
            </a:r>
          </a:p>
          <a:p>
            <a:pPr eaLnBrk="1" hangingPunct="1"/>
            <a:r>
              <a:rPr lang="cs-CZ" i="1" smtClean="0"/>
              <a:t>nebyli na hlavním prameni popisu, ale v tiráži</a:t>
            </a:r>
          </a:p>
        </p:txBody>
      </p:sp>
      <p:sp>
        <p:nvSpPr>
          <p:cNvPr id="24580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RDA</a:t>
            </a:r>
          </a:p>
          <a:p>
            <a:pPr eaLnBrk="1" hangingPunct="1"/>
            <a:r>
              <a:rPr lang="cs-CZ" smtClean="0"/>
              <a:t>Dům ve stráni / napsal Jan Novák a Petr Pavel</a:t>
            </a:r>
          </a:p>
          <a:p>
            <a:pPr eaLnBrk="1" hangingPunct="1"/>
            <a:r>
              <a:rPr lang="cs-CZ" i="1" smtClean="0"/>
              <a:t>Do [ ] jen původci mimo popisovaný zdroj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Údaje o odpovědnosti</a:t>
            </a:r>
          </a:p>
        </p:txBody>
      </p:sp>
      <p:sp>
        <p:nvSpPr>
          <p:cNvPr id="2560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AACR</a:t>
            </a:r>
          </a:p>
          <a:p>
            <a:pPr eaLnBrk="1" hangingPunct="1"/>
            <a:r>
              <a:rPr lang="cs-CZ" smtClean="0"/>
              <a:t>Anorganická chemie v příkladech / Jan Novák … [et al.]</a:t>
            </a:r>
          </a:p>
        </p:txBody>
      </p:sp>
      <p:sp>
        <p:nvSpPr>
          <p:cNvPr id="2560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RDA</a:t>
            </a:r>
          </a:p>
          <a:p>
            <a:pPr eaLnBrk="1" hangingPunct="1"/>
            <a:r>
              <a:rPr lang="cs-CZ" sz="2400" smtClean="0"/>
              <a:t>Anorganická chemie v příkladech / Jan Novák, Petr Pavel, Jiří Dvořák, Jana Slámová, Dita Holubová</a:t>
            </a:r>
          </a:p>
          <a:p>
            <a:pPr eaLnBrk="1" hangingPunct="1"/>
            <a:r>
              <a:rPr lang="cs-CZ" sz="2400" i="1" smtClean="0"/>
              <a:t>(nedoporučuje se) volitelné pravidlo:</a:t>
            </a:r>
          </a:p>
          <a:p>
            <a:pPr eaLnBrk="1" hangingPunct="1"/>
            <a:r>
              <a:rPr lang="cs-CZ" sz="2400" smtClean="0"/>
              <a:t>Anorganická chemie v příkladech / Jan Novák [a čtyři další]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Údaje o odpovědnosti</a:t>
            </a:r>
          </a:p>
        </p:txBody>
      </p:sp>
      <p:sp>
        <p:nvSpPr>
          <p:cNvPr id="26627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AACR</a:t>
            </a:r>
          </a:p>
          <a:p>
            <a:pPr eaLnBrk="1" hangingPunct="1"/>
            <a:r>
              <a:rPr lang="cs-CZ" smtClean="0"/>
              <a:t>Anorganická chemie v příkladech / Jan Novák</a:t>
            </a:r>
          </a:p>
          <a:p>
            <a:pPr eaLnBrk="1" hangingPunct="1"/>
            <a:r>
              <a:rPr lang="cs-CZ" smtClean="0"/>
              <a:t>První roky / sestavil Josef Nouza</a:t>
            </a:r>
          </a:p>
          <a:p>
            <a:pPr eaLnBrk="1" hangingPunct="1"/>
            <a:endParaRPr lang="cs-CZ" smtClean="0"/>
          </a:p>
        </p:txBody>
      </p:sp>
      <p:sp>
        <p:nvSpPr>
          <p:cNvPr id="26628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RDA</a:t>
            </a:r>
          </a:p>
          <a:p>
            <a:pPr eaLnBrk="1" hangingPunct="1"/>
            <a:r>
              <a:rPr lang="cs-CZ" smtClean="0"/>
              <a:t>Anorganická chemie v příkladech / RNDr. Jan Novák</a:t>
            </a:r>
          </a:p>
          <a:p>
            <a:pPr eaLnBrk="1" hangingPunct="1"/>
            <a:r>
              <a:rPr lang="cs-CZ" smtClean="0"/>
              <a:t>První roky / sestavil Josef Nouza, školní inspektor</a:t>
            </a:r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Údaj o vydání</a:t>
            </a:r>
          </a:p>
        </p:txBody>
      </p:sp>
      <p:sp>
        <p:nvSpPr>
          <p:cNvPr id="28675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smtClean="0"/>
              <a:t>AACR</a:t>
            </a:r>
          </a:p>
          <a:p>
            <a:r>
              <a:rPr lang="cs-CZ" smtClean="0"/>
              <a:t>2. vyd.</a:t>
            </a:r>
          </a:p>
          <a:p>
            <a:r>
              <a:rPr lang="cs-CZ" smtClean="0"/>
              <a:t>Vyd. 4.</a:t>
            </a:r>
          </a:p>
          <a:p>
            <a:r>
              <a:rPr lang="cs-CZ" smtClean="0"/>
              <a:t>2nd ed.</a:t>
            </a:r>
          </a:p>
          <a:p>
            <a:r>
              <a:rPr lang="cs-CZ" smtClean="0"/>
              <a:t>2., aktualiz. vyd.</a:t>
            </a:r>
          </a:p>
          <a:p>
            <a:endParaRPr lang="cs-CZ" smtClean="0"/>
          </a:p>
          <a:p>
            <a:r>
              <a:rPr lang="cs-CZ" smtClean="0"/>
              <a:t>3., rozš. vyd. </a:t>
            </a:r>
          </a:p>
        </p:txBody>
      </p:sp>
      <p:sp>
        <p:nvSpPr>
          <p:cNvPr id="28676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smtClean="0"/>
              <a:t>RDA</a:t>
            </a:r>
          </a:p>
          <a:p>
            <a:r>
              <a:rPr lang="cs-CZ" smtClean="0"/>
              <a:t>Druhé vydání</a:t>
            </a:r>
          </a:p>
          <a:p>
            <a:r>
              <a:rPr lang="cs-CZ" smtClean="0"/>
              <a:t>Vydání čtvrté</a:t>
            </a:r>
          </a:p>
          <a:p>
            <a:r>
              <a:rPr lang="cs-CZ" smtClean="0"/>
              <a:t>Second edition</a:t>
            </a:r>
          </a:p>
          <a:p>
            <a:r>
              <a:rPr lang="cs-CZ" smtClean="0"/>
              <a:t>2., aktualizované vydání</a:t>
            </a:r>
          </a:p>
          <a:p>
            <a:r>
              <a:rPr lang="cs-CZ" smtClean="0"/>
              <a:t>III., rozšířené vydání</a:t>
            </a:r>
          </a:p>
          <a:p>
            <a:endParaRPr lang="cs-CZ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Katalogizace podle RDA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 marR="57398">
              <a:lnSpc>
                <a:spcPts val="3375"/>
              </a:lnSpc>
              <a:spcBef>
                <a:spcPts val="168"/>
              </a:spcBef>
            </a:pPr>
            <a:r>
              <a:rPr lang="cs-CZ" b="1" dirty="0">
                <a:latin typeface="Arial"/>
                <a:cs typeface="Arial"/>
              </a:rPr>
              <a:t>USA</a:t>
            </a:r>
            <a:endParaRPr lang="cs-CZ" dirty="0">
              <a:latin typeface="Arial"/>
              <a:cs typeface="Arial"/>
            </a:endParaRPr>
          </a:p>
          <a:p>
            <a:pPr marL="12700">
              <a:lnSpc>
                <a:spcPts val="3679"/>
              </a:lnSpc>
              <a:spcBef>
                <a:spcPts val="1359"/>
              </a:spcBef>
            </a:pPr>
            <a:r>
              <a:rPr lang="cs-CZ" b="1" spc="-184" dirty="0">
                <a:latin typeface="Arial"/>
                <a:cs typeface="Arial"/>
              </a:rPr>
              <a:t>V</a:t>
            </a:r>
            <a:r>
              <a:rPr lang="cs-CZ" b="1" dirty="0">
                <a:latin typeface="Arial"/>
                <a:cs typeface="Arial"/>
              </a:rPr>
              <a:t>el</a:t>
            </a:r>
            <a:r>
              <a:rPr lang="cs-CZ" b="1" spc="-14" dirty="0">
                <a:latin typeface="Arial"/>
                <a:cs typeface="Arial"/>
              </a:rPr>
              <a:t>k</a:t>
            </a:r>
            <a:r>
              <a:rPr lang="cs-CZ" b="1" dirty="0">
                <a:latin typeface="Arial"/>
                <a:cs typeface="Arial"/>
              </a:rPr>
              <a:t>á</a:t>
            </a:r>
            <a:r>
              <a:rPr lang="cs-CZ" b="1" spc="-14" dirty="0">
                <a:latin typeface="Arial"/>
                <a:cs typeface="Arial"/>
              </a:rPr>
              <a:t> </a:t>
            </a:r>
            <a:r>
              <a:rPr lang="cs-CZ" b="1" dirty="0">
                <a:latin typeface="Arial"/>
                <a:cs typeface="Arial"/>
              </a:rPr>
              <a:t>Británie </a:t>
            </a:r>
            <a:endParaRPr lang="cs-CZ" dirty="0">
              <a:latin typeface="Arial"/>
              <a:cs typeface="Arial"/>
            </a:endParaRPr>
          </a:p>
          <a:p>
            <a:pPr marL="12700">
              <a:lnSpc>
                <a:spcPts val="3679"/>
              </a:lnSpc>
              <a:spcBef>
                <a:spcPts val="1530"/>
              </a:spcBef>
            </a:pPr>
            <a:r>
              <a:rPr lang="cs-CZ" b="1" dirty="0">
                <a:latin typeface="Arial"/>
                <a:cs typeface="Arial"/>
              </a:rPr>
              <a:t>Kan</a:t>
            </a:r>
            <a:r>
              <a:rPr lang="cs-CZ" b="1" spc="-14" dirty="0">
                <a:latin typeface="Arial"/>
                <a:cs typeface="Arial"/>
              </a:rPr>
              <a:t>a</a:t>
            </a:r>
            <a:r>
              <a:rPr lang="cs-CZ" b="1" dirty="0">
                <a:latin typeface="Arial"/>
                <a:cs typeface="Arial"/>
              </a:rPr>
              <a:t>da </a:t>
            </a:r>
            <a:endParaRPr lang="cs-CZ" dirty="0">
              <a:latin typeface="Arial"/>
              <a:cs typeface="Arial"/>
            </a:endParaRPr>
          </a:p>
          <a:p>
            <a:pPr marL="12700">
              <a:lnSpc>
                <a:spcPts val="3679"/>
              </a:lnSpc>
              <a:spcBef>
                <a:spcPts val="1530"/>
              </a:spcBef>
            </a:pPr>
            <a:r>
              <a:rPr lang="cs-CZ" b="1" dirty="0">
                <a:latin typeface="Arial"/>
                <a:cs typeface="Arial"/>
              </a:rPr>
              <a:t>Austrá</a:t>
            </a:r>
            <a:r>
              <a:rPr lang="cs-CZ" b="1" spc="-9" dirty="0">
                <a:latin typeface="Arial"/>
                <a:cs typeface="Arial"/>
              </a:rPr>
              <a:t>l</a:t>
            </a:r>
            <a:r>
              <a:rPr lang="cs-CZ" b="1" dirty="0">
                <a:latin typeface="Arial"/>
                <a:cs typeface="Arial"/>
              </a:rPr>
              <a:t>ie</a:t>
            </a:r>
            <a:endParaRPr lang="cs-CZ" dirty="0">
              <a:latin typeface="Arial"/>
              <a:cs typeface="Arial"/>
            </a:endParaRPr>
          </a:p>
          <a:p>
            <a:pPr marL="12700" marR="57398">
              <a:lnSpc>
                <a:spcPct val="95825"/>
              </a:lnSpc>
              <a:spcBef>
                <a:spcPts val="1570"/>
              </a:spcBef>
            </a:pPr>
            <a:r>
              <a:rPr lang="cs-CZ" b="1" dirty="0">
                <a:latin typeface="Arial"/>
                <a:cs typeface="Arial"/>
              </a:rPr>
              <a:t>Nový</a:t>
            </a:r>
            <a:r>
              <a:rPr lang="cs-CZ" b="1" spc="-29" dirty="0">
                <a:latin typeface="Arial"/>
                <a:cs typeface="Arial"/>
              </a:rPr>
              <a:t> </a:t>
            </a:r>
            <a:r>
              <a:rPr lang="cs-CZ" b="1" dirty="0">
                <a:latin typeface="Arial"/>
                <a:cs typeface="Arial"/>
              </a:rPr>
              <a:t>Zé</a:t>
            </a:r>
            <a:r>
              <a:rPr lang="cs-CZ" b="1" spc="-9" dirty="0">
                <a:latin typeface="Arial"/>
                <a:cs typeface="Arial"/>
              </a:rPr>
              <a:t>l</a:t>
            </a:r>
            <a:r>
              <a:rPr lang="cs-CZ" b="1" dirty="0">
                <a:latin typeface="Arial"/>
                <a:cs typeface="Arial"/>
              </a:rPr>
              <a:t>and</a:t>
            </a:r>
            <a:endParaRPr lang="cs-CZ" dirty="0">
              <a:latin typeface="Arial"/>
              <a:cs typeface="Arial"/>
            </a:endParaRPr>
          </a:p>
          <a:p>
            <a:pPr marL="12700" marR="45720">
              <a:lnSpc>
                <a:spcPts val="3375"/>
              </a:lnSpc>
              <a:spcBef>
                <a:spcPts val="168"/>
              </a:spcBef>
            </a:pPr>
            <a:r>
              <a:rPr lang="cs-CZ" b="1" spc="0" dirty="0" smtClean="0">
                <a:latin typeface="Arial"/>
                <a:cs typeface="Arial"/>
              </a:rPr>
              <a:t>Sing</a:t>
            </a:r>
            <a:r>
              <a:rPr lang="cs-CZ" b="1" spc="-14" dirty="0" smtClean="0">
                <a:latin typeface="Arial"/>
                <a:cs typeface="Arial"/>
              </a:rPr>
              <a:t>a</a:t>
            </a:r>
            <a:r>
              <a:rPr lang="cs-CZ" b="1" spc="0" dirty="0" smtClean="0">
                <a:latin typeface="Arial"/>
                <a:cs typeface="Arial"/>
              </a:rPr>
              <a:t>pur, M</a:t>
            </a:r>
            <a:r>
              <a:rPr lang="cs-CZ" b="1" spc="-9" dirty="0" smtClean="0">
                <a:latin typeface="Arial"/>
                <a:cs typeface="Arial"/>
              </a:rPr>
              <a:t>a</a:t>
            </a:r>
            <a:r>
              <a:rPr lang="cs-CZ" b="1" spc="0" dirty="0" smtClean="0">
                <a:latin typeface="Arial"/>
                <a:cs typeface="Arial"/>
              </a:rPr>
              <a:t>la</a:t>
            </a:r>
            <a:r>
              <a:rPr lang="cs-CZ" b="1" spc="-9" dirty="0" smtClean="0">
                <a:latin typeface="Arial"/>
                <a:cs typeface="Arial"/>
              </a:rPr>
              <a:t>j</a:t>
            </a:r>
            <a:r>
              <a:rPr lang="cs-CZ" b="1" spc="0" dirty="0" smtClean="0">
                <a:latin typeface="Arial"/>
                <a:cs typeface="Arial"/>
              </a:rPr>
              <a:t>sie, </a:t>
            </a:r>
            <a:r>
              <a:rPr lang="cs-CZ" b="1" spc="-4" dirty="0" smtClean="0">
                <a:latin typeface="Arial"/>
                <a:cs typeface="Arial"/>
              </a:rPr>
              <a:t>Filipíny</a:t>
            </a:r>
            <a:endParaRPr lang="cs-CZ" dirty="0" smtClean="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1318"/>
              </a:spcBef>
            </a:pPr>
            <a:r>
              <a:rPr lang="cs-CZ" b="1" spc="0" dirty="0" smtClean="0">
                <a:latin typeface="Arial"/>
                <a:cs typeface="Arial"/>
              </a:rPr>
              <a:t>další</a:t>
            </a:r>
            <a:r>
              <a:rPr lang="cs-CZ" b="1" spc="-24" dirty="0" smtClean="0">
                <a:latin typeface="Arial"/>
                <a:cs typeface="Arial"/>
              </a:rPr>
              <a:t> </a:t>
            </a:r>
            <a:r>
              <a:rPr lang="cs-CZ" b="1" spc="0" dirty="0" smtClean="0">
                <a:latin typeface="Arial"/>
                <a:cs typeface="Arial"/>
              </a:rPr>
              <a:t>země</a:t>
            </a:r>
            <a:r>
              <a:rPr lang="cs-CZ" b="1" spc="19" dirty="0" smtClean="0">
                <a:latin typeface="Arial"/>
                <a:cs typeface="Arial"/>
              </a:rPr>
              <a:t> </a:t>
            </a:r>
            <a:r>
              <a:rPr lang="cs-CZ" b="1" spc="0" dirty="0" smtClean="0">
                <a:latin typeface="Arial"/>
                <a:cs typeface="Arial"/>
              </a:rPr>
              <a:t>- jednotl</a:t>
            </a:r>
            <a:r>
              <a:rPr lang="cs-CZ" b="1" spc="4" dirty="0" smtClean="0">
                <a:latin typeface="Arial"/>
                <a:cs typeface="Arial"/>
              </a:rPr>
              <a:t>i</a:t>
            </a:r>
            <a:r>
              <a:rPr lang="cs-CZ" b="1" spc="0" dirty="0" smtClean="0">
                <a:latin typeface="Arial"/>
                <a:cs typeface="Arial"/>
              </a:rPr>
              <a:t>vé</a:t>
            </a:r>
            <a:r>
              <a:rPr lang="cs-CZ" b="1" spc="-34" dirty="0" smtClean="0">
                <a:latin typeface="Arial"/>
                <a:cs typeface="Arial"/>
              </a:rPr>
              <a:t> </a:t>
            </a:r>
            <a:r>
              <a:rPr lang="cs-CZ" b="1" spc="0" dirty="0" smtClean="0">
                <a:latin typeface="Arial"/>
                <a:cs typeface="Arial"/>
              </a:rPr>
              <a:t>inst</a:t>
            </a:r>
            <a:r>
              <a:rPr lang="cs-CZ" b="1" spc="4" dirty="0" smtClean="0">
                <a:latin typeface="Arial"/>
                <a:cs typeface="Arial"/>
              </a:rPr>
              <a:t>i</a:t>
            </a:r>
            <a:r>
              <a:rPr lang="cs-CZ" b="1" spc="0" dirty="0" smtClean="0">
                <a:latin typeface="Arial"/>
                <a:cs typeface="Arial"/>
              </a:rPr>
              <a:t>tuce</a:t>
            </a:r>
            <a:endParaRPr lang="cs-CZ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Nakladatelské údaje</a:t>
            </a:r>
          </a:p>
        </p:txBody>
      </p:sp>
      <p:sp>
        <p:nvSpPr>
          <p:cNvPr id="29699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smtClean="0"/>
              <a:t>AACR</a:t>
            </a:r>
          </a:p>
          <a:p>
            <a:r>
              <a:rPr lang="cs-CZ" smtClean="0"/>
              <a:t>Praha : Scientia, [1996]</a:t>
            </a:r>
          </a:p>
          <a:p>
            <a:r>
              <a:rPr lang="cs-CZ" smtClean="0"/>
              <a:t>Praha : Academia, 2005</a:t>
            </a:r>
          </a:p>
        </p:txBody>
      </p:sp>
      <p:sp>
        <p:nvSpPr>
          <p:cNvPr id="29700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smtClean="0"/>
              <a:t>RDA</a:t>
            </a:r>
          </a:p>
          <a:p>
            <a:r>
              <a:rPr lang="cs-CZ" smtClean="0"/>
              <a:t>Praha : Scientia, s.r.o., [1996], </a:t>
            </a:r>
            <a:r>
              <a:rPr lang="en-US" smtClean="0"/>
              <a:t>©</a:t>
            </a:r>
            <a:r>
              <a:rPr lang="cs-CZ" smtClean="0"/>
              <a:t>1996</a:t>
            </a:r>
          </a:p>
          <a:p>
            <a:r>
              <a:rPr lang="cs-CZ" smtClean="0"/>
              <a:t>Praha : Nakladatelství Academia, 2005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Datum vydání</a:t>
            </a:r>
          </a:p>
        </p:txBody>
      </p:sp>
      <p:sp>
        <p:nvSpPr>
          <p:cNvPr id="3072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smtClean="0"/>
              <a:t>AACR</a:t>
            </a:r>
          </a:p>
          <a:p>
            <a:r>
              <a:rPr lang="cs-CZ" smtClean="0"/>
              <a:t>[mezi 1918 a 1938]</a:t>
            </a:r>
          </a:p>
          <a:p>
            <a:r>
              <a:rPr lang="cs-CZ" smtClean="0"/>
              <a:t>[18--]</a:t>
            </a:r>
          </a:p>
          <a:p>
            <a:r>
              <a:rPr lang="cs-CZ" smtClean="0"/>
              <a:t>[19--?]</a:t>
            </a:r>
          </a:p>
          <a:p>
            <a:r>
              <a:rPr lang="cs-CZ" smtClean="0"/>
              <a:t>c2005</a:t>
            </a:r>
          </a:p>
          <a:p>
            <a:endParaRPr lang="cs-CZ" smtClean="0"/>
          </a:p>
          <a:p>
            <a:r>
              <a:rPr lang="cs-CZ" smtClean="0"/>
              <a:t>odhad</a:t>
            </a:r>
          </a:p>
        </p:txBody>
      </p:sp>
      <p:sp>
        <p:nvSpPr>
          <p:cNvPr id="3072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smtClean="0"/>
              <a:t>RDA</a:t>
            </a:r>
          </a:p>
          <a:p>
            <a:r>
              <a:rPr lang="cs-CZ" smtClean="0"/>
              <a:t>[mezi 1850 a 1970]</a:t>
            </a:r>
          </a:p>
          <a:p>
            <a:r>
              <a:rPr lang="cs-CZ" smtClean="0"/>
              <a:t>[před 1897]</a:t>
            </a:r>
          </a:p>
          <a:p>
            <a:r>
              <a:rPr lang="cs-CZ" smtClean="0"/>
              <a:t>[po 1898]</a:t>
            </a:r>
          </a:p>
          <a:p>
            <a:r>
              <a:rPr lang="en-US" smtClean="0"/>
              <a:t>©</a:t>
            </a:r>
            <a:r>
              <a:rPr lang="cs-CZ" smtClean="0"/>
              <a:t>2005 </a:t>
            </a:r>
            <a:r>
              <a:rPr lang="cs-CZ" sz="1800" i="1" smtClean="0"/>
              <a:t>nebo</a:t>
            </a:r>
            <a:r>
              <a:rPr lang="cs-CZ" smtClean="0"/>
              <a:t> copyright 2005 </a:t>
            </a:r>
            <a:r>
              <a:rPr lang="cs-CZ" sz="2000" i="1" smtClean="0"/>
              <a:t>nebo</a:t>
            </a:r>
            <a:r>
              <a:rPr lang="cs-CZ" smtClean="0"/>
              <a:t> [2005?]</a:t>
            </a:r>
          </a:p>
          <a:p>
            <a:r>
              <a:rPr lang="cs-CZ" smtClean="0"/>
              <a:t>[datum není známo]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Místo vydání</a:t>
            </a:r>
          </a:p>
        </p:txBody>
      </p:sp>
      <p:sp>
        <p:nvSpPr>
          <p:cNvPr id="32771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smtClean="0"/>
              <a:t>AACR</a:t>
            </a:r>
          </a:p>
          <a:p>
            <a:r>
              <a:rPr lang="cs-CZ" smtClean="0"/>
              <a:t>Praha [i.e. Brno] : Druhé město, 2011</a:t>
            </a:r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r>
              <a:rPr lang="cs-CZ" smtClean="0"/>
              <a:t>N.J. [i.e. Nový Jičín] : Kostka, 1970</a:t>
            </a:r>
          </a:p>
        </p:txBody>
      </p:sp>
      <p:sp>
        <p:nvSpPr>
          <p:cNvPr id="32772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smtClean="0"/>
              <a:t>RDA</a:t>
            </a:r>
          </a:p>
          <a:p>
            <a:r>
              <a:rPr lang="cs-CZ" smtClean="0"/>
              <a:t>Praha : Druhé město, 2011</a:t>
            </a:r>
          </a:p>
          <a:p>
            <a:r>
              <a:rPr lang="cs-CZ" i="1" smtClean="0"/>
              <a:t>Poznámka:</a:t>
            </a:r>
            <a:r>
              <a:rPr lang="cs-CZ" smtClean="0"/>
              <a:t> Ve skutečnosti vydáno v Brně</a:t>
            </a:r>
          </a:p>
          <a:p>
            <a:r>
              <a:rPr lang="cs-CZ" smtClean="0"/>
              <a:t>N.J.  : Kostka, 1970</a:t>
            </a:r>
          </a:p>
          <a:p>
            <a:r>
              <a:rPr lang="cs-CZ" i="1" smtClean="0"/>
              <a:t>Poznámka:</a:t>
            </a:r>
            <a:r>
              <a:rPr lang="cs-CZ" smtClean="0"/>
              <a:t> Vydáno v Novém Jičíně</a:t>
            </a:r>
          </a:p>
          <a:p>
            <a:endParaRPr lang="cs-CZ" smtClean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Místo vydání</a:t>
            </a:r>
          </a:p>
        </p:txBody>
      </p:sp>
      <p:sp>
        <p:nvSpPr>
          <p:cNvPr id="33795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smtClean="0"/>
              <a:t>AACR</a:t>
            </a:r>
          </a:p>
          <a:p>
            <a:r>
              <a:rPr lang="cs-CZ" smtClean="0"/>
              <a:t>Ústí [nad Labem : s.n.], 2000</a:t>
            </a:r>
          </a:p>
        </p:txBody>
      </p:sp>
      <p:sp>
        <p:nvSpPr>
          <p:cNvPr id="33796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smtClean="0"/>
              <a:t>RDA</a:t>
            </a:r>
          </a:p>
          <a:p>
            <a:r>
              <a:rPr lang="cs-CZ" smtClean="0"/>
              <a:t>Ústí : [nakladatel není známý], 2000</a:t>
            </a:r>
          </a:p>
          <a:p>
            <a:r>
              <a:rPr lang="cs-CZ" i="1" smtClean="0"/>
              <a:t>Poznámka:</a:t>
            </a:r>
            <a:r>
              <a:rPr lang="cs-CZ" smtClean="0"/>
              <a:t> Vydáno v Ústí nad Labem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Nakladatelské údaje neznáme</a:t>
            </a:r>
          </a:p>
        </p:txBody>
      </p:sp>
      <p:sp>
        <p:nvSpPr>
          <p:cNvPr id="34819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smtClean="0"/>
              <a:t>AACR</a:t>
            </a:r>
          </a:p>
          <a:p>
            <a:r>
              <a:rPr lang="cs-CZ" smtClean="0"/>
              <a:t>[Brno? : s.n., 1991]</a:t>
            </a:r>
          </a:p>
          <a:p>
            <a:endParaRPr lang="cs-CZ" smtClean="0"/>
          </a:p>
          <a:p>
            <a:r>
              <a:rPr lang="cs-CZ" smtClean="0"/>
              <a:t>[S.l. : s.n.], c1968</a:t>
            </a:r>
          </a:p>
        </p:txBody>
      </p:sp>
      <p:sp>
        <p:nvSpPr>
          <p:cNvPr id="34820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smtClean="0"/>
              <a:t>RDA</a:t>
            </a:r>
          </a:p>
          <a:p>
            <a:r>
              <a:rPr lang="cs-CZ" smtClean="0"/>
              <a:t>[Brno?] : [nakladatel není známý], [1991]</a:t>
            </a:r>
          </a:p>
          <a:p>
            <a:r>
              <a:rPr lang="cs-CZ" smtClean="0"/>
              <a:t>[Místo vydání není známé] : [nakladatel není známý], [1968?], </a:t>
            </a:r>
            <a:r>
              <a:rPr lang="en-US" smtClean="0"/>
              <a:t>©</a:t>
            </a:r>
            <a:r>
              <a:rPr lang="cs-CZ" smtClean="0"/>
              <a:t>1968 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Fyzický popis</a:t>
            </a:r>
          </a:p>
        </p:txBody>
      </p:sp>
      <p:sp>
        <p:nvSpPr>
          <p:cNvPr id="3584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smtClean="0"/>
              <a:t>AACR</a:t>
            </a:r>
          </a:p>
          <a:p>
            <a:r>
              <a:rPr lang="cs-CZ" smtClean="0"/>
              <a:t>327 s.</a:t>
            </a:r>
          </a:p>
          <a:p>
            <a:r>
              <a:rPr lang="cs-CZ" smtClean="0"/>
              <a:t>180 l.</a:t>
            </a:r>
          </a:p>
          <a:p>
            <a:r>
              <a:rPr lang="cs-CZ" smtClean="0"/>
              <a:t>2 sv.</a:t>
            </a:r>
          </a:p>
          <a:p>
            <a:r>
              <a:rPr lang="cs-CZ" smtClean="0"/>
              <a:t>[95] s.</a:t>
            </a:r>
          </a:p>
          <a:p>
            <a:endParaRPr lang="cs-CZ" smtClean="0"/>
          </a:p>
          <a:p>
            <a:r>
              <a:rPr lang="cs-CZ" smtClean="0"/>
              <a:t>ca 600 s.</a:t>
            </a:r>
          </a:p>
          <a:p>
            <a:r>
              <a:rPr lang="cs-CZ" smtClean="0"/>
              <a:t>120, [150] s.</a:t>
            </a:r>
          </a:p>
        </p:txBody>
      </p:sp>
      <p:sp>
        <p:nvSpPr>
          <p:cNvPr id="3584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smtClean="0"/>
              <a:t>RDA</a:t>
            </a:r>
          </a:p>
          <a:p>
            <a:r>
              <a:rPr lang="cs-CZ" smtClean="0"/>
              <a:t>327 stran</a:t>
            </a:r>
          </a:p>
          <a:p>
            <a:r>
              <a:rPr lang="cs-CZ" smtClean="0"/>
              <a:t>180 listů</a:t>
            </a:r>
          </a:p>
          <a:p>
            <a:r>
              <a:rPr lang="cs-CZ" smtClean="0"/>
              <a:t>2 svazky</a:t>
            </a:r>
          </a:p>
          <a:p>
            <a:r>
              <a:rPr lang="cs-CZ" smtClean="0"/>
              <a:t>95 nečíslovaných stran</a:t>
            </a:r>
          </a:p>
          <a:p>
            <a:r>
              <a:rPr lang="cs-CZ" smtClean="0"/>
              <a:t>přibližně 600 stran</a:t>
            </a:r>
          </a:p>
          <a:p>
            <a:r>
              <a:rPr lang="cs-CZ" smtClean="0"/>
              <a:t>120 stran, 150 nečíslovaných stran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smtClean="0"/>
          </a:p>
        </p:txBody>
      </p:sp>
      <p:sp>
        <p:nvSpPr>
          <p:cNvPr id="36867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smtClean="0"/>
              <a:t>327 [i.e. 372] s.</a:t>
            </a:r>
          </a:p>
          <a:p>
            <a:r>
              <a:rPr lang="cs-CZ" smtClean="0"/>
              <a:t>158, 183, [300] s.</a:t>
            </a:r>
          </a:p>
          <a:p>
            <a:endParaRPr lang="cs-CZ" smtClean="0"/>
          </a:p>
          <a:p>
            <a:endParaRPr lang="cs-CZ" smtClean="0"/>
          </a:p>
          <a:p>
            <a:r>
              <a:rPr lang="cs-CZ" smtClean="0"/>
              <a:t>8 seš. v 5 sv.</a:t>
            </a:r>
          </a:p>
          <a:p>
            <a:r>
              <a:rPr lang="cs-CZ" smtClean="0"/>
              <a:t>il., mapy</a:t>
            </a:r>
          </a:p>
        </p:txBody>
      </p:sp>
      <p:sp>
        <p:nvSpPr>
          <p:cNvPr id="36868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038600" cy="4425950"/>
          </a:xfrm>
        </p:spPr>
        <p:txBody>
          <a:bodyPr/>
          <a:lstStyle/>
          <a:p>
            <a:r>
              <a:rPr lang="cs-CZ" smtClean="0"/>
              <a:t>327, to je, 372 stran</a:t>
            </a:r>
          </a:p>
          <a:p>
            <a:r>
              <a:rPr lang="cs-CZ" smtClean="0"/>
              <a:t>158 stran, 183 stran, 300 nečíslovaných stran</a:t>
            </a:r>
          </a:p>
          <a:p>
            <a:r>
              <a:rPr lang="cs-CZ" smtClean="0"/>
              <a:t>5 svazků</a:t>
            </a:r>
          </a:p>
          <a:p>
            <a:r>
              <a:rPr lang="cs-CZ" smtClean="0"/>
              <a:t>ilustrace, mapy </a:t>
            </a:r>
            <a:r>
              <a:rPr lang="cs-CZ" sz="2000" i="1" smtClean="0"/>
              <a:t>nebo</a:t>
            </a:r>
            <a:r>
              <a:rPr lang="cs-CZ" smtClean="0"/>
              <a:t> 39 ilustrací, 12 map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smtClean="0"/>
          </a:p>
        </p:txBody>
      </p:sp>
      <p:sp>
        <p:nvSpPr>
          <p:cNvPr id="37891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754438" cy="4525963"/>
          </a:xfrm>
        </p:spPr>
        <p:txBody>
          <a:bodyPr>
            <a:normAutofit/>
          </a:bodyPr>
          <a:lstStyle/>
          <a:p>
            <a:r>
              <a:rPr lang="cs-CZ" sz="2400" dirty="0" smtClean="0"/>
              <a:t>AACR</a:t>
            </a:r>
          </a:p>
          <a:p>
            <a:r>
              <a:rPr lang="cs-CZ" sz="2400" dirty="0" err="1" smtClean="0"/>
              <a:t>xiii</a:t>
            </a:r>
            <a:r>
              <a:rPr lang="cs-CZ" sz="2400" dirty="0" smtClean="0"/>
              <a:t>, 288 s. : </a:t>
            </a:r>
            <a:r>
              <a:rPr lang="cs-CZ" sz="2400" dirty="0" err="1" smtClean="0"/>
              <a:t>il</a:t>
            </a:r>
            <a:r>
              <a:rPr lang="cs-CZ" sz="2400" dirty="0" smtClean="0"/>
              <a:t>. (některé barev.), mapy ; 21 cm</a:t>
            </a:r>
          </a:p>
          <a:p>
            <a:endParaRPr lang="cs-CZ" sz="2400" dirty="0" smtClean="0"/>
          </a:p>
          <a:p>
            <a:r>
              <a:rPr lang="cs-CZ" sz="2400" dirty="0" smtClean="0"/>
              <a:t>322 s., [16] l. obr. </a:t>
            </a:r>
            <a:r>
              <a:rPr lang="cs-CZ" sz="2400" dirty="0" err="1" smtClean="0"/>
              <a:t>příl</a:t>
            </a:r>
            <a:r>
              <a:rPr lang="cs-CZ" sz="2400" dirty="0" smtClean="0"/>
              <a:t>.</a:t>
            </a:r>
          </a:p>
          <a:p>
            <a:endParaRPr lang="cs-CZ" sz="2400" dirty="0" smtClean="0"/>
          </a:p>
          <a:p>
            <a:r>
              <a:rPr lang="cs-CZ" sz="2400" dirty="0" smtClean="0"/>
              <a:t>ca 200 s. : převážně </a:t>
            </a:r>
            <a:r>
              <a:rPr lang="cs-CZ" sz="2400" dirty="0" err="1" smtClean="0"/>
              <a:t>il</a:t>
            </a:r>
            <a:r>
              <a:rPr lang="cs-CZ" sz="2400" dirty="0" smtClean="0"/>
              <a:t>. ; 33 cm</a:t>
            </a:r>
          </a:p>
          <a:p>
            <a:endParaRPr lang="cs-CZ" sz="2400" dirty="0" smtClean="0"/>
          </a:p>
        </p:txBody>
      </p:sp>
      <p:sp>
        <p:nvSpPr>
          <p:cNvPr id="37892" name="Zástupný symbol pro obsah 3"/>
          <p:cNvSpPr>
            <a:spLocks noGrp="1"/>
          </p:cNvSpPr>
          <p:nvPr>
            <p:ph sz="half" idx="2"/>
          </p:nvPr>
        </p:nvSpPr>
        <p:spPr>
          <a:xfrm>
            <a:off x="4356100" y="1600200"/>
            <a:ext cx="4330700" cy="4525963"/>
          </a:xfrm>
        </p:spPr>
        <p:txBody>
          <a:bodyPr>
            <a:normAutofit/>
          </a:bodyPr>
          <a:lstStyle/>
          <a:p>
            <a:r>
              <a:rPr lang="cs-CZ" sz="2400" smtClean="0"/>
              <a:t>RDA</a:t>
            </a:r>
          </a:p>
          <a:p>
            <a:r>
              <a:rPr lang="cs-CZ" sz="2400" smtClean="0"/>
              <a:t>xiii, 288 stran : ilustrace (některé barevné), mapy ; 21 cm</a:t>
            </a:r>
          </a:p>
          <a:p>
            <a:r>
              <a:rPr lang="cs-CZ" sz="2400" smtClean="0"/>
              <a:t>322 stran, 16 nečíslovaných listů obrazových příloh</a:t>
            </a:r>
          </a:p>
          <a:p>
            <a:r>
              <a:rPr lang="cs-CZ" sz="2400" smtClean="0"/>
              <a:t>přibližně 200 stran : ilustrace ; 33 cm</a:t>
            </a:r>
          </a:p>
          <a:p>
            <a:r>
              <a:rPr lang="cs-CZ" sz="2400" i="1" smtClean="0"/>
              <a:t>+ poznámka: </a:t>
            </a:r>
            <a:r>
              <a:rPr lang="cs-CZ" sz="2400" smtClean="0"/>
              <a:t>Převážně ilustrace</a:t>
            </a:r>
          </a:p>
          <a:p>
            <a:endParaRPr lang="cs-CZ" smtClean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Selekční údaje</a:t>
            </a:r>
          </a:p>
        </p:txBody>
      </p:sp>
      <p:sp>
        <p:nvSpPr>
          <p:cNvPr id="39939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smtClean="0"/>
              <a:t>AACR</a:t>
            </a:r>
          </a:p>
          <a:p>
            <a:r>
              <a:rPr lang="cs-CZ" smtClean="0"/>
              <a:t>Anorganická chemie v příkladech / Jan Novák … [et al.]</a:t>
            </a:r>
          </a:p>
          <a:p>
            <a:r>
              <a:rPr lang="cs-CZ" smtClean="0"/>
              <a:t>Jan Novák je vedlejší záhlaví</a:t>
            </a:r>
          </a:p>
          <a:p>
            <a:endParaRPr lang="cs-CZ" smtClean="0"/>
          </a:p>
        </p:txBody>
      </p:sp>
      <p:sp>
        <p:nvSpPr>
          <p:cNvPr id="39940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smtClean="0"/>
              <a:t>RDA</a:t>
            </a:r>
          </a:p>
          <a:p>
            <a:r>
              <a:rPr lang="cs-CZ" smtClean="0"/>
              <a:t>Anorganická chemie v příkladech / Jan Novák, Petr Pavel, Jiří Dvořák, Jana Slámová, Dita Holubová</a:t>
            </a:r>
          </a:p>
          <a:p>
            <a:r>
              <a:rPr lang="cs-CZ" smtClean="0"/>
              <a:t>Jan Novák je hlavní záhlaví, ostatní autoři vedlejší</a:t>
            </a:r>
          </a:p>
          <a:p>
            <a:endParaRPr lang="cs-CZ" smtClean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Osobní jména</a:t>
            </a:r>
          </a:p>
        </p:txBody>
      </p:sp>
      <p:sp>
        <p:nvSpPr>
          <p:cNvPr id="44035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smtClean="0"/>
              <a:t>AACR</a:t>
            </a:r>
          </a:p>
          <a:p>
            <a:r>
              <a:rPr lang="cs-CZ" sz="2400" smtClean="0"/>
              <a:t>Novák, Jan, 1958- </a:t>
            </a:r>
          </a:p>
          <a:p>
            <a:r>
              <a:rPr lang="cs-CZ" sz="2400" smtClean="0"/>
              <a:t>Beneš, Karel, 1932 květ. 1.-</a:t>
            </a:r>
          </a:p>
          <a:p>
            <a:r>
              <a:rPr lang="cs-CZ" sz="2400" smtClean="0"/>
              <a:t>Abbon de Fleury, svatý, ca 945-1004</a:t>
            </a:r>
          </a:p>
          <a:p>
            <a:r>
              <a:rPr lang="cs-CZ" sz="2400" smtClean="0"/>
              <a:t>Abély, Paul, nar. 1897</a:t>
            </a:r>
          </a:p>
          <a:p>
            <a:endParaRPr lang="cs-CZ" sz="2400" smtClean="0"/>
          </a:p>
          <a:p>
            <a:r>
              <a:rPr lang="de-DE" sz="2400" smtClean="0"/>
              <a:t>Abbadie, Madeleine,  zemř. 2006</a:t>
            </a:r>
            <a:endParaRPr lang="cs-CZ" sz="2400" smtClean="0"/>
          </a:p>
        </p:txBody>
      </p:sp>
      <p:sp>
        <p:nvSpPr>
          <p:cNvPr id="44036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RDA</a:t>
            </a:r>
          </a:p>
          <a:p>
            <a:r>
              <a:rPr lang="cs-CZ" sz="2400" dirty="0" smtClean="0"/>
              <a:t>Novák, Jan, </a:t>
            </a:r>
            <a:r>
              <a:rPr lang="cs-CZ" sz="2400" dirty="0" err="1" smtClean="0"/>
              <a:t>Jr</a:t>
            </a:r>
            <a:r>
              <a:rPr lang="cs-CZ" sz="2400" dirty="0" smtClean="0"/>
              <a:t>., 1958-</a:t>
            </a:r>
          </a:p>
          <a:p>
            <a:r>
              <a:rPr lang="cs-CZ" sz="2400" dirty="0" smtClean="0"/>
              <a:t>Beneš, Karel, 1932 květen 1.-</a:t>
            </a:r>
          </a:p>
          <a:p>
            <a:r>
              <a:rPr lang="cs-CZ" sz="2400" dirty="0" err="1" smtClean="0"/>
              <a:t>Abbon</a:t>
            </a:r>
            <a:r>
              <a:rPr lang="cs-CZ" sz="2400" dirty="0" smtClean="0"/>
              <a:t> de </a:t>
            </a:r>
            <a:r>
              <a:rPr lang="cs-CZ" sz="2400" dirty="0" err="1" smtClean="0"/>
              <a:t>Fleury</a:t>
            </a:r>
            <a:r>
              <a:rPr lang="cs-CZ" sz="2400" dirty="0" smtClean="0"/>
              <a:t>, svatý, asi 945-1004</a:t>
            </a:r>
          </a:p>
          <a:p>
            <a:r>
              <a:rPr lang="cs-CZ" sz="2400" dirty="0" err="1" smtClean="0"/>
              <a:t>Abély</a:t>
            </a:r>
            <a:r>
              <a:rPr lang="cs-CZ" sz="2400" dirty="0" smtClean="0"/>
              <a:t>, Paul, 1897-</a:t>
            </a:r>
          </a:p>
          <a:p>
            <a:r>
              <a:rPr lang="de-DE" sz="2400" dirty="0" err="1" smtClean="0"/>
              <a:t>Abbadie</a:t>
            </a:r>
            <a:r>
              <a:rPr lang="de-DE" sz="2400" dirty="0" smtClean="0"/>
              <a:t>, Madeleine,  </a:t>
            </a:r>
            <a:r>
              <a:rPr lang="cs-CZ" sz="2400" dirty="0" smtClean="0"/>
              <a:t>-</a:t>
            </a:r>
            <a:r>
              <a:rPr lang="de-DE" sz="2400" dirty="0" smtClean="0"/>
              <a:t>2006</a:t>
            </a:r>
            <a:endParaRPr lang="cs-CZ" sz="2400" b="1" dirty="0" smtClean="0"/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Plánovaná implementace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 marL="12700">
              <a:lnSpc>
                <a:spcPct val="120000"/>
              </a:lnSpc>
              <a:spcBef>
                <a:spcPts val="0"/>
              </a:spcBef>
            </a:pPr>
            <a:r>
              <a:rPr lang="cs-CZ" b="1" dirty="0" smtClean="0">
                <a:latin typeface="Arial"/>
                <a:cs typeface="Arial"/>
              </a:rPr>
              <a:t>Něm</a:t>
            </a:r>
            <a:r>
              <a:rPr lang="cs-CZ" b="1" spc="-14" dirty="0" smtClean="0">
                <a:latin typeface="Arial"/>
                <a:cs typeface="Arial"/>
              </a:rPr>
              <a:t>e</a:t>
            </a:r>
            <a:r>
              <a:rPr lang="cs-CZ" b="1" dirty="0" smtClean="0">
                <a:latin typeface="Arial"/>
                <a:cs typeface="Arial"/>
              </a:rPr>
              <a:t>c</a:t>
            </a:r>
            <a:r>
              <a:rPr lang="cs-CZ" b="1" spc="-9" dirty="0" smtClean="0">
                <a:latin typeface="Arial"/>
                <a:cs typeface="Arial"/>
              </a:rPr>
              <a:t>k</a:t>
            </a:r>
            <a:r>
              <a:rPr lang="cs-CZ" b="1" dirty="0" smtClean="0">
                <a:latin typeface="Arial"/>
                <a:cs typeface="Arial"/>
              </a:rPr>
              <a:t>o</a:t>
            </a:r>
            <a:r>
              <a:rPr lang="cs-CZ" dirty="0" smtClean="0">
                <a:latin typeface="Arial"/>
                <a:cs typeface="Arial"/>
              </a:rPr>
              <a:t>, </a:t>
            </a:r>
            <a:r>
              <a:rPr lang="cs-CZ" b="1" dirty="0" smtClean="0">
                <a:latin typeface="Arial"/>
                <a:cs typeface="Arial"/>
              </a:rPr>
              <a:t>Rakousko, Švýcarsko</a:t>
            </a:r>
          </a:p>
          <a:p>
            <a:pPr marL="12700" marR="159890">
              <a:lnSpc>
                <a:spcPct val="120000"/>
              </a:lnSpc>
              <a:spcBef>
                <a:spcPts val="0"/>
              </a:spcBef>
            </a:pPr>
            <a:r>
              <a:rPr lang="cs-CZ" b="1" dirty="0" smtClean="0">
                <a:latin typeface="Arial"/>
                <a:cs typeface="Arial"/>
              </a:rPr>
              <a:t>2011 EURIG – </a:t>
            </a:r>
            <a:r>
              <a:rPr lang="cs-CZ" b="1" dirty="0" err="1">
                <a:latin typeface="Arial"/>
                <a:cs typeface="Arial"/>
              </a:rPr>
              <a:t>E</a:t>
            </a:r>
            <a:r>
              <a:rPr lang="cs-CZ" b="1" dirty="0" err="1" smtClean="0">
                <a:latin typeface="Arial"/>
                <a:cs typeface="Arial"/>
              </a:rPr>
              <a:t>uropean</a:t>
            </a:r>
            <a:r>
              <a:rPr lang="cs-CZ" b="1" dirty="0" smtClean="0">
                <a:latin typeface="Arial"/>
                <a:cs typeface="Arial"/>
              </a:rPr>
              <a:t> RDA </a:t>
            </a:r>
            <a:r>
              <a:rPr lang="cs-CZ" b="1" dirty="0" err="1">
                <a:latin typeface="Arial"/>
                <a:cs typeface="Arial"/>
              </a:rPr>
              <a:t>I</a:t>
            </a:r>
            <a:r>
              <a:rPr lang="cs-CZ" b="1" dirty="0" err="1" smtClean="0">
                <a:latin typeface="Arial"/>
                <a:cs typeface="Arial"/>
              </a:rPr>
              <a:t>nterest</a:t>
            </a:r>
            <a:r>
              <a:rPr lang="cs-CZ" b="1" dirty="0" smtClean="0">
                <a:latin typeface="Arial"/>
                <a:cs typeface="Arial"/>
              </a:rPr>
              <a:t> Group</a:t>
            </a:r>
          </a:p>
          <a:p>
            <a:pPr marL="12700" marR="159890">
              <a:lnSpc>
                <a:spcPct val="120000"/>
              </a:lnSpc>
              <a:spcBef>
                <a:spcPts val="0"/>
              </a:spcBef>
            </a:pPr>
            <a:r>
              <a:rPr lang="cs-CZ" b="1" u="heavy" spc="0" dirty="0" smtClean="0">
                <a:solidFill>
                  <a:srgbClr val="2F85EC"/>
                </a:solidFill>
                <a:latin typeface="Arial"/>
                <a:cs typeface="Arial"/>
                <a:hlinkClick r:id="rId2"/>
              </a:rPr>
              <a:t>http:/</a:t>
            </a:r>
            <a:r>
              <a:rPr lang="cs-CZ" b="1" u="heavy" spc="-14" dirty="0" smtClean="0">
                <a:solidFill>
                  <a:srgbClr val="2F85EC"/>
                </a:solidFill>
                <a:latin typeface="Arial"/>
                <a:cs typeface="Arial"/>
                <a:hlinkClick r:id="rId2"/>
              </a:rPr>
              <a:t>/</a:t>
            </a:r>
            <a:r>
              <a:rPr lang="cs-CZ" b="1" u="heavy" spc="0" dirty="0" smtClean="0">
                <a:solidFill>
                  <a:srgbClr val="2F85EC"/>
                </a:solidFill>
                <a:latin typeface="Arial"/>
                <a:cs typeface="Arial"/>
                <a:hlinkClick r:id="rId2"/>
              </a:rPr>
              <a:t>ww</a:t>
            </a:r>
            <a:r>
              <a:rPr lang="cs-CZ" b="1" u="heavy" spc="-150" dirty="0" smtClean="0">
                <a:solidFill>
                  <a:srgbClr val="2F85EC"/>
                </a:solidFill>
                <a:latin typeface="Arial"/>
                <a:cs typeface="Arial"/>
                <a:hlinkClick r:id="rId2"/>
              </a:rPr>
              <a:t>w</a:t>
            </a:r>
            <a:r>
              <a:rPr lang="cs-CZ" b="1" u="heavy" spc="0" dirty="0" smtClean="0">
                <a:solidFill>
                  <a:srgbClr val="2F85EC"/>
                </a:solidFill>
                <a:latin typeface="Arial"/>
                <a:cs typeface="Arial"/>
                <a:hlinkClick r:id="rId2"/>
              </a:rPr>
              <a:t>.slai</a:t>
            </a:r>
            <a:r>
              <a:rPr lang="cs-CZ" b="1" u="heavy" spc="-14" dirty="0" smtClean="0">
                <a:solidFill>
                  <a:srgbClr val="2F85EC"/>
                </a:solidFill>
                <a:latin typeface="Arial"/>
                <a:cs typeface="Arial"/>
                <a:hlinkClick r:id="rId2"/>
              </a:rPr>
              <a:t>n</a:t>
            </a:r>
            <a:r>
              <a:rPr lang="cs-CZ" b="1" u="heavy" spc="0" dirty="0" smtClean="0">
                <a:solidFill>
                  <a:srgbClr val="2F85EC"/>
                </a:solidFill>
                <a:latin typeface="Arial"/>
                <a:cs typeface="Arial"/>
                <a:hlinkClick r:id="rId2"/>
              </a:rPr>
              <a:t>te.org.</a:t>
            </a:r>
            <a:r>
              <a:rPr lang="cs-CZ" b="1" u="heavy" spc="-14" dirty="0" smtClean="0">
                <a:solidFill>
                  <a:srgbClr val="2F85EC"/>
                </a:solidFill>
                <a:latin typeface="Arial"/>
                <a:cs typeface="Arial"/>
                <a:hlinkClick r:id="rId2"/>
              </a:rPr>
              <a:t>u</a:t>
            </a:r>
            <a:r>
              <a:rPr lang="cs-CZ" b="1" u="heavy" spc="0" dirty="0" smtClean="0">
                <a:solidFill>
                  <a:srgbClr val="2F85EC"/>
                </a:solidFill>
                <a:latin typeface="Arial"/>
                <a:cs typeface="Arial"/>
                <a:hlinkClick r:id="rId2"/>
              </a:rPr>
              <a:t>k/eurig</a:t>
            </a:r>
            <a:endParaRPr lang="cs-CZ" b="1" u="heavy" spc="0" dirty="0" smtClean="0">
              <a:solidFill>
                <a:srgbClr val="2F85EC"/>
              </a:solidFill>
              <a:latin typeface="Arial"/>
              <a:cs typeface="Arial"/>
            </a:endParaRPr>
          </a:p>
          <a:p>
            <a:pPr marL="12700" marR="159890">
              <a:lnSpc>
                <a:spcPct val="120000"/>
              </a:lnSpc>
              <a:spcBef>
                <a:spcPts val="0"/>
              </a:spcBef>
            </a:pPr>
            <a:endParaRPr lang="cs-CZ" b="1" u="heavy" spc="0" dirty="0" smtClean="0">
              <a:solidFill>
                <a:srgbClr val="2F85EC"/>
              </a:solidFill>
              <a:latin typeface="Arial"/>
              <a:cs typeface="Arial"/>
            </a:endParaRPr>
          </a:p>
          <a:p>
            <a:pPr marL="12700" marR="159890">
              <a:lnSpc>
                <a:spcPct val="120000"/>
              </a:lnSpc>
              <a:spcBef>
                <a:spcPts val="0"/>
              </a:spcBef>
            </a:pPr>
            <a:r>
              <a:rPr lang="cs-CZ" b="1" dirty="0" smtClean="0">
                <a:latin typeface="Arial"/>
                <a:cs typeface="Arial"/>
              </a:rPr>
              <a:t>dosud </a:t>
            </a:r>
            <a:r>
              <a:rPr lang="cs-CZ" b="1" dirty="0">
                <a:latin typeface="Arial"/>
                <a:cs typeface="Arial"/>
              </a:rPr>
              <a:t>vlastní pravidla, Marc21</a:t>
            </a:r>
          </a:p>
          <a:p>
            <a:pPr marL="12700">
              <a:lnSpc>
                <a:spcPct val="120000"/>
              </a:lnSpc>
              <a:spcBef>
                <a:spcPts val="0"/>
              </a:spcBef>
            </a:pPr>
            <a:r>
              <a:rPr lang="cs-CZ" b="1" dirty="0">
                <a:latin typeface="Arial"/>
                <a:cs typeface="Arial"/>
              </a:rPr>
              <a:t>překlad RDA do němčiny (pro praktickou</a:t>
            </a:r>
          </a:p>
          <a:p>
            <a:pPr marL="299212" marR="99441">
              <a:lnSpc>
                <a:spcPct val="120000"/>
              </a:lnSpc>
              <a:spcBef>
                <a:spcPts val="0"/>
              </a:spcBef>
            </a:pPr>
            <a:r>
              <a:rPr lang="cs-CZ" b="1" dirty="0">
                <a:latin typeface="Arial"/>
                <a:cs typeface="Arial"/>
              </a:rPr>
              <a:t>katalogizaci)</a:t>
            </a:r>
          </a:p>
          <a:p>
            <a:pPr marL="12700" marR="99441">
              <a:lnSpc>
                <a:spcPct val="120000"/>
              </a:lnSpc>
              <a:spcBef>
                <a:spcPts val="0"/>
              </a:spcBef>
            </a:pPr>
            <a:r>
              <a:rPr lang="cs-CZ" b="1" dirty="0" smtClean="0">
                <a:latin typeface="Arial"/>
                <a:cs typeface="Arial"/>
              </a:rPr>
              <a:t>pro </a:t>
            </a:r>
            <a:r>
              <a:rPr lang="cs-CZ" b="1" dirty="0">
                <a:latin typeface="Arial"/>
                <a:cs typeface="Arial"/>
              </a:rPr>
              <a:t>odbornou práci: anglická verze RDA</a:t>
            </a:r>
          </a:p>
          <a:p>
            <a:pPr marL="12700" marR="159890">
              <a:lnSpc>
                <a:spcPct val="120000"/>
              </a:lnSpc>
              <a:spcBef>
                <a:spcPts val="0"/>
              </a:spcBef>
            </a:pPr>
            <a:r>
              <a:rPr lang="cs-CZ" b="1" dirty="0">
                <a:latin typeface="Arial"/>
                <a:cs typeface="Arial"/>
              </a:rPr>
              <a:t>DNB </a:t>
            </a:r>
            <a:endParaRPr lang="cs-CZ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Osobní jména</a:t>
            </a:r>
            <a:endParaRPr lang="en-US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RDA  9.3.2.3, 9.3.3.3, 9.19.1.3</a:t>
            </a:r>
            <a:endParaRPr lang="cs-CZ" dirty="0" smtClean="0"/>
          </a:p>
          <a:p>
            <a:r>
              <a:rPr lang="en-US" dirty="0" smtClean="0"/>
              <a:t>Smith, John, 1924-</a:t>
            </a:r>
            <a:endParaRPr lang="cs-CZ" dirty="0" smtClean="0"/>
          </a:p>
          <a:p>
            <a:r>
              <a:rPr lang="en-US" dirty="0" smtClean="0"/>
              <a:t> </a:t>
            </a:r>
            <a:r>
              <a:rPr lang="cs-CZ" dirty="0" err="1" smtClean="0"/>
              <a:t>Smith</a:t>
            </a:r>
            <a:r>
              <a:rPr lang="cs-CZ" dirty="0" smtClean="0"/>
              <a:t>, John, 1900 leden 10.-  </a:t>
            </a:r>
          </a:p>
          <a:p>
            <a:r>
              <a:rPr lang="cs-CZ" dirty="0" smtClean="0"/>
              <a:t> </a:t>
            </a:r>
            <a:r>
              <a:rPr lang="en-US" dirty="0" smtClean="0"/>
              <a:t>Smith, John, </a:t>
            </a:r>
            <a:r>
              <a:rPr lang="en-US" dirty="0" err="1" smtClean="0"/>
              <a:t>asi</a:t>
            </a:r>
            <a:r>
              <a:rPr lang="en-US" dirty="0" smtClean="0"/>
              <a:t> 1837-1896</a:t>
            </a:r>
            <a:endParaRPr lang="cs-CZ" dirty="0" smtClean="0"/>
          </a:p>
          <a:p>
            <a:r>
              <a:rPr lang="en-US" dirty="0" smtClean="0"/>
              <a:t>Smith, John, 1837-asi 1896</a:t>
            </a:r>
            <a:endParaRPr lang="cs-CZ" dirty="0" smtClean="0"/>
          </a:p>
          <a:p>
            <a:r>
              <a:rPr lang="en-US" dirty="0" smtClean="0"/>
              <a:t>Smith, John, </a:t>
            </a:r>
            <a:r>
              <a:rPr lang="en-US" dirty="0" err="1" smtClean="0"/>
              <a:t>asi</a:t>
            </a:r>
            <a:r>
              <a:rPr lang="en-US" dirty="0" smtClean="0"/>
              <a:t> 1837-asi 1896</a:t>
            </a:r>
            <a:endParaRPr lang="cs-CZ" dirty="0" smtClean="0"/>
          </a:p>
          <a:p>
            <a:r>
              <a:rPr lang="en-US" dirty="0" smtClean="0"/>
              <a:t> Smith, John, 1825-</a:t>
            </a:r>
            <a:endParaRPr lang="cs-CZ" dirty="0" smtClean="0"/>
          </a:p>
          <a:p>
            <a:r>
              <a:rPr lang="en-US" dirty="0" smtClean="0"/>
              <a:t>Smith, John,   -1859</a:t>
            </a:r>
            <a:endParaRPr lang="cs-CZ" dirty="0" smtClean="0"/>
          </a:p>
          <a:p>
            <a:r>
              <a:rPr lang="en-US" dirty="0" smtClean="0"/>
              <a:t> </a:t>
            </a:r>
            <a:r>
              <a:rPr lang="cs-CZ" dirty="0" err="1" smtClean="0"/>
              <a:t>Johnson</a:t>
            </a:r>
            <a:r>
              <a:rPr lang="cs-CZ" dirty="0" smtClean="0"/>
              <a:t>, </a:t>
            </a:r>
            <a:r>
              <a:rPr lang="cs-CZ" dirty="0" err="1" smtClean="0"/>
              <a:t>Carl</a:t>
            </a:r>
            <a:r>
              <a:rPr lang="cs-CZ" dirty="0" smtClean="0"/>
              <a:t> F., činný 1893-1940</a:t>
            </a:r>
          </a:p>
          <a:p>
            <a:r>
              <a:rPr lang="cs-CZ" i="1" dirty="0" smtClean="0"/>
              <a:t>(Pozn.: Neexistuje omezení při zápisu dat činnosti, tj. “činný” používáme též pro 20. století)</a:t>
            </a:r>
            <a:endParaRPr lang="cs-CZ" dirty="0" smtClean="0"/>
          </a:p>
          <a:p>
            <a:r>
              <a:rPr lang="cs-CZ" dirty="0" smtClean="0"/>
              <a:t> </a:t>
            </a:r>
            <a:r>
              <a:rPr lang="en-US" dirty="0" err="1" smtClean="0"/>
              <a:t>Joannes</a:t>
            </a:r>
            <a:r>
              <a:rPr lang="en-US" dirty="0" smtClean="0"/>
              <a:t>, </a:t>
            </a:r>
            <a:r>
              <a:rPr lang="en-US" dirty="0" err="1" smtClean="0"/>
              <a:t>Diaconus</a:t>
            </a:r>
            <a:r>
              <a:rPr lang="en-US" dirty="0" smtClean="0"/>
              <a:t>, 12. </a:t>
            </a:r>
            <a:r>
              <a:rPr lang="en-US" dirty="0" err="1" smtClean="0"/>
              <a:t>století</a:t>
            </a:r>
            <a:endParaRPr lang="cs-CZ" dirty="0" smtClean="0"/>
          </a:p>
          <a:p>
            <a:r>
              <a:rPr lang="en-US" dirty="0" err="1" smtClean="0"/>
              <a:t>Joannes</a:t>
            </a:r>
            <a:r>
              <a:rPr lang="en-US" dirty="0" smtClean="0"/>
              <a:t>, </a:t>
            </a:r>
            <a:r>
              <a:rPr lang="en-US" dirty="0" err="1" smtClean="0"/>
              <a:t>Actuarius</a:t>
            </a:r>
            <a:r>
              <a:rPr lang="en-US" dirty="0" smtClean="0"/>
              <a:t>, 13./ 14. </a:t>
            </a:r>
            <a:r>
              <a:rPr lang="en-US" dirty="0" err="1" smtClean="0"/>
              <a:t>století</a:t>
            </a:r>
            <a:endParaRPr lang="cs-CZ" dirty="0" smtClean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Autority - korporace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err="1" smtClean="0"/>
              <a:t>Hlavní</a:t>
            </a:r>
            <a:r>
              <a:rPr lang="en-US" dirty="0" smtClean="0"/>
              <a:t> </a:t>
            </a:r>
            <a:r>
              <a:rPr lang="en-US" dirty="0" err="1" smtClean="0"/>
              <a:t>změny</a:t>
            </a:r>
            <a:r>
              <a:rPr lang="en-US" dirty="0" smtClean="0"/>
              <a:t> se </a:t>
            </a:r>
            <a:r>
              <a:rPr lang="en-US" dirty="0" err="1" smtClean="0"/>
              <a:t>týkají</a:t>
            </a:r>
            <a:r>
              <a:rPr lang="en-US" dirty="0" smtClean="0"/>
              <a:t> </a:t>
            </a:r>
            <a:r>
              <a:rPr lang="en-US" dirty="0" err="1" smtClean="0"/>
              <a:t>akcí</a:t>
            </a:r>
            <a:endParaRPr lang="cs-CZ" dirty="0" smtClean="0"/>
          </a:p>
          <a:p>
            <a:pPr lvl="0"/>
            <a:r>
              <a:rPr lang="en-US" dirty="0" err="1" smtClean="0"/>
              <a:t>Rok</a:t>
            </a:r>
            <a:r>
              <a:rPr lang="en-US" dirty="0" smtClean="0"/>
              <a:t> </a:t>
            </a:r>
            <a:r>
              <a:rPr lang="en-US" dirty="0" err="1" smtClean="0"/>
              <a:t>konání</a:t>
            </a:r>
            <a:r>
              <a:rPr lang="en-US" dirty="0" smtClean="0"/>
              <a:t> </a:t>
            </a:r>
            <a:r>
              <a:rPr lang="en-US" dirty="0" err="1" smtClean="0"/>
              <a:t>akce</a:t>
            </a:r>
            <a:r>
              <a:rPr lang="en-US" dirty="0" smtClean="0"/>
              <a:t> (</a:t>
            </a:r>
            <a:r>
              <a:rPr lang="en-US" dirty="0" err="1" smtClean="0"/>
              <a:t>pokud</a:t>
            </a:r>
            <a:r>
              <a:rPr lang="en-US" dirty="0" smtClean="0"/>
              <a:t> je </a:t>
            </a:r>
            <a:r>
              <a:rPr lang="en-US" dirty="0" err="1" smtClean="0"/>
              <a:t>součástí</a:t>
            </a:r>
            <a:r>
              <a:rPr lang="en-US" dirty="0" smtClean="0"/>
              <a:t> </a:t>
            </a:r>
            <a:r>
              <a:rPr lang="en-US" dirty="0" err="1" smtClean="0"/>
              <a:t>názvu</a:t>
            </a:r>
            <a:r>
              <a:rPr lang="en-US" dirty="0" smtClean="0"/>
              <a:t> </a:t>
            </a:r>
            <a:r>
              <a:rPr lang="en-US" dirty="0" err="1" smtClean="0"/>
              <a:t>akce</a:t>
            </a:r>
            <a:r>
              <a:rPr lang="en-US" dirty="0" smtClean="0"/>
              <a:t>) se </a:t>
            </a:r>
            <a:r>
              <a:rPr lang="en-US" dirty="0" err="1" smtClean="0"/>
              <a:t>přesune</a:t>
            </a:r>
            <a:r>
              <a:rPr lang="en-US" dirty="0" smtClean="0"/>
              <a:t> do </a:t>
            </a:r>
            <a:r>
              <a:rPr lang="en-US" dirty="0" err="1" smtClean="0"/>
              <a:t>kvalifikátoru</a:t>
            </a:r>
            <a:endParaRPr lang="cs-CZ" dirty="0" smtClean="0"/>
          </a:p>
          <a:p>
            <a:pPr lvl="1"/>
            <a:r>
              <a:rPr lang="fr-FR" dirty="0" smtClean="0"/>
              <a:t>1112  L $aExpo $d(1967 : $cMontréal, Québec)$7kn20020403008</a:t>
            </a:r>
            <a:endParaRPr lang="cs-CZ" dirty="0" smtClean="0"/>
          </a:p>
          <a:p>
            <a:pPr lvl="0"/>
            <a:r>
              <a:rPr lang="fr-FR" dirty="0" smtClean="0"/>
              <a:t>Místo konání akce (pokud je součástí názvu akce) se zopakuje v kvalifikátoru</a:t>
            </a:r>
            <a:endParaRPr lang="cs-CZ" dirty="0" smtClean="0"/>
          </a:p>
          <a:p>
            <a:pPr lvl="1"/>
            <a:r>
              <a:rPr lang="fr-FR" dirty="0" smtClean="0"/>
              <a:t>1112  L $aMezinárodní filmový festival $n(16. : $d1968 : $cKarlovy Vary, Česko)$7kv2013770276</a:t>
            </a:r>
            <a:endParaRPr lang="cs-CZ" dirty="0" smtClean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Autoritní</a:t>
            </a:r>
            <a:r>
              <a:rPr lang="cs-CZ" dirty="0" smtClean="0"/>
              <a:t> záznam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pole 3XX</a:t>
            </a:r>
            <a:r>
              <a:rPr lang="cs-CZ" dirty="0" smtClean="0"/>
              <a:t> v aut. záznamech: </a:t>
            </a:r>
          </a:p>
          <a:p>
            <a:pPr lvl="2"/>
            <a:r>
              <a:rPr lang="en-US" dirty="0" smtClean="0"/>
              <a:t>368 – </a:t>
            </a:r>
            <a:r>
              <a:rPr lang="en-US" dirty="0" err="1" smtClean="0"/>
              <a:t>typ</a:t>
            </a:r>
            <a:r>
              <a:rPr lang="en-US" dirty="0" smtClean="0"/>
              <a:t> </a:t>
            </a:r>
            <a:r>
              <a:rPr lang="en-US" dirty="0" err="1" smtClean="0"/>
              <a:t>korporace</a:t>
            </a:r>
            <a:r>
              <a:rPr lang="en-US" dirty="0" smtClean="0"/>
              <a:t> </a:t>
            </a:r>
            <a:r>
              <a:rPr lang="en-US" dirty="0" err="1" smtClean="0"/>
              <a:t>nebo</a:t>
            </a:r>
            <a:r>
              <a:rPr lang="en-US" dirty="0" smtClean="0"/>
              <a:t> </a:t>
            </a:r>
            <a:r>
              <a:rPr lang="en-US" dirty="0" err="1" smtClean="0"/>
              <a:t>jurisdikce</a:t>
            </a:r>
            <a:r>
              <a:rPr lang="en-US" dirty="0" smtClean="0"/>
              <a:t> </a:t>
            </a:r>
            <a:endParaRPr lang="cs-CZ" dirty="0" smtClean="0"/>
          </a:p>
          <a:p>
            <a:pPr lvl="2"/>
            <a:r>
              <a:rPr lang="en-US" dirty="0" smtClean="0"/>
              <a:t>370 – </a:t>
            </a:r>
            <a:r>
              <a:rPr lang="en-US" dirty="0" err="1" smtClean="0"/>
              <a:t>související</a:t>
            </a:r>
            <a:r>
              <a:rPr lang="en-US" dirty="0" smtClean="0"/>
              <a:t> </a:t>
            </a:r>
            <a:r>
              <a:rPr lang="en-US" dirty="0" err="1" smtClean="0"/>
              <a:t>místo</a:t>
            </a:r>
            <a:endParaRPr lang="cs-CZ" dirty="0" smtClean="0"/>
          </a:p>
          <a:p>
            <a:pPr lvl="2"/>
            <a:r>
              <a:rPr lang="en-US" dirty="0" smtClean="0"/>
              <a:t>372 – oblast </a:t>
            </a:r>
            <a:r>
              <a:rPr lang="en-US" dirty="0" err="1" smtClean="0"/>
              <a:t>působení</a:t>
            </a:r>
            <a:endParaRPr lang="cs-CZ" dirty="0" smtClean="0"/>
          </a:p>
          <a:p>
            <a:pPr lvl="2"/>
            <a:r>
              <a:rPr lang="en-US" dirty="0" smtClean="0"/>
              <a:t>373 – </a:t>
            </a:r>
            <a:r>
              <a:rPr lang="en-US" dirty="0" err="1" smtClean="0"/>
              <a:t>organizace</a:t>
            </a:r>
            <a:r>
              <a:rPr lang="en-US" dirty="0" smtClean="0"/>
              <a:t> </a:t>
            </a:r>
            <a:r>
              <a:rPr lang="en-US" dirty="0" err="1" smtClean="0"/>
              <a:t>spojená</a:t>
            </a:r>
            <a:r>
              <a:rPr lang="en-US" dirty="0" smtClean="0"/>
              <a:t> s </a:t>
            </a:r>
            <a:r>
              <a:rPr lang="en-US" dirty="0" err="1" smtClean="0"/>
              <a:t>osobou</a:t>
            </a:r>
            <a:r>
              <a:rPr lang="en-US" dirty="0" smtClean="0"/>
              <a:t> (</a:t>
            </a:r>
            <a:r>
              <a:rPr lang="en-US" dirty="0" err="1" smtClean="0"/>
              <a:t>dříve</a:t>
            </a:r>
            <a:r>
              <a:rPr lang="en-US" dirty="0" smtClean="0"/>
              <a:t> </a:t>
            </a:r>
            <a:r>
              <a:rPr lang="en-US" dirty="0" err="1" smtClean="0"/>
              <a:t>afiliace</a:t>
            </a:r>
            <a:r>
              <a:rPr lang="en-US" dirty="0" smtClean="0"/>
              <a:t>)</a:t>
            </a:r>
            <a:endParaRPr lang="cs-CZ" dirty="0" smtClean="0"/>
          </a:p>
          <a:p>
            <a:pPr lvl="2"/>
            <a:r>
              <a:rPr lang="en-US" dirty="0" smtClean="0"/>
              <a:t>374 – </a:t>
            </a:r>
            <a:r>
              <a:rPr lang="en-US" dirty="0" err="1" smtClean="0"/>
              <a:t>profese</a:t>
            </a:r>
            <a:r>
              <a:rPr lang="en-US" dirty="0" smtClean="0"/>
              <a:t> </a:t>
            </a:r>
            <a:endParaRPr lang="cs-CZ" dirty="0" smtClean="0"/>
          </a:p>
          <a:p>
            <a:pPr lvl="2"/>
            <a:r>
              <a:rPr lang="en-US" dirty="0" smtClean="0"/>
              <a:t>375 – </a:t>
            </a:r>
            <a:r>
              <a:rPr lang="en-US" dirty="0" err="1" smtClean="0"/>
              <a:t>pohlaví</a:t>
            </a:r>
            <a:endParaRPr lang="cs-CZ" dirty="0" smtClean="0"/>
          </a:p>
          <a:p>
            <a:pPr lvl="2"/>
            <a:r>
              <a:rPr lang="en-US" dirty="0" smtClean="0"/>
              <a:t>377 – </a:t>
            </a:r>
            <a:r>
              <a:rPr lang="en-US" dirty="0" err="1" smtClean="0"/>
              <a:t>jazyk</a:t>
            </a:r>
            <a:r>
              <a:rPr lang="en-US" dirty="0" smtClean="0"/>
              <a:t> </a:t>
            </a:r>
            <a:endParaRPr lang="cs-CZ" dirty="0" smtClean="0"/>
          </a:p>
          <a:p>
            <a:pPr lvl="2"/>
            <a:r>
              <a:rPr lang="en-US" dirty="0" smtClean="0"/>
              <a:t>378 – </a:t>
            </a:r>
            <a:r>
              <a:rPr lang="en-US" dirty="0" err="1" smtClean="0"/>
              <a:t>rozpis</a:t>
            </a:r>
            <a:r>
              <a:rPr lang="en-US" dirty="0" smtClean="0"/>
              <a:t> </a:t>
            </a:r>
            <a:r>
              <a:rPr lang="en-US" dirty="0" err="1" smtClean="0"/>
              <a:t>iniciál</a:t>
            </a:r>
            <a:r>
              <a:rPr lang="en-US" dirty="0" smtClean="0"/>
              <a:t> </a:t>
            </a:r>
            <a:endParaRPr lang="cs-CZ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Autoritní</a:t>
            </a:r>
            <a:r>
              <a:rPr lang="cs-CZ" dirty="0" smtClean="0"/>
              <a:t> záznam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370	</a:t>
            </a:r>
            <a:r>
              <a:rPr lang="en-US" dirty="0" err="1" smtClean="0"/>
              <a:t>Související</a:t>
            </a:r>
            <a:r>
              <a:rPr lang="en-US" dirty="0" smtClean="0"/>
              <a:t> </a:t>
            </a:r>
            <a:r>
              <a:rPr lang="en-US" dirty="0" err="1" smtClean="0"/>
              <a:t>místo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$a 	Místo narození -  použití pouze u českých autorit</a:t>
            </a:r>
          </a:p>
          <a:p>
            <a:pPr lvl="1"/>
            <a:r>
              <a:rPr lang="cs-CZ" dirty="0" smtClean="0"/>
              <a:t>$b 	Místo úmrtí - použití pouze u českých autorit</a:t>
            </a:r>
          </a:p>
          <a:p>
            <a:pPr lvl="1"/>
            <a:r>
              <a:rPr lang="cs-CZ" dirty="0" smtClean="0"/>
              <a:t>$c	Související stát- použití u českých i zahraničních autorit</a:t>
            </a:r>
          </a:p>
          <a:p>
            <a:pPr lvl="1"/>
            <a:r>
              <a:rPr lang="cs-CZ" dirty="0" smtClean="0"/>
              <a:t>$e	Sídlo korporace – použití pro korporace</a:t>
            </a:r>
          </a:p>
          <a:p>
            <a:pPr lvl="1"/>
            <a:r>
              <a:rPr lang="cs-CZ" dirty="0" smtClean="0"/>
              <a:t>$f 	Jiné související místo – použití u českých i zahraničních autorit</a:t>
            </a:r>
          </a:p>
          <a:p>
            <a:pPr lvl="1"/>
            <a:r>
              <a:rPr lang="cs-CZ" dirty="0" smtClean="0"/>
              <a:t>$s 	Počáteční datum rozmezí</a:t>
            </a:r>
          </a:p>
          <a:p>
            <a:pPr lvl="1"/>
            <a:r>
              <a:rPr lang="cs-CZ" dirty="0" smtClean="0"/>
              <a:t>$t 	Konečné datum rozmezí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Plánovaná implementace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 marR="159890">
              <a:lnSpc>
                <a:spcPts val="3679"/>
              </a:lnSpc>
              <a:spcBef>
                <a:spcPts val="1530"/>
              </a:spcBef>
            </a:pPr>
            <a:r>
              <a:rPr lang="cs-CZ" b="1" dirty="0" smtClean="0">
                <a:latin typeface="Arial"/>
                <a:cs typeface="Arial"/>
              </a:rPr>
              <a:t>Irs</a:t>
            </a:r>
            <a:r>
              <a:rPr lang="cs-CZ" b="1" spc="-14" dirty="0" smtClean="0">
                <a:latin typeface="Arial"/>
                <a:cs typeface="Arial"/>
              </a:rPr>
              <a:t>k</a:t>
            </a:r>
            <a:r>
              <a:rPr lang="cs-CZ" b="1" dirty="0" smtClean="0">
                <a:latin typeface="Arial"/>
                <a:cs typeface="Arial"/>
              </a:rPr>
              <a:t>o </a:t>
            </a:r>
            <a:endParaRPr lang="cs-CZ" dirty="0" smtClean="0">
              <a:latin typeface="Arial"/>
              <a:cs typeface="Arial"/>
            </a:endParaRPr>
          </a:p>
          <a:p>
            <a:pPr marL="12700" marR="159890">
              <a:lnSpc>
                <a:spcPts val="3679"/>
              </a:lnSpc>
              <a:spcBef>
                <a:spcPts val="1530"/>
              </a:spcBef>
            </a:pPr>
            <a:r>
              <a:rPr lang="cs-CZ" b="1" dirty="0" smtClean="0">
                <a:latin typeface="Arial"/>
                <a:cs typeface="Arial"/>
              </a:rPr>
              <a:t>Sk</a:t>
            </a:r>
            <a:r>
              <a:rPr lang="cs-CZ" b="1" spc="-14" dirty="0" smtClean="0">
                <a:latin typeface="Arial"/>
                <a:cs typeface="Arial"/>
              </a:rPr>
              <a:t>o</a:t>
            </a:r>
            <a:r>
              <a:rPr lang="cs-CZ" b="1" dirty="0" smtClean="0">
                <a:latin typeface="Arial"/>
                <a:cs typeface="Arial"/>
              </a:rPr>
              <a:t>ts</a:t>
            </a:r>
            <a:r>
              <a:rPr lang="cs-CZ" b="1" spc="-14" dirty="0" smtClean="0">
                <a:latin typeface="Arial"/>
                <a:cs typeface="Arial"/>
              </a:rPr>
              <a:t>k</a:t>
            </a:r>
            <a:r>
              <a:rPr lang="cs-CZ" b="1" dirty="0" smtClean="0">
                <a:latin typeface="Arial"/>
                <a:cs typeface="Arial"/>
              </a:rPr>
              <a:t>o</a:t>
            </a:r>
            <a:endParaRPr lang="cs-CZ" dirty="0" smtClean="0">
              <a:latin typeface="Arial"/>
              <a:cs typeface="Arial"/>
            </a:endParaRPr>
          </a:p>
          <a:p>
            <a:pPr marL="12700" marR="61036">
              <a:lnSpc>
                <a:spcPct val="95825"/>
              </a:lnSpc>
              <a:spcBef>
                <a:spcPts val="1570"/>
              </a:spcBef>
            </a:pPr>
            <a:r>
              <a:rPr lang="cs-CZ" b="1" dirty="0" smtClean="0">
                <a:latin typeface="Arial"/>
                <a:cs typeface="Arial"/>
              </a:rPr>
              <a:t>Fin</a:t>
            </a:r>
            <a:r>
              <a:rPr lang="cs-CZ" b="1" spc="-14" dirty="0" smtClean="0">
                <a:latin typeface="Arial"/>
                <a:cs typeface="Arial"/>
              </a:rPr>
              <a:t>s</a:t>
            </a:r>
            <a:r>
              <a:rPr lang="cs-CZ" b="1" dirty="0" smtClean="0">
                <a:latin typeface="Arial"/>
                <a:cs typeface="Arial"/>
              </a:rPr>
              <a:t>ko</a:t>
            </a:r>
          </a:p>
          <a:p>
            <a:pPr marL="12700" marR="61036">
              <a:lnSpc>
                <a:spcPct val="95825"/>
              </a:lnSpc>
              <a:spcBef>
                <a:spcPts val="1570"/>
              </a:spcBef>
            </a:pPr>
            <a:endParaRPr lang="cs-CZ" dirty="0" smtClean="0">
              <a:latin typeface="Arial"/>
              <a:cs typeface="Arial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Plánovaná implementace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61036" indent="0">
              <a:lnSpc>
                <a:spcPct val="95825"/>
              </a:lnSpc>
              <a:spcBef>
                <a:spcPts val="1570"/>
              </a:spcBef>
              <a:buNone/>
            </a:pPr>
            <a:r>
              <a:rPr lang="cs-CZ" b="1" dirty="0" smtClean="0">
                <a:latin typeface="Arial"/>
                <a:cs typeface="Arial"/>
              </a:rPr>
              <a:t>Francie</a:t>
            </a:r>
          </a:p>
          <a:p>
            <a:pPr marL="12700" marR="61036">
              <a:lnSpc>
                <a:spcPct val="95825"/>
              </a:lnSpc>
              <a:spcBef>
                <a:spcPts val="1570"/>
              </a:spcBef>
            </a:pPr>
            <a:r>
              <a:rPr lang="cs-CZ" dirty="0" smtClean="0">
                <a:latin typeface="Arial"/>
                <a:cs typeface="Arial"/>
              </a:rPr>
              <a:t>dosud vlastní pravidla</a:t>
            </a:r>
          </a:p>
          <a:p>
            <a:pPr marL="12700" marR="61036">
              <a:lnSpc>
                <a:spcPct val="95825"/>
              </a:lnSpc>
              <a:spcBef>
                <a:spcPts val="1570"/>
              </a:spcBef>
            </a:pPr>
            <a:r>
              <a:rPr lang="cs-CZ" dirty="0">
                <a:latin typeface="Arial"/>
                <a:cs typeface="Arial"/>
              </a:rPr>
              <a:t>f</a:t>
            </a:r>
            <a:r>
              <a:rPr lang="cs-CZ" dirty="0" smtClean="0">
                <a:latin typeface="Arial"/>
                <a:cs typeface="Arial"/>
              </a:rPr>
              <a:t>ormát UNIMARC, INTERMARC</a:t>
            </a:r>
          </a:p>
          <a:p>
            <a:pPr marL="12700" marR="99441">
              <a:lnSpc>
                <a:spcPts val="5435"/>
              </a:lnSpc>
              <a:spcBef>
                <a:spcPts val="271"/>
              </a:spcBef>
            </a:pPr>
            <a:r>
              <a:rPr lang="cs-CZ" spc="0" dirty="0" smtClean="0">
                <a:latin typeface="Arial"/>
                <a:cs typeface="Arial"/>
              </a:rPr>
              <a:t>aktivní</a:t>
            </a:r>
            <a:r>
              <a:rPr lang="cs-CZ" spc="-24" dirty="0" smtClean="0">
                <a:latin typeface="Arial"/>
                <a:cs typeface="Arial"/>
              </a:rPr>
              <a:t> </a:t>
            </a:r>
            <a:r>
              <a:rPr lang="cs-CZ" spc="0" dirty="0" smtClean="0">
                <a:latin typeface="Arial"/>
                <a:cs typeface="Arial"/>
              </a:rPr>
              <a:t>účast v EURIG</a:t>
            </a:r>
            <a:endParaRPr lang="cs-CZ" dirty="0">
              <a:latin typeface="Arial"/>
              <a:cs typeface="Arial"/>
            </a:endParaRPr>
          </a:p>
          <a:p>
            <a:pPr marL="12700" marR="99441">
              <a:lnSpc>
                <a:spcPts val="5435"/>
              </a:lnSpc>
              <a:spcBef>
                <a:spcPts val="271"/>
              </a:spcBef>
            </a:pPr>
            <a:r>
              <a:rPr lang="cs-CZ" spc="0" dirty="0" smtClean="0">
                <a:latin typeface="Arial"/>
                <a:cs typeface="Arial"/>
              </a:rPr>
              <a:t>prozatím</a:t>
            </a:r>
            <a:r>
              <a:rPr lang="cs-CZ" spc="-14" dirty="0" smtClean="0">
                <a:latin typeface="Arial"/>
                <a:cs typeface="Arial"/>
              </a:rPr>
              <a:t> </a:t>
            </a:r>
            <a:r>
              <a:rPr lang="cs-CZ" spc="0" dirty="0" smtClean="0">
                <a:latin typeface="Arial"/>
                <a:cs typeface="Arial"/>
              </a:rPr>
              <a:t>po</a:t>
            </a:r>
            <a:r>
              <a:rPr lang="cs-CZ" spc="-9" dirty="0" smtClean="0">
                <a:latin typeface="Arial"/>
                <a:cs typeface="Arial"/>
              </a:rPr>
              <a:t>u</a:t>
            </a:r>
            <a:r>
              <a:rPr lang="cs-CZ" spc="0" dirty="0" smtClean="0">
                <a:latin typeface="Arial"/>
                <a:cs typeface="Arial"/>
              </a:rPr>
              <a:t>ze </a:t>
            </a:r>
            <a:r>
              <a:rPr lang="cs-CZ" spc="9" dirty="0" smtClean="0">
                <a:latin typeface="Arial"/>
                <a:cs typeface="Arial"/>
              </a:rPr>
              <a:t>r</a:t>
            </a:r>
            <a:r>
              <a:rPr lang="cs-CZ" spc="0" dirty="0" smtClean="0">
                <a:latin typeface="Arial"/>
                <a:cs typeface="Arial"/>
              </a:rPr>
              <a:t>evize vlastních</a:t>
            </a:r>
            <a:endParaRPr lang="cs-CZ" dirty="0" smtClean="0">
              <a:latin typeface="Arial"/>
              <a:cs typeface="Arial"/>
            </a:endParaRPr>
          </a:p>
          <a:p>
            <a:pPr marL="0" marR="99441" indent="0">
              <a:lnSpc>
                <a:spcPts val="3979"/>
              </a:lnSpc>
              <a:buNone/>
            </a:pPr>
            <a:r>
              <a:rPr lang="cs-CZ" spc="0" dirty="0" smtClean="0">
                <a:latin typeface="Arial"/>
                <a:cs typeface="Arial"/>
              </a:rPr>
              <a:t> (větší kompatib</a:t>
            </a:r>
            <a:r>
              <a:rPr lang="cs-CZ" spc="-9" dirty="0" smtClean="0">
                <a:latin typeface="Arial"/>
                <a:cs typeface="Arial"/>
              </a:rPr>
              <a:t>i</a:t>
            </a:r>
            <a:r>
              <a:rPr lang="cs-CZ" spc="0" dirty="0" smtClean="0">
                <a:latin typeface="Arial"/>
                <a:cs typeface="Arial"/>
              </a:rPr>
              <a:t>lita s RD</a:t>
            </a:r>
            <a:r>
              <a:rPr lang="cs-CZ" spc="9" dirty="0" smtClean="0">
                <a:latin typeface="Arial"/>
                <a:cs typeface="Arial"/>
              </a:rPr>
              <a:t>A</a:t>
            </a:r>
            <a:r>
              <a:rPr lang="cs-CZ" spc="0" dirty="0" smtClean="0">
                <a:latin typeface="Arial"/>
                <a:cs typeface="Arial"/>
              </a:rPr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cs-CZ" sz="3600" dirty="0" smtClean="0">
                <a:latin typeface="+mn-lt"/>
              </a:rPr>
              <a:t>RDA</a:t>
            </a:r>
            <a:endParaRPr lang="cs-CZ" sz="36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4202"/>
            <a:ext cx="8229600" cy="4525963"/>
          </a:xfrm>
        </p:spPr>
        <p:txBody>
          <a:bodyPr>
            <a:noAutofit/>
          </a:bodyPr>
          <a:lstStyle/>
          <a:p>
            <a:r>
              <a:rPr lang="cs-CZ" sz="3600" dirty="0" smtClean="0"/>
              <a:t>RDA – </a:t>
            </a:r>
            <a:r>
              <a:rPr lang="cs-CZ" sz="3600" dirty="0" err="1" smtClean="0"/>
              <a:t>Resource</a:t>
            </a:r>
            <a:r>
              <a:rPr lang="cs-CZ" sz="3600" dirty="0" smtClean="0"/>
              <a:t> </a:t>
            </a:r>
            <a:r>
              <a:rPr lang="cs-CZ" sz="3600" dirty="0" err="1" smtClean="0"/>
              <a:t>Description</a:t>
            </a:r>
            <a:r>
              <a:rPr lang="cs-CZ" sz="3600" dirty="0" smtClean="0"/>
              <a:t> and Access</a:t>
            </a:r>
          </a:p>
          <a:p>
            <a:r>
              <a:rPr lang="cs-CZ" sz="3600" dirty="0" smtClean="0"/>
              <a:t>pravidla vycházející z konceptuálních modelů</a:t>
            </a:r>
          </a:p>
          <a:p>
            <a:r>
              <a:rPr lang="cs-CZ" sz="3600" dirty="0" smtClean="0"/>
              <a:t>logika modelů =&gt; pochopení pravidel</a:t>
            </a:r>
          </a:p>
          <a:p>
            <a:r>
              <a:rPr lang="cs-CZ" sz="3600" dirty="0" smtClean="0"/>
              <a:t>cíl pravidel: jednoznačně identifikovat všechny instance entit podle modelů a zejména vyjádřit vztahy mezi nimi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66733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2196</Words>
  <Application>Microsoft Office PowerPoint</Application>
  <PresentationFormat>Předvádění na obrazovce (4:3)</PresentationFormat>
  <Paragraphs>548</Paragraphs>
  <Slides>63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63</vt:i4>
      </vt:variant>
    </vt:vector>
  </HeadingPairs>
  <TitlesOfParts>
    <vt:vector size="64" baseType="lpstr">
      <vt:lpstr>Motiv sady Office</vt:lpstr>
      <vt:lpstr>Školení RDA pro účastníky SK ČR 3.března 2015</vt:lpstr>
      <vt:lpstr>AACR - RDA</vt:lpstr>
      <vt:lpstr>Testování RDA</vt:lpstr>
      <vt:lpstr>Překlady RDA</vt:lpstr>
      <vt:lpstr>Katalogizace podle RDA</vt:lpstr>
      <vt:lpstr>Plánovaná implementace</vt:lpstr>
      <vt:lpstr>Plánovaná implementace</vt:lpstr>
      <vt:lpstr>Plánovaná implementace</vt:lpstr>
      <vt:lpstr>RDA</vt:lpstr>
      <vt:lpstr>RDA</vt:lpstr>
      <vt:lpstr>FRBR</vt:lpstr>
      <vt:lpstr>FRBR</vt:lpstr>
      <vt:lpstr>Definice funkčních požadavků</vt:lpstr>
      <vt:lpstr>Entity</vt:lpstr>
      <vt:lpstr>Prezentace aplikace PowerPoint</vt:lpstr>
      <vt:lpstr>Dílo</vt:lpstr>
      <vt:lpstr>Příklady díla</vt:lpstr>
      <vt:lpstr>Vyjádření</vt:lpstr>
      <vt:lpstr>Příklady</vt:lpstr>
      <vt:lpstr>Provedení</vt:lpstr>
      <vt:lpstr>Jednotka</vt:lpstr>
      <vt:lpstr>Prezentace aplikace PowerPoint</vt:lpstr>
      <vt:lpstr>Atributy</vt:lpstr>
      <vt:lpstr>Příklady atributů</vt:lpstr>
      <vt:lpstr>Rozdělení atributů</vt:lpstr>
      <vt:lpstr>Vztahy</vt:lpstr>
      <vt:lpstr>Jiné vztahy mezi entitami první skupiny</vt:lpstr>
      <vt:lpstr>Další vztahy</vt:lpstr>
      <vt:lpstr>Další vztahy</vt:lpstr>
      <vt:lpstr>RDA</vt:lpstr>
      <vt:lpstr>Prezentace aplikace PowerPoint</vt:lpstr>
      <vt:lpstr>RDA</vt:lpstr>
      <vt:lpstr>RDA Toolkit</vt:lpstr>
      <vt:lpstr>Struktura RDA</vt:lpstr>
      <vt:lpstr>Nejvýznamnější změny v popisu oproti AACR2R</vt:lpstr>
      <vt:lpstr>Prezentace aplikace PowerPoint</vt:lpstr>
      <vt:lpstr>Prezentace aplikace PowerPoint</vt:lpstr>
      <vt:lpstr>Prezentace aplikace PowerPoint</vt:lpstr>
      <vt:lpstr>Každý údaj ve své hranaté závorce (viz již konsolidované ISBD)</vt:lpstr>
      <vt:lpstr>Zdvojená interpunkce</vt:lpstr>
      <vt:lpstr>Nepřesnosti</vt:lpstr>
      <vt:lpstr>Tři tečky už se nenahrazují pomlčkou</vt:lpstr>
      <vt:lpstr>Výpustka v názvu seriálu</vt:lpstr>
      <vt:lpstr>Tři nová pole MARC  místo obecného označení dokumentu</vt:lpstr>
      <vt:lpstr>Další názvová informace</vt:lpstr>
      <vt:lpstr>Údaje o odpovědnosti</vt:lpstr>
      <vt:lpstr>Údaje o odpovědnosti</vt:lpstr>
      <vt:lpstr>Údaje o odpovědnosti</vt:lpstr>
      <vt:lpstr>Údaj o vydání</vt:lpstr>
      <vt:lpstr>Nakladatelské údaje</vt:lpstr>
      <vt:lpstr>Datum vydání</vt:lpstr>
      <vt:lpstr>Místo vydání</vt:lpstr>
      <vt:lpstr>Místo vydání</vt:lpstr>
      <vt:lpstr>Nakladatelské údaje neznáme</vt:lpstr>
      <vt:lpstr>Fyzický popis</vt:lpstr>
      <vt:lpstr>Prezentace aplikace PowerPoint</vt:lpstr>
      <vt:lpstr>Prezentace aplikace PowerPoint</vt:lpstr>
      <vt:lpstr>Selekční údaje</vt:lpstr>
      <vt:lpstr>Osobní jména</vt:lpstr>
      <vt:lpstr>Osobní jména</vt:lpstr>
      <vt:lpstr>Autority - korporace</vt:lpstr>
      <vt:lpstr>Autoritní záznam</vt:lpstr>
      <vt:lpstr>Autoritní záznam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RDA … ?!?</dc:title>
  <dc:creator>hajkova</dc:creator>
  <cp:lastModifiedBy>Krebes Jiri</cp:lastModifiedBy>
  <cp:revision>2</cp:revision>
  <dcterms:created xsi:type="dcterms:W3CDTF">2015-03-08T19:54:19Z</dcterms:created>
  <dcterms:modified xsi:type="dcterms:W3CDTF">2015-03-09T07:38:25Z</dcterms:modified>
</cp:coreProperties>
</file>