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78" r:id="rId4"/>
    <p:sldId id="262" r:id="rId5"/>
    <p:sldId id="266" r:id="rId6"/>
    <p:sldId id="267" r:id="rId7"/>
    <p:sldId id="268" r:id="rId8"/>
    <p:sldId id="274" r:id="rId9"/>
    <p:sldId id="280" r:id="rId10"/>
    <p:sldId id="282" r:id="rId11"/>
    <p:sldId id="275" r:id="rId12"/>
    <p:sldId id="261" r:id="rId13"/>
    <p:sldId id="269" r:id="rId14"/>
    <p:sldId id="263" r:id="rId15"/>
    <p:sldId id="271" r:id="rId16"/>
    <p:sldId id="270" r:id="rId17"/>
    <p:sldId id="273" r:id="rId18"/>
    <p:sldId id="283" r:id="rId19"/>
    <p:sldId id="285" r:id="rId20"/>
    <p:sldId id="286" r:id="rId21"/>
    <p:sldId id="272" r:id="rId22"/>
    <p:sldId id="287" r:id="rId23"/>
    <p:sldId id="279" r:id="rId24"/>
    <p:sldId id="288" r:id="rId25"/>
    <p:sldId id="289" r:id="rId26"/>
    <p:sldId id="290" r:id="rId27"/>
    <p:sldId id="291" r:id="rId28"/>
    <p:sldId id="264" r:id="rId29"/>
    <p:sldId id="265" r:id="rId30"/>
    <p:sldId id="298" r:id="rId31"/>
    <p:sldId id="294" r:id="rId32"/>
    <p:sldId id="301" r:id="rId33"/>
    <p:sldId id="305" r:id="rId34"/>
    <p:sldId id="302" r:id="rId35"/>
    <p:sldId id="303" r:id="rId36"/>
    <p:sldId id="304" r:id="rId37"/>
    <p:sldId id="295" r:id="rId38"/>
    <p:sldId id="306" r:id="rId39"/>
    <p:sldId id="307" r:id="rId40"/>
    <p:sldId id="308" r:id="rId41"/>
    <p:sldId id="311" r:id="rId42"/>
    <p:sldId id="317" r:id="rId43"/>
    <p:sldId id="312" r:id="rId44"/>
    <p:sldId id="313" r:id="rId45"/>
    <p:sldId id="310" r:id="rId46"/>
    <p:sldId id="314" r:id="rId47"/>
    <p:sldId id="318" r:id="rId48"/>
    <p:sldId id="340" r:id="rId49"/>
    <p:sldId id="324" r:id="rId50"/>
    <p:sldId id="333" r:id="rId51"/>
    <p:sldId id="327" r:id="rId52"/>
    <p:sldId id="320" r:id="rId53"/>
    <p:sldId id="337" r:id="rId54"/>
    <p:sldId id="331" r:id="rId55"/>
    <p:sldId id="322" r:id="rId56"/>
    <p:sldId id="338" r:id="rId57"/>
    <p:sldId id="335" r:id="rId58"/>
    <p:sldId id="325" r:id="rId59"/>
    <p:sldId id="341" r:id="rId60"/>
    <p:sldId id="330" r:id="rId61"/>
    <p:sldId id="323" r:id="rId62"/>
    <p:sldId id="332" r:id="rId63"/>
    <p:sldId id="316" r:id="rId64"/>
    <p:sldId id="342" r:id="rId6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21663A62-47B5-459B-B9C7-8162E2C464D9}">
          <p14:sldIdLst>
            <p14:sldId id="256"/>
            <p14:sldId id="277"/>
            <p14:sldId id="278"/>
            <p14:sldId id="262"/>
            <p14:sldId id="266"/>
            <p14:sldId id="267"/>
            <p14:sldId id="268"/>
            <p14:sldId id="274"/>
            <p14:sldId id="280"/>
            <p14:sldId id="282"/>
            <p14:sldId id="275"/>
            <p14:sldId id="261"/>
            <p14:sldId id="269"/>
            <p14:sldId id="263"/>
            <p14:sldId id="271"/>
            <p14:sldId id="270"/>
            <p14:sldId id="273"/>
            <p14:sldId id="283"/>
            <p14:sldId id="285"/>
            <p14:sldId id="286"/>
            <p14:sldId id="272"/>
            <p14:sldId id="287"/>
            <p14:sldId id="279"/>
            <p14:sldId id="288"/>
            <p14:sldId id="289"/>
            <p14:sldId id="290"/>
            <p14:sldId id="291"/>
            <p14:sldId id="264"/>
            <p14:sldId id="265"/>
            <p14:sldId id="298"/>
            <p14:sldId id="294"/>
            <p14:sldId id="301"/>
            <p14:sldId id="305"/>
            <p14:sldId id="302"/>
            <p14:sldId id="303"/>
            <p14:sldId id="304"/>
            <p14:sldId id="295"/>
            <p14:sldId id="306"/>
            <p14:sldId id="307"/>
            <p14:sldId id="308"/>
            <p14:sldId id="311"/>
            <p14:sldId id="317"/>
            <p14:sldId id="312"/>
            <p14:sldId id="313"/>
            <p14:sldId id="310"/>
            <p14:sldId id="314"/>
            <p14:sldId id="318"/>
            <p14:sldId id="340"/>
            <p14:sldId id="324"/>
            <p14:sldId id="333"/>
            <p14:sldId id="327"/>
            <p14:sldId id="320"/>
            <p14:sldId id="337"/>
            <p14:sldId id="331"/>
            <p14:sldId id="322"/>
            <p14:sldId id="338"/>
            <p14:sldId id="335"/>
            <p14:sldId id="325"/>
            <p14:sldId id="341"/>
            <p14:sldId id="330"/>
            <p14:sldId id="323"/>
            <p14:sldId id="332"/>
            <p14:sldId id="316"/>
            <p14:sldId id="34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98" autoAdjust="0"/>
    <p:restoredTop sz="94660"/>
  </p:normalViewPr>
  <p:slideViewPr>
    <p:cSldViewPr>
      <p:cViewPr varScale="1">
        <p:scale>
          <a:sx n="84" d="100"/>
          <a:sy n="84" d="100"/>
        </p:scale>
        <p:origin x="1080" y="8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2775-3DC1-420C-83FC-BE099900427C}" type="datetimeFigureOut">
              <a:rPr lang="cs-CZ" smtClean="0"/>
              <a:t>27.11.2015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7705-E72E-4D2E-8DFA-5258D6A9DF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251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2775-3DC1-420C-83FC-BE099900427C}" type="datetimeFigureOut">
              <a:rPr lang="cs-CZ" smtClean="0"/>
              <a:t>27.11.2015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7705-E72E-4D2E-8DFA-5258D6A9DF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9195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2775-3DC1-420C-83FC-BE099900427C}" type="datetimeFigureOut">
              <a:rPr lang="cs-CZ" smtClean="0"/>
              <a:t>27.11.2015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7705-E72E-4D2E-8DFA-5258D6A9DF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4362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2775-3DC1-420C-83FC-BE099900427C}" type="datetimeFigureOut">
              <a:rPr lang="cs-CZ" smtClean="0"/>
              <a:t>27.11.2015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7705-E72E-4D2E-8DFA-5258D6A9DF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4625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2775-3DC1-420C-83FC-BE099900427C}" type="datetimeFigureOut">
              <a:rPr lang="cs-CZ" smtClean="0"/>
              <a:t>27.11.2015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7705-E72E-4D2E-8DFA-5258D6A9DF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2103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2775-3DC1-420C-83FC-BE099900427C}" type="datetimeFigureOut">
              <a:rPr lang="cs-CZ" smtClean="0"/>
              <a:t>27.11.2015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7705-E72E-4D2E-8DFA-5258D6A9DF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6500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2775-3DC1-420C-83FC-BE099900427C}" type="datetimeFigureOut">
              <a:rPr lang="cs-CZ" smtClean="0"/>
              <a:t>27.11.2015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7705-E72E-4D2E-8DFA-5258D6A9DF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6918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2775-3DC1-420C-83FC-BE099900427C}" type="datetimeFigureOut">
              <a:rPr lang="cs-CZ" smtClean="0"/>
              <a:t>27.11.2015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7705-E72E-4D2E-8DFA-5258D6A9DF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116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2775-3DC1-420C-83FC-BE099900427C}" type="datetimeFigureOut">
              <a:rPr lang="cs-CZ" smtClean="0"/>
              <a:t>27.11.2015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7705-E72E-4D2E-8DFA-5258D6A9DF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3517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2775-3DC1-420C-83FC-BE099900427C}" type="datetimeFigureOut">
              <a:rPr lang="cs-CZ" smtClean="0"/>
              <a:t>27.11.2015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7705-E72E-4D2E-8DFA-5258D6A9DF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8006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2775-3DC1-420C-83FC-BE099900427C}" type="datetimeFigureOut">
              <a:rPr lang="cs-CZ" smtClean="0"/>
              <a:t>27.11.2015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7705-E72E-4D2E-8DFA-5258D6A9DF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2389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82775-3DC1-420C-83FC-BE099900427C}" type="datetimeFigureOut">
              <a:rPr lang="cs-CZ" smtClean="0"/>
              <a:t>27.11.2015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37705-E72E-4D2E-8DFA-5258D6A9DFB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332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aslin.cz/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052737"/>
            <a:ext cx="7772400" cy="2547714"/>
          </a:xfrm>
        </p:spPr>
        <p:txBody>
          <a:bodyPr>
            <a:normAutofit fontScale="90000"/>
          </a:bodyPr>
          <a:lstStyle/>
          <a:p>
            <a:r>
              <a:rPr lang="cs-CZ" sz="6000" cap="all" dirty="0" smtClean="0"/>
              <a:t>Souborný katalog ČR</a:t>
            </a:r>
            <a:br>
              <a:rPr lang="cs-CZ" sz="6000" cap="all" dirty="0" smtClean="0"/>
            </a:br>
            <a:r>
              <a:rPr lang="cs-CZ" sz="6000" cap="all" dirty="0" smtClean="0"/>
              <a:t>v roce 2015</a:t>
            </a:r>
            <a:br>
              <a:rPr lang="cs-CZ" sz="6000" cap="all" dirty="0" smtClean="0"/>
            </a:br>
            <a:r>
              <a:rPr lang="cs-CZ" sz="6000" dirty="0" smtClean="0"/>
              <a:t>trocha historie </a:t>
            </a:r>
            <a:endParaRPr lang="cs-CZ" sz="6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50 let od Vyhlášky o evidenci zahraniční literatury </a:t>
            </a:r>
          </a:p>
          <a:p>
            <a:r>
              <a:rPr lang="cs-CZ" dirty="0" smtClean="0"/>
              <a:t>110/1965 Sb.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319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4"/>
    </mc:Choice>
    <mc:Fallback xmlns="">
      <p:transition spd="slow" advTm="906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169" y="3077926"/>
            <a:ext cx="6057515" cy="4472204"/>
          </a:xfrm>
          <a:prstGeom prst="rect">
            <a:avLst/>
          </a:prstGeom>
        </p:spPr>
      </p:pic>
      <p:sp>
        <p:nvSpPr>
          <p:cNvPr id="14" name="Zaoblený obdélník 13"/>
          <p:cNvSpPr/>
          <p:nvPr/>
        </p:nvSpPr>
        <p:spPr>
          <a:xfrm>
            <a:off x="1835696" y="4797152"/>
            <a:ext cx="2808312" cy="108012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6600" dirty="0" smtClean="0">
                <a:solidFill>
                  <a:schemeClr val="bg1"/>
                </a:solidFill>
              </a:rPr>
              <a:t>19 93</a:t>
            </a:r>
            <a:endParaRPr lang="cs-CZ" sz="6600" dirty="0">
              <a:solidFill>
                <a:schemeClr val="bg1"/>
              </a:solidFill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506" y="-171400"/>
            <a:ext cx="7439494" cy="4524565"/>
          </a:xfrm>
          <a:prstGeom prst="rect">
            <a:avLst/>
          </a:prstGeom>
        </p:spPr>
      </p:pic>
      <p:sp>
        <p:nvSpPr>
          <p:cNvPr id="16" name="Zaoblený obdélník 15"/>
          <p:cNvSpPr/>
          <p:nvPr/>
        </p:nvSpPr>
        <p:spPr>
          <a:xfrm>
            <a:off x="3923928" y="3427438"/>
            <a:ext cx="5184575" cy="15121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700" dirty="0" smtClean="0"/>
              <a:t>Ani rozdělení státu nepřerušilo dobré mezilidské vztahy mezi  českými a slovenskými kolegy </a:t>
            </a:r>
          </a:p>
          <a:p>
            <a:pPr algn="ctr"/>
            <a:r>
              <a:rPr lang="cs-CZ" sz="1700" i="1" dirty="0" smtClean="0"/>
              <a:t>Návštěva 2010 – </a:t>
            </a:r>
            <a:r>
              <a:rPr lang="cs-CZ" sz="1700" i="1" dirty="0" err="1" smtClean="0"/>
              <a:t>Lydia</a:t>
            </a:r>
            <a:r>
              <a:rPr lang="cs-CZ" sz="1700" i="1" dirty="0" smtClean="0"/>
              <a:t> Sedláčková a Peter </a:t>
            </a:r>
            <a:r>
              <a:rPr lang="cs-CZ" sz="1700" i="1" dirty="0" err="1" smtClean="0"/>
              <a:t>Čmelko</a:t>
            </a:r>
            <a:r>
              <a:rPr lang="cs-CZ" sz="1700" i="1" dirty="0" smtClean="0"/>
              <a:t> </a:t>
            </a:r>
          </a:p>
          <a:p>
            <a:pPr algn="ctr"/>
            <a:r>
              <a:rPr lang="cs-CZ" sz="1700" i="1" dirty="0" smtClean="0"/>
              <a:t>z </a:t>
            </a:r>
            <a:r>
              <a:rPr lang="cs-CZ" sz="1700" i="1" dirty="0" err="1" smtClean="0"/>
              <a:t>Univerzitnej</a:t>
            </a:r>
            <a:r>
              <a:rPr lang="cs-CZ" sz="1700" i="1" dirty="0" smtClean="0"/>
              <a:t> knižnice z Bratislavy  a </a:t>
            </a:r>
            <a:r>
              <a:rPr lang="cs-CZ" sz="1700" i="1" dirty="0" err="1" smtClean="0"/>
              <a:t>Lydia</a:t>
            </a:r>
            <a:r>
              <a:rPr lang="cs-CZ" sz="1700" i="1" dirty="0" smtClean="0"/>
              <a:t> Vítová</a:t>
            </a:r>
            <a:endParaRPr lang="cs-CZ" sz="1700" i="1" dirty="0"/>
          </a:p>
        </p:txBody>
      </p:sp>
    </p:spTree>
    <p:extLst>
      <p:ext uri="{BB962C8B-B14F-4D97-AF65-F5344CB8AC3E}">
        <p14:creationId xmlns:p14="http://schemas.microsoft.com/office/powerpoint/2010/main" val="62403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96412" y="-2301723"/>
            <a:ext cx="6741367" cy="9561854"/>
          </a:xfrm>
          <a:prstGeom prst="rect">
            <a:avLst/>
          </a:prstGeom>
        </p:spPr>
      </p:pic>
      <p:sp>
        <p:nvSpPr>
          <p:cNvPr id="2" name="Zaoblený obdélník 1"/>
          <p:cNvSpPr/>
          <p:nvPr/>
        </p:nvSpPr>
        <p:spPr>
          <a:xfrm>
            <a:off x="179511" y="404664"/>
            <a:ext cx="1080120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Dříve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953" y="1986528"/>
            <a:ext cx="7461633" cy="575974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8926" y="3717032"/>
            <a:ext cx="5785147" cy="3473629"/>
          </a:xfrm>
          <a:prstGeom prst="rect">
            <a:avLst/>
          </a:prstGeom>
        </p:spPr>
      </p:pic>
      <p:sp>
        <p:nvSpPr>
          <p:cNvPr id="5" name="Zaoblený obdélník 4"/>
          <p:cNvSpPr/>
          <p:nvPr/>
        </p:nvSpPr>
        <p:spPr>
          <a:xfrm>
            <a:off x="1907704" y="3356992"/>
            <a:ext cx="1296144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Nyní</a:t>
            </a:r>
            <a:endParaRPr lang="cs-CZ" dirty="0"/>
          </a:p>
        </p:txBody>
      </p:sp>
      <p:cxnSp>
        <p:nvCxnSpPr>
          <p:cNvPr id="9" name="Pravoúhlá spojnice 8"/>
          <p:cNvCxnSpPr/>
          <p:nvPr/>
        </p:nvCxnSpPr>
        <p:spPr>
          <a:xfrm rot="16200000" flipH="1">
            <a:off x="175130" y="1279064"/>
            <a:ext cx="2304256" cy="1872208"/>
          </a:xfrm>
          <a:prstGeom prst="bentConnector3">
            <a:avLst/>
          </a:prstGeom>
          <a:ln w="22225" cmpd="sng">
            <a:solidFill>
              <a:srgbClr val="FF0000">
                <a:alpha val="79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aoblený obdélník 5"/>
          <p:cNvSpPr/>
          <p:nvPr/>
        </p:nvSpPr>
        <p:spPr>
          <a:xfrm>
            <a:off x="179511" y="1455088"/>
            <a:ext cx="4248472" cy="5314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800" dirty="0" smtClean="0">
                <a:solidFill>
                  <a:srgbClr val="FF0000"/>
                </a:solidFill>
              </a:rPr>
              <a:t>Evidence časopisů</a:t>
            </a:r>
            <a:endParaRPr lang="cs-CZ" sz="3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6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6"/>
    </mc:Choice>
    <mc:Fallback xmlns="">
      <p:transition spd="slow" advTm="882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Zaoblený obdélník 3"/>
          <p:cNvSpPr/>
          <p:nvPr/>
        </p:nvSpPr>
        <p:spPr>
          <a:xfrm>
            <a:off x="467544" y="5877272"/>
            <a:ext cx="799288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Lístkový katalog CEZL- monografie měl několik časových  vrstev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8866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/>
          <p:nvPr/>
        </p:nvPicPr>
        <p:blipFill>
          <a:blip r:embed="rId2"/>
          <a:stretch>
            <a:fillRect/>
          </a:stretch>
        </p:blipFill>
        <p:spPr>
          <a:xfrm>
            <a:off x="4067945" y="-31320"/>
            <a:ext cx="5076056" cy="6988711"/>
          </a:xfrm>
          <a:prstGeom prst="rect">
            <a:avLst/>
          </a:prstGeom>
        </p:spPr>
      </p:pic>
      <p:pic>
        <p:nvPicPr>
          <p:cNvPr id="6" name="Obrázek 5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31319"/>
            <a:ext cx="5087620" cy="6988711"/>
          </a:xfrm>
          <a:prstGeom prst="rect">
            <a:avLst/>
          </a:prstGeom>
        </p:spPr>
      </p:pic>
      <p:sp>
        <p:nvSpPr>
          <p:cNvPr id="7" name="Zaoblený obdélník 6"/>
          <p:cNvSpPr/>
          <p:nvPr/>
        </p:nvSpPr>
        <p:spPr>
          <a:xfrm>
            <a:off x="2699792" y="5854453"/>
            <a:ext cx="604867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/>
              <a:t>Lístkový katalog CEZL- monografie měl několik časových  vrstev</a:t>
            </a:r>
          </a:p>
        </p:txBody>
      </p:sp>
    </p:spTree>
    <p:extLst>
      <p:ext uri="{BB962C8B-B14F-4D97-AF65-F5344CB8AC3E}">
        <p14:creationId xmlns:p14="http://schemas.microsoft.com/office/powerpoint/2010/main" val="28316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aoblený obdélník 2"/>
          <p:cNvSpPr/>
          <p:nvPr/>
        </p:nvSpPr>
        <p:spPr>
          <a:xfrm>
            <a:off x="611560" y="5877272"/>
            <a:ext cx="792088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Katalog CEZL – monografie  byl řazen abecedně podle jmena prvního z tří uvedených  autorů nebo názvu pokud autorů bylo víc, neobsahoval odkazové lístky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590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6"/>
    </mc:Choice>
    <mc:Fallback xmlns="">
      <p:transition spd="slow" advTm="8826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780" y="7383"/>
            <a:ext cx="4956220" cy="6858000"/>
          </a:xfrm>
          <a:prstGeom prst="rect">
            <a:avLst/>
          </a:prstGeom>
        </p:spPr>
      </p:pic>
      <p:sp>
        <p:nvSpPr>
          <p:cNvPr id="6" name="Zaoblený obdélník 5"/>
          <p:cNvSpPr/>
          <p:nvPr/>
        </p:nvSpPr>
        <p:spPr>
          <a:xfrm>
            <a:off x="251520" y="3140968"/>
            <a:ext cx="4320480" cy="30963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Každá knihovna zasílala hlášení o nabytí zahraniční literatury formou kopie lístku ze svého katalogu. </a:t>
            </a:r>
          </a:p>
          <a:p>
            <a:pPr algn="ctr"/>
            <a:endParaRPr lang="cs-CZ" dirty="0"/>
          </a:p>
          <a:p>
            <a:pPr algn="ctr"/>
            <a:r>
              <a:rPr lang="cs-CZ" dirty="0" smtClean="0"/>
              <a:t>Při vřazování katalogizačních lístků do souborného katalogu se v případě nalezení duplicitního hlášení, vybral ten lístek, který byl nejlépe zpracovatelný a čitelný a na něj se ručně připsaly zkratky  nebo sigly ostatních knihoven.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495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416"/>
            <a:ext cx="7268276" cy="6470961"/>
          </a:xfrm>
          <a:prstGeom prst="rect">
            <a:avLst/>
          </a:prstGeom>
        </p:spPr>
      </p:pic>
      <p:sp>
        <p:nvSpPr>
          <p:cNvPr id="4" name="Zaoblený obdélník 3"/>
          <p:cNvSpPr/>
          <p:nvPr/>
        </p:nvSpPr>
        <p:spPr>
          <a:xfrm>
            <a:off x="3131840" y="5589240"/>
            <a:ext cx="576064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Ve starších vrstvách CEZL se používaly jen </a:t>
            </a:r>
            <a:r>
              <a:rPr lang="cs-CZ" dirty="0"/>
              <a:t>zkratky knihoven </a:t>
            </a:r>
            <a:r>
              <a:rPr lang="cs-CZ" dirty="0" smtClean="0"/>
              <a:t>(pro uživatele  někdy obtížně dešifrovatelné)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440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75" y="0"/>
            <a:ext cx="4269297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860" y="-12821"/>
            <a:ext cx="4555052" cy="6858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452" y="-25275"/>
            <a:ext cx="4488548" cy="6858000"/>
          </a:xfrm>
          <a:prstGeom prst="rect">
            <a:avLst/>
          </a:prstGeom>
        </p:spPr>
      </p:pic>
      <p:sp>
        <p:nvSpPr>
          <p:cNvPr id="9" name="Zaoblený obdélník 8"/>
          <p:cNvSpPr/>
          <p:nvPr/>
        </p:nvSpPr>
        <p:spPr>
          <a:xfrm>
            <a:off x="6084168" y="3573016"/>
            <a:ext cx="2952328" cy="20882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I v případě  monografií  vycházela výběrově některá hlášení o nabytí zahraniční literatury tiskem.</a:t>
            </a:r>
          </a:p>
          <a:p>
            <a:pPr algn="ctr"/>
            <a:r>
              <a:rPr lang="cs-CZ" dirty="0" smtClean="0"/>
              <a:t>Zde se už používaly pro označení nabyvatele jen sigly knihoven.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27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294" y="0"/>
            <a:ext cx="4956220" cy="68580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1340767"/>
            <a:ext cx="7189117" cy="492785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139576"/>
            <a:ext cx="4562450" cy="2718424"/>
          </a:xfrm>
          <a:prstGeom prst="rect">
            <a:avLst/>
          </a:prstGeom>
        </p:spPr>
      </p:pic>
      <p:sp>
        <p:nvSpPr>
          <p:cNvPr id="4" name="Zaoblený obdélník 3"/>
          <p:cNvSpPr/>
          <p:nvPr/>
        </p:nvSpPr>
        <p:spPr>
          <a:xfrm>
            <a:off x="448841" y="332656"/>
            <a:ext cx="3096344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000" dirty="0" smtClean="0">
                <a:solidFill>
                  <a:srgbClr val="FF0000"/>
                </a:solidFill>
              </a:rPr>
              <a:t>Monografie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7" name="Zaoblený obdélník 6"/>
          <p:cNvSpPr/>
          <p:nvPr/>
        </p:nvSpPr>
        <p:spPr>
          <a:xfrm>
            <a:off x="2469448" y="1325858"/>
            <a:ext cx="1080120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Nyní</a:t>
            </a:r>
            <a:endParaRPr lang="cs-CZ" dirty="0"/>
          </a:p>
        </p:txBody>
      </p:sp>
      <p:sp>
        <p:nvSpPr>
          <p:cNvPr id="8" name="Zaoblený obdélník 7"/>
          <p:cNvSpPr/>
          <p:nvPr/>
        </p:nvSpPr>
        <p:spPr>
          <a:xfrm>
            <a:off x="4499992" y="296652"/>
            <a:ext cx="936104" cy="2880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Dříve</a:t>
            </a:r>
            <a:endParaRPr lang="cs-CZ" dirty="0"/>
          </a:p>
        </p:txBody>
      </p:sp>
      <p:cxnSp>
        <p:nvCxnSpPr>
          <p:cNvPr id="12" name="Přímá spojnice se šipkou 11"/>
          <p:cNvCxnSpPr/>
          <p:nvPr/>
        </p:nvCxnSpPr>
        <p:spPr>
          <a:xfrm flipH="1">
            <a:off x="3545185" y="584684"/>
            <a:ext cx="1026815" cy="82809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34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Adresář knihoven a informačních institucí v ČR</a:t>
            </a:r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Od razítek přes zkratky až k siglám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988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2832"/>
            <a:ext cx="7920880" cy="9229871"/>
          </a:xfrm>
          <a:prstGeom prst="rect">
            <a:avLst/>
          </a:prstGeom>
        </p:spPr>
      </p:pic>
      <p:sp>
        <p:nvSpPr>
          <p:cNvPr id="7" name="Zaoblený obdélník 6"/>
          <p:cNvSpPr/>
          <p:nvPr/>
        </p:nvSpPr>
        <p:spPr>
          <a:xfrm>
            <a:off x="3147662" y="2780928"/>
            <a:ext cx="5832648" cy="3240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Budováním  CEZL byla pověřena v roce 1965 Státní knihovna ČSSR a </a:t>
            </a:r>
            <a:r>
              <a:rPr lang="cs-CZ" dirty="0" err="1" smtClean="0"/>
              <a:t>Univerzitná</a:t>
            </a:r>
            <a:r>
              <a:rPr lang="cs-CZ" dirty="0" smtClean="0"/>
              <a:t> </a:t>
            </a:r>
            <a:r>
              <a:rPr lang="cs-CZ" dirty="0" err="1" smtClean="0"/>
              <a:t>knižnica</a:t>
            </a:r>
            <a:r>
              <a:rPr lang="cs-CZ" dirty="0" smtClean="0"/>
              <a:t> v Bratislavě…</a:t>
            </a:r>
          </a:p>
          <a:p>
            <a:pPr algn="ctr"/>
            <a:r>
              <a:rPr lang="cs-CZ" i="1" dirty="0"/>
              <a:t>Praha ručila za monografie a Bratislava </a:t>
            </a:r>
            <a:r>
              <a:rPr lang="cs-CZ" i="1" dirty="0" smtClean="0"/>
              <a:t>za </a:t>
            </a:r>
            <a:r>
              <a:rPr lang="cs-CZ" i="1" dirty="0"/>
              <a:t>periodika.</a:t>
            </a:r>
          </a:p>
          <a:p>
            <a:pPr algn="ctr"/>
            <a:endParaRPr lang="cs-CZ" dirty="0" smtClean="0"/>
          </a:p>
          <a:p>
            <a:pPr algn="ctr"/>
            <a:r>
              <a:rPr lang="cs-CZ" dirty="0" smtClean="0"/>
              <a:t>§ </a:t>
            </a:r>
            <a:r>
              <a:rPr lang="cs-CZ" dirty="0"/>
              <a:t>3</a:t>
            </a:r>
          </a:p>
          <a:p>
            <a:pPr marL="342900" indent="-342900">
              <a:buAutoNum type="arabicParenBoth"/>
            </a:pPr>
            <a:r>
              <a:rPr lang="cs-CZ" dirty="0" smtClean="0"/>
              <a:t>Ústřední </a:t>
            </a:r>
            <a:r>
              <a:rPr lang="cs-CZ" dirty="0"/>
              <a:t>knihovny si v pravidelných lhůtách vymění duplikáty evidenčních lístků a vybudují souborné jmenné katalogy zahraniční literatury</a:t>
            </a:r>
            <a:r>
              <a:rPr lang="cs-CZ" dirty="0" smtClean="0"/>
              <a:t>.…..</a:t>
            </a:r>
          </a:p>
          <a:p>
            <a:pPr marL="342900" indent="-342900">
              <a:buAutoNum type="arabicParenBoth"/>
            </a:pPr>
            <a:endParaRPr lang="cs-CZ" dirty="0"/>
          </a:p>
          <a:p>
            <a:r>
              <a:rPr lang="cs-CZ" dirty="0" smtClean="0"/>
              <a:t>  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875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4"/>
    </mc:Choice>
    <mc:Fallback xmlns="">
      <p:transition spd="slow" advTm="9064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180" y="116632"/>
            <a:ext cx="4656918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" y="1682556"/>
            <a:ext cx="5430011" cy="483435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141" y="4437112"/>
            <a:ext cx="1819954" cy="2204864"/>
          </a:xfrm>
          <a:prstGeom prst="rect">
            <a:avLst/>
          </a:prstGeom>
        </p:spPr>
      </p:pic>
      <p:sp>
        <p:nvSpPr>
          <p:cNvPr id="11" name="Zaoblený obdélník 10"/>
          <p:cNvSpPr/>
          <p:nvPr/>
        </p:nvSpPr>
        <p:spPr>
          <a:xfrm>
            <a:off x="395536" y="260648"/>
            <a:ext cx="3744416" cy="18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 budováním CEZL vyvstal problém, jak ve srozumitelné formě  zapsat všechny odebírající knihovny</a:t>
            </a:r>
            <a:endParaRPr lang="cs-CZ" dirty="0"/>
          </a:p>
        </p:txBody>
      </p:sp>
      <p:sp>
        <p:nvSpPr>
          <p:cNvPr id="15" name="Popisek se šipkou nahoru 14"/>
          <p:cNvSpPr/>
          <p:nvPr/>
        </p:nvSpPr>
        <p:spPr>
          <a:xfrm>
            <a:off x="5402262" y="5462953"/>
            <a:ext cx="3577535" cy="1191072"/>
          </a:xfrm>
          <a:prstGeom prst="upArrow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Pokus o vytvoření lokačních značek knihoven související s vydáním tištěného soupisu (z RSZP)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755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" y="0"/>
            <a:ext cx="4497935" cy="7029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336" y="-84746"/>
            <a:ext cx="4639664" cy="5708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aoblený obdélník 9"/>
          <p:cNvSpPr/>
          <p:nvPr/>
        </p:nvSpPr>
        <p:spPr>
          <a:xfrm>
            <a:off x="4139952" y="5517232"/>
            <a:ext cx="4824536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Nápad, jak jednoduše a jednoznačně identifikovat knihovnu  přišel ze Slovenska.</a:t>
            </a:r>
          </a:p>
          <a:p>
            <a:pPr algn="ctr"/>
            <a:r>
              <a:rPr lang="cs-CZ" dirty="0" smtClean="0"/>
              <a:t>Sigla ve tvaru např. ABA001  se používá pro označení knihoven dodnes.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657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332656"/>
            <a:ext cx="8064896" cy="619268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sz="4400" b="1" dirty="0" smtClean="0">
                <a:solidFill>
                  <a:schemeClr val="bg1">
                    <a:lumMod val="85000"/>
                  </a:schemeClr>
                </a:solidFill>
              </a:rPr>
              <a:t>ABA001 BAA001 CBA001 OLA001 LID001 KOG001 KLG001 VSG001 BOB001 ULG001 ABA007 ABD003 OSA001 VYG001 JEG502 SOG004 ABG505 DOG001 PAD001 TAE802</a:t>
            </a:r>
          </a:p>
          <a:p>
            <a:pPr marL="0" indent="0" algn="just">
              <a:buNone/>
            </a:pPr>
            <a:r>
              <a:rPr lang="cs-CZ" sz="4400" b="1" dirty="0" smtClean="0">
                <a:solidFill>
                  <a:schemeClr val="bg1">
                    <a:lumMod val="85000"/>
                  </a:schemeClr>
                </a:solidFill>
              </a:rPr>
              <a:t>ABE311 PNE303 MOG501 CLG001 LID001 </a:t>
            </a:r>
            <a:r>
              <a:rPr lang="cs-CZ" sz="4400" b="1" dirty="0">
                <a:solidFill>
                  <a:schemeClr val="bg1">
                    <a:lumMod val="85000"/>
                  </a:schemeClr>
                </a:solidFill>
              </a:rPr>
              <a:t>KOG001 KLG001 VSG001 BOB001 ULG001 ABA007 ABD003 OSA001 VYG001 </a:t>
            </a:r>
            <a:r>
              <a:rPr lang="cs-CZ" sz="4400" b="1" dirty="0" smtClean="0">
                <a:solidFill>
                  <a:schemeClr val="bg1">
                    <a:lumMod val="85000"/>
                  </a:schemeClr>
                </a:solidFill>
              </a:rPr>
              <a:t> JEG502 </a:t>
            </a:r>
            <a:r>
              <a:rPr lang="cs-CZ" sz="4400" b="1" dirty="0">
                <a:solidFill>
                  <a:schemeClr val="bg1">
                    <a:lumMod val="85000"/>
                  </a:schemeClr>
                </a:solidFill>
              </a:rPr>
              <a:t>SOG004 </a:t>
            </a:r>
          </a:p>
        </p:txBody>
      </p:sp>
      <p:sp>
        <p:nvSpPr>
          <p:cNvPr id="4" name="Zaoblený obdélník 3"/>
          <p:cNvSpPr/>
          <p:nvPr/>
        </p:nvSpPr>
        <p:spPr>
          <a:xfrm>
            <a:off x="1560240" y="1338618"/>
            <a:ext cx="5760640" cy="48266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altLang="cs-CZ" sz="2400" dirty="0" smtClean="0"/>
              <a:t>V </a:t>
            </a:r>
            <a:r>
              <a:rPr lang="cs-CZ" altLang="cs-CZ" sz="2400" dirty="0"/>
              <a:t>roce 1996 </a:t>
            </a:r>
            <a:r>
              <a:rPr lang="cs-CZ" altLang="cs-CZ" sz="2400" dirty="0" smtClean="0"/>
              <a:t>vznikla</a:t>
            </a:r>
            <a:r>
              <a:rPr lang="cs-CZ" altLang="cs-CZ" sz="2400" dirty="0"/>
              <a:t/>
            </a:r>
            <a:br>
              <a:rPr lang="cs-CZ" altLang="cs-CZ" sz="2400" dirty="0"/>
            </a:br>
            <a:r>
              <a:rPr lang="cs-CZ" altLang="cs-CZ" sz="2400" dirty="0"/>
              <a:t>sloučením adresářů dvou samostatných </a:t>
            </a:r>
            <a:br>
              <a:rPr lang="cs-CZ" altLang="cs-CZ" sz="2400" dirty="0"/>
            </a:br>
            <a:r>
              <a:rPr lang="cs-CZ" altLang="cs-CZ" sz="2400" dirty="0"/>
              <a:t>oddělení NK ČR </a:t>
            </a:r>
            <a:endParaRPr lang="cs-CZ" altLang="cs-CZ" sz="2400" dirty="0" smtClean="0"/>
          </a:p>
          <a:p>
            <a:pPr algn="ctr"/>
            <a:r>
              <a:rPr lang="cs-CZ" sz="2400" dirty="0" smtClean="0"/>
              <a:t>* Oddělení </a:t>
            </a:r>
            <a:r>
              <a:rPr lang="cs-CZ" sz="2400" dirty="0"/>
              <a:t>s</a:t>
            </a:r>
            <a:r>
              <a:rPr lang="cs-CZ" sz="2400" dirty="0" smtClean="0"/>
              <a:t>ouborných katalogů  </a:t>
            </a:r>
          </a:p>
          <a:p>
            <a:pPr algn="ctr"/>
            <a:r>
              <a:rPr lang="cs-CZ" sz="2400" dirty="0" smtClean="0"/>
              <a:t>a Knihovnického institutu *</a:t>
            </a:r>
          </a:p>
          <a:p>
            <a:pPr algn="ctr"/>
            <a:r>
              <a:rPr lang="cs-CZ" sz="5400" dirty="0" smtClean="0"/>
              <a:t>Báze ADR</a:t>
            </a:r>
          </a:p>
          <a:p>
            <a:pPr algn="ctr"/>
            <a:r>
              <a:rPr lang="cs-CZ" sz="2400" dirty="0" smtClean="0"/>
              <a:t>(původně byla budovaná v systému ISIS, později převedena do systému ALEPH)</a:t>
            </a:r>
          </a:p>
          <a:p>
            <a:pPr algn="ctr"/>
            <a:r>
              <a:rPr lang="cs-CZ" sz="2400" dirty="0" smtClean="0"/>
              <a:t>Báze byla pravidelně aktualizována a byl vydáván tištěný adresář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59582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21" y="0"/>
            <a:ext cx="4884255" cy="694773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411" y="-1"/>
            <a:ext cx="4629589" cy="6947735"/>
          </a:xfrm>
          <a:prstGeom prst="rect">
            <a:avLst/>
          </a:prstGeom>
        </p:spPr>
      </p:pic>
      <p:sp>
        <p:nvSpPr>
          <p:cNvPr id="6" name="Zaoblený obdélník 5"/>
          <p:cNvSpPr/>
          <p:nvPr/>
        </p:nvSpPr>
        <p:spPr>
          <a:xfrm>
            <a:off x="3203848" y="5013176"/>
            <a:ext cx="5184576" cy="18448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Poprvé vyšel Adresář knihoven a informačních institucí tiskem v roce 1991  - byl to jediný zdroj, kde bylo možné  dekódovat sigly používané </a:t>
            </a:r>
          </a:p>
          <a:p>
            <a:pPr algn="ctr"/>
            <a:r>
              <a:rPr lang="cs-CZ" dirty="0" smtClean="0"/>
              <a:t>v Souborném katalogu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5862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629589" cy="6947735"/>
          </a:xfrm>
          <a:prstGeom prst="rect">
            <a:avLst/>
          </a:prstGeom>
        </p:spPr>
      </p:pic>
      <p:pic>
        <p:nvPicPr>
          <p:cNvPr id="7" name="Zástupný symbol pro obsah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362" y="970055"/>
            <a:ext cx="5312094" cy="60223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Zaoblený obdélník 2"/>
          <p:cNvSpPr/>
          <p:nvPr/>
        </p:nvSpPr>
        <p:spPr>
          <a:xfrm>
            <a:off x="2214426" y="188640"/>
            <a:ext cx="5616624" cy="64807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 smtClean="0">
                <a:solidFill>
                  <a:srgbClr val="FF0000"/>
                </a:solidFill>
              </a:rPr>
              <a:t>Informace o knihovnách </a:t>
            </a:r>
            <a:endParaRPr lang="cs-CZ" sz="3200" b="1" dirty="0">
              <a:solidFill>
                <a:srgbClr val="FF0000"/>
              </a:solidFill>
            </a:endParaRPr>
          </a:p>
        </p:txBody>
      </p:sp>
      <p:sp>
        <p:nvSpPr>
          <p:cNvPr id="4" name="Zaoblený obdélník 3"/>
          <p:cNvSpPr/>
          <p:nvPr/>
        </p:nvSpPr>
        <p:spPr>
          <a:xfrm>
            <a:off x="2126689" y="1248438"/>
            <a:ext cx="864096" cy="5653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Dříve</a:t>
            </a:r>
            <a:endParaRPr lang="cs-CZ" dirty="0"/>
          </a:p>
        </p:txBody>
      </p:sp>
      <p:sp>
        <p:nvSpPr>
          <p:cNvPr id="8" name="Zaoblený obdélník 7"/>
          <p:cNvSpPr/>
          <p:nvPr/>
        </p:nvSpPr>
        <p:spPr>
          <a:xfrm>
            <a:off x="3491880" y="3140968"/>
            <a:ext cx="864096" cy="5653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Nyní</a:t>
            </a:r>
            <a:endParaRPr lang="cs-CZ" dirty="0"/>
          </a:p>
        </p:txBody>
      </p:sp>
      <p:cxnSp>
        <p:nvCxnSpPr>
          <p:cNvPr id="10" name="Pravoúhlá spojnice 9"/>
          <p:cNvCxnSpPr/>
          <p:nvPr/>
        </p:nvCxnSpPr>
        <p:spPr>
          <a:xfrm rot="16200000" flipH="1">
            <a:off x="2450725" y="1952836"/>
            <a:ext cx="1224136" cy="1008112"/>
          </a:xfrm>
          <a:prstGeom prst="bentConnector3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4016156"/>
            <a:ext cx="2767408" cy="280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9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332656"/>
            <a:ext cx="8064896" cy="619268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sz="4400" b="1" dirty="0" smtClean="0">
                <a:solidFill>
                  <a:schemeClr val="bg1">
                    <a:lumMod val="85000"/>
                  </a:schemeClr>
                </a:solidFill>
              </a:rPr>
              <a:t>ABA001 BAA001 CBA001 OLA001 LID001 KOG001 KLG001 VSG001 BOB001 ULG001 ABA007 ABD003 OSA001 VYG001 JEG502 SOG004 ABG505 DOG001 PAD001 TAE802</a:t>
            </a:r>
          </a:p>
          <a:p>
            <a:pPr marL="0" indent="0" algn="just">
              <a:buNone/>
            </a:pPr>
            <a:r>
              <a:rPr lang="cs-CZ" sz="4400" b="1" dirty="0" smtClean="0">
                <a:solidFill>
                  <a:schemeClr val="bg1">
                    <a:lumMod val="85000"/>
                  </a:schemeClr>
                </a:solidFill>
              </a:rPr>
              <a:t>ABE311 PNE303 MOG501 CLG001 LID001 </a:t>
            </a:r>
            <a:r>
              <a:rPr lang="cs-CZ" sz="4400" b="1" dirty="0">
                <a:solidFill>
                  <a:schemeClr val="bg1">
                    <a:lumMod val="85000"/>
                  </a:schemeClr>
                </a:solidFill>
              </a:rPr>
              <a:t>KOG001 KLG001 VSG001 BOB001 ULG001 ABA007 ABD003 OSA001 VYG001 </a:t>
            </a:r>
            <a:r>
              <a:rPr lang="cs-CZ" sz="4400" b="1" dirty="0" smtClean="0">
                <a:solidFill>
                  <a:schemeClr val="bg1">
                    <a:lumMod val="85000"/>
                  </a:schemeClr>
                </a:solidFill>
              </a:rPr>
              <a:t> JEG502 </a:t>
            </a:r>
            <a:r>
              <a:rPr lang="cs-CZ" sz="4400" b="1" dirty="0">
                <a:solidFill>
                  <a:schemeClr val="bg1">
                    <a:lumMod val="85000"/>
                  </a:schemeClr>
                </a:solidFill>
              </a:rPr>
              <a:t>SOG004 </a:t>
            </a:r>
          </a:p>
        </p:txBody>
      </p:sp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377" y="0"/>
            <a:ext cx="13018824" cy="678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Zástupný symbol pro obsah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00608" y="-37915"/>
            <a:ext cx="6082640" cy="68959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Zaoblený obdélník 6"/>
          <p:cNvSpPr/>
          <p:nvPr/>
        </p:nvSpPr>
        <p:spPr>
          <a:xfrm>
            <a:off x="1331640" y="1628800"/>
            <a:ext cx="6408712" cy="40324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altLang="cs-CZ" sz="2400" dirty="0"/>
              <a:t>Báze ADR se v roce 2015  </a:t>
            </a:r>
            <a:endParaRPr lang="cs-CZ" altLang="cs-CZ" sz="2400" dirty="0" smtClean="0"/>
          </a:p>
          <a:p>
            <a:pPr algn="ctr"/>
            <a:r>
              <a:rPr lang="cs-CZ" altLang="cs-CZ" sz="2400" dirty="0" smtClean="0"/>
              <a:t>sloučila </a:t>
            </a:r>
            <a:r>
              <a:rPr lang="cs-CZ" altLang="cs-CZ" sz="2400" dirty="0"/>
              <a:t>s Evidencí knihoven MK ČR  </a:t>
            </a:r>
            <a:endParaRPr lang="cs-CZ" altLang="cs-CZ" sz="2400" dirty="0" smtClean="0"/>
          </a:p>
          <a:p>
            <a:pPr algn="ctr"/>
            <a:r>
              <a:rPr lang="cs-CZ" altLang="cs-CZ" sz="2400" dirty="0" smtClean="0"/>
              <a:t>a </a:t>
            </a:r>
            <a:r>
              <a:rPr lang="cs-CZ" altLang="cs-CZ" sz="2400" dirty="0"/>
              <a:t>vznikl </a:t>
            </a:r>
            <a:r>
              <a:rPr lang="cs-CZ" altLang="cs-CZ" sz="2400" dirty="0" smtClean="0"/>
              <a:t>Centrální </a:t>
            </a:r>
            <a:r>
              <a:rPr lang="cs-CZ" altLang="cs-CZ" sz="2400" dirty="0"/>
              <a:t>adresář knihoven </a:t>
            </a:r>
            <a:endParaRPr lang="cs-CZ" altLang="cs-CZ" sz="2400" dirty="0" smtClean="0"/>
          </a:p>
          <a:p>
            <a:pPr algn="ctr"/>
            <a:r>
              <a:rPr lang="cs-CZ" altLang="cs-CZ" sz="2400" dirty="0" smtClean="0"/>
              <a:t>a </a:t>
            </a:r>
            <a:r>
              <a:rPr lang="cs-CZ" altLang="cs-CZ" sz="2400" dirty="0"/>
              <a:t>informačních  institucí v </a:t>
            </a:r>
            <a:r>
              <a:rPr lang="cs-CZ" altLang="cs-CZ" sz="2400" dirty="0" smtClean="0"/>
              <a:t>ČR.</a:t>
            </a:r>
            <a:endParaRPr lang="cs-CZ" altLang="cs-CZ" sz="2400" dirty="0"/>
          </a:p>
          <a:p>
            <a:pPr algn="ctr"/>
            <a:endParaRPr lang="cs-CZ" altLang="cs-CZ" sz="2400" dirty="0"/>
          </a:p>
          <a:p>
            <a:pPr algn="ctr"/>
            <a:r>
              <a:rPr lang="cs-CZ" altLang="cs-CZ" sz="2400" dirty="0"/>
              <a:t> </a:t>
            </a:r>
            <a:r>
              <a:rPr lang="cs-CZ" altLang="cs-CZ" sz="2400" dirty="0" smtClean="0"/>
              <a:t>Nyní obsahuje </a:t>
            </a:r>
            <a:r>
              <a:rPr lang="cs-CZ" altLang="cs-CZ" sz="2400" dirty="0"/>
              <a:t>6585 záznamů </a:t>
            </a:r>
            <a:r>
              <a:rPr lang="cs-CZ" altLang="cs-CZ" sz="2400" dirty="0" smtClean="0"/>
              <a:t>knihoven.</a:t>
            </a:r>
          </a:p>
          <a:p>
            <a:pPr algn="ctr"/>
            <a:r>
              <a:rPr lang="cs-CZ" altLang="cs-CZ" sz="2400" dirty="0"/>
              <a:t>Data z báze ADR budou zdrojem </a:t>
            </a:r>
            <a:r>
              <a:rPr lang="cs-CZ" altLang="cs-CZ" sz="2400" dirty="0" smtClean="0"/>
              <a:t>pro:</a:t>
            </a:r>
            <a:endParaRPr lang="cs-CZ" altLang="cs-CZ" sz="2400" dirty="0"/>
          </a:p>
          <a:p>
            <a:pPr algn="ctr"/>
            <a:endParaRPr lang="cs-CZ" sz="2400" dirty="0"/>
          </a:p>
        </p:txBody>
      </p:sp>
      <p:pic>
        <p:nvPicPr>
          <p:cNvPr id="8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797152"/>
            <a:ext cx="2233612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276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-0.95157 -0.017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587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Souborný katalog ČR </a:t>
            </a:r>
            <a:br>
              <a:rPr lang="cs-CZ" dirty="0" smtClean="0"/>
            </a:br>
            <a:r>
              <a:rPr lang="cs-CZ" dirty="0" smtClean="0"/>
              <a:t>… ještě jednou zpět do historie</a:t>
            </a:r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Nové technologie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622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041578"/>
            <a:ext cx="4991357" cy="4127712"/>
          </a:xfrm>
          <a:prstGeom prst="rect">
            <a:avLst/>
          </a:prstGeom>
        </p:spPr>
      </p:pic>
      <p:sp>
        <p:nvSpPr>
          <p:cNvPr id="5" name="Zaoblený obdélník 4"/>
          <p:cNvSpPr/>
          <p:nvPr/>
        </p:nvSpPr>
        <p:spPr>
          <a:xfrm>
            <a:off x="2699792" y="548680"/>
            <a:ext cx="5688632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Začátkem 90.let proniklo do knihovnické veřejnosti </a:t>
            </a:r>
            <a:endParaRPr lang="cs-CZ" dirty="0" smtClean="0"/>
          </a:p>
          <a:p>
            <a:pPr algn="ctr"/>
            <a:r>
              <a:rPr lang="cs-CZ" dirty="0" smtClean="0"/>
              <a:t>nové </a:t>
            </a:r>
            <a:r>
              <a:rPr lang="cs-CZ" dirty="0"/>
              <a:t>slovo resp. zkratka: CASLIN.</a:t>
            </a:r>
          </a:p>
        </p:txBody>
      </p:sp>
      <p:pic>
        <p:nvPicPr>
          <p:cNvPr id="6" name="Picture 4" descr="C:\Dokumenty\metaliblogo3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8660"/>
            <a:ext cx="1661491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12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96" y="0"/>
            <a:ext cx="9189976" cy="6892482"/>
          </a:xfrm>
          <a:prstGeom prst="rect">
            <a:avLst/>
          </a:prstGeom>
        </p:spPr>
      </p:pic>
      <p:sp>
        <p:nvSpPr>
          <p:cNvPr id="4" name="Zaoblený obdélník 3"/>
          <p:cNvSpPr/>
          <p:nvPr/>
        </p:nvSpPr>
        <p:spPr>
          <a:xfrm>
            <a:off x="1187624" y="1628800"/>
            <a:ext cx="7200800" cy="43111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14.12.1992 </a:t>
            </a:r>
            <a:r>
              <a:rPr lang="cs-CZ" sz="2400" dirty="0"/>
              <a:t>schválila </a:t>
            </a:r>
            <a:r>
              <a:rPr lang="cs-CZ" sz="2400" dirty="0" err="1"/>
              <a:t>Mellonova</a:t>
            </a:r>
            <a:r>
              <a:rPr lang="cs-CZ" sz="2400" dirty="0"/>
              <a:t> nadace tříletý grant ve výši 1,1 milionu $ na realizaci projektu </a:t>
            </a:r>
            <a:r>
              <a:rPr lang="cs-CZ" sz="2400" dirty="0" smtClean="0"/>
              <a:t>CASLIN. Jeho </a:t>
            </a:r>
            <a:r>
              <a:rPr lang="cs-CZ" sz="2400" dirty="0"/>
              <a:t>záměrem bylo položit pevné základy celostátní (díky rozpadu Československa mezinárodní) knihovní sítě poskytující domácím i zahraničním uživatelům snadný, rychlý a bezbariérový přístup k informacím uloženým v knihovnách a informačních institucích.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038" y="5229200"/>
            <a:ext cx="2161442" cy="178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92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6"/>
    </mc:Choice>
    <mc:Fallback xmlns="">
      <p:transition spd="slow" advTm="8826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533" y="-171400"/>
            <a:ext cx="9372533" cy="702940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33" y="-267384"/>
            <a:ext cx="3059832" cy="4632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74423"/>
            <a:ext cx="5260443" cy="7255257"/>
          </a:xfrm>
          <a:prstGeom prst="rect">
            <a:avLst/>
          </a:prstGeom>
          <a:scene3d>
            <a:camera prst="orthographicFront">
              <a:rot lat="0" lon="0" rev="3600000"/>
            </a:camera>
            <a:lightRig rig="threePt" dir="t"/>
          </a:scene3d>
        </p:spPr>
      </p:pic>
      <p:sp>
        <p:nvSpPr>
          <p:cNvPr id="10" name="Zaoblený obdélník 9"/>
          <p:cNvSpPr/>
          <p:nvPr/>
        </p:nvSpPr>
        <p:spPr>
          <a:xfrm>
            <a:off x="2411760" y="404664"/>
            <a:ext cx="6048672" cy="44644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V únoru 1995 se CASLIN stává součástí statutu Národní knihovny </a:t>
            </a:r>
            <a:r>
              <a:rPr lang="cs-CZ" sz="2400" dirty="0" smtClean="0"/>
              <a:t>ČR. </a:t>
            </a:r>
          </a:p>
          <a:p>
            <a:pPr algn="ctr"/>
            <a:r>
              <a:rPr lang="cs-CZ" sz="2400" dirty="0" smtClean="0"/>
              <a:t>NK </a:t>
            </a:r>
            <a:r>
              <a:rPr lang="cs-CZ" sz="2400" dirty="0"/>
              <a:t>ČR "je národním centrem </a:t>
            </a:r>
            <a:r>
              <a:rPr lang="cs-CZ" sz="2400" dirty="0" smtClean="0"/>
              <a:t>a </a:t>
            </a:r>
            <a:r>
              <a:rPr lang="cs-CZ" sz="2400" dirty="0"/>
              <a:t>koordinačním pracovištěm pro jednotnou aplikaci příslušných standardů a norem</a:t>
            </a:r>
            <a:r>
              <a:rPr lang="cs-CZ" sz="2400" dirty="0" smtClean="0"/>
              <a:t>".</a:t>
            </a:r>
          </a:p>
          <a:p>
            <a:pPr algn="ctr"/>
            <a:endParaRPr lang="cs-CZ" sz="2400" dirty="0"/>
          </a:p>
          <a:p>
            <a:pPr algn="ctr"/>
            <a:r>
              <a:rPr lang="cs-CZ" sz="2400" dirty="0"/>
              <a:t>K 1.6.1995 je v organizační struktuře Národní knihovny ČR konstituováno samostatné oddělení pro CASLIN s přímou řídící působností ředitele NK ČR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49" y="4577038"/>
            <a:ext cx="2758210" cy="228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92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6"/>
    </mc:Choice>
    <mc:Fallback xmlns="">
      <p:transition spd="slow" advTm="882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Zaoblený obdélník 4"/>
          <p:cNvSpPr/>
          <p:nvPr/>
        </p:nvSpPr>
        <p:spPr>
          <a:xfrm>
            <a:off x="395536" y="5848225"/>
            <a:ext cx="8064896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Retrospektivní katalog zahraničních periodik – obsahoval cca 85.000 titulů zahraničních časopisů od nejstarší doby  do roku 1965 nacházejících 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</a:rPr>
              <a:t>se v českých a slovenských knihovnách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8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4"/>
    </mc:Choice>
    <mc:Fallback xmlns="">
      <p:transition spd="slow" advTm="9064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389" y="-1251520"/>
            <a:ext cx="5777475" cy="8253536"/>
          </a:xfrm>
          <a:prstGeom prst="rect">
            <a:avLst/>
          </a:prstGeom>
          <a:scene3d>
            <a:camera prst="orthographicFront">
              <a:rot lat="0" lon="21299999" rev="0"/>
            </a:camera>
            <a:lightRig rig="threePt" dir="t"/>
          </a:scene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9777"/>
            <a:ext cx="4960008" cy="6858000"/>
          </a:xfrm>
          <a:prstGeom prst="rect">
            <a:avLst/>
          </a:prstGeom>
        </p:spPr>
      </p:pic>
      <p:sp>
        <p:nvSpPr>
          <p:cNvPr id="8" name="Zaoblený obdélník 7"/>
          <p:cNvSpPr/>
          <p:nvPr/>
        </p:nvSpPr>
        <p:spPr>
          <a:xfrm>
            <a:off x="2915816" y="4221088"/>
            <a:ext cx="5904656" cy="23762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Nadále však </a:t>
            </a:r>
            <a:r>
              <a:rPr lang="cs-CZ" sz="2400" dirty="0" smtClean="0"/>
              <a:t>pokračoval </a:t>
            </a:r>
            <a:r>
              <a:rPr lang="cs-CZ" sz="2400" dirty="0"/>
              <a:t>rozvoj projektů </a:t>
            </a:r>
            <a:endParaRPr lang="cs-CZ" sz="2400" dirty="0" smtClean="0"/>
          </a:p>
          <a:p>
            <a:pPr algn="ctr"/>
            <a:r>
              <a:rPr lang="cs-CZ" sz="2400" dirty="0" smtClean="0"/>
              <a:t>a </a:t>
            </a:r>
            <a:r>
              <a:rPr lang="cs-CZ" sz="2400" dirty="0"/>
              <a:t>činností, které by bez mateřského projektu CASLIN nemohly zahájit svou realizaci (projekt RETROCON - retrospektivní konverze, ochranné </a:t>
            </a:r>
            <a:r>
              <a:rPr lang="cs-CZ" sz="2400" dirty="0" err="1"/>
              <a:t>mikrofilmování</a:t>
            </a:r>
            <a:r>
              <a:rPr lang="cs-CZ" sz="2400" dirty="0"/>
              <a:t>, standardizace, souborný katalog). 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034" y="-2259632"/>
            <a:ext cx="3706881" cy="5112568"/>
          </a:xfrm>
          <a:prstGeom prst="rect">
            <a:avLst/>
          </a:prstGeom>
          <a:scene3d>
            <a:camera prst="orthographicFront">
              <a:rot lat="0" lon="0" rev="2400000"/>
            </a:camera>
            <a:lightRig rig="threePt" dir="t"/>
          </a:scene3d>
        </p:spPr>
      </p:pic>
      <p:sp>
        <p:nvSpPr>
          <p:cNvPr id="2" name="Zaoblený obdélník 1"/>
          <p:cNvSpPr/>
          <p:nvPr/>
        </p:nvSpPr>
        <p:spPr>
          <a:xfrm>
            <a:off x="1043608" y="1052736"/>
            <a:ext cx="6696744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Na jednání Rady ředitelů a manažerů CASLIN, které se konalo 2.února 1996 </a:t>
            </a:r>
            <a:r>
              <a:rPr lang="cs-CZ" sz="2000" dirty="0" smtClean="0"/>
              <a:t>v </a:t>
            </a:r>
            <a:r>
              <a:rPr lang="cs-CZ" sz="2000" dirty="0"/>
              <a:t>Brně, byl projekt CASLIN formálně ukončen.</a:t>
            </a:r>
          </a:p>
        </p:txBody>
      </p:sp>
    </p:spTree>
    <p:extLst>
      <p:ext uri="{BB962C8B-B14F-4D97-AF65-F5344CB8AC3E}">
        <p14:creationId xmlns:p14="http://schemas.microsoft.com/office/powerpoint/2010/main" val="244025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6"/>
    </mc:Choice>
    <mc:Fallback xmlns="">
      <p:transition spd="slow" advTm="8826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7" y="0"/>
            <a:ext cx="5647765" cy="6858000"/>
          </a:xfrm>
          <a:prstGeom prst="rect">
            <a:avLst/>
          </a:prstGeom>
        </p:spPr>
      </p:pic>
      <p:sp>
        <p:nvSpPr>
          <p:cNvPr id="9" name="Zaoblený obdélník 8"/>
          <p:cNvSpPr/>
          <p:nvPr/>
        </p:nvSpPr>
        <p:spPr>
          <a:xfrm>
            <a:off x="3131840" y="5013176"/>
            <a:ext cx="5616624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 dirty="0" smtClean="0"/>
          </a:p>
          <a:p>
            <a:pPr algn="ctr"/>
            <a:r>
              <a:rPr lang="cs-CZ" sz="2400" dirty="0" smtClean="0"/>
              <a:t>V </a:t>
            </a:r>
            <a:r>
              <a:rPr lang="cs-CZ" sz="2400" dirty="0"/>
              <a:t>polovině roku 1997 </a:t>
            </a:r>
            <a:r>
              <a:rPr lang="cs-CZ" sz="2400" dirty="0" smtClean="0"/>
              <a:t>bylo Oddělení </a:t>
            </a:r>
            <a:r>
              <a:rPr lang="cs-CZ" sz="2400" dirty="0"/>
              <a:t>pro CASLIN </a:t>
            </a:r>
            <a:r>
              <a:rPr lang="cs-CZ" sz="2400" dirty="0" smtClean="0"/>
              <a:t>v </a:t>
            </a:r>
            <a:r>
              <a:rPr lang="cs-CZ" sz="2400" dirty="0"/>
              <a:t>Národní knihovně ČR zrušeno </a:t>
            </a:r>
          </a:p>
          <a:p>
            <a:pPr algn="ctr"/>
            <a:endParaRPr lang="cs-CZ" sz="24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74" y="836712"/>
            <a:ext cx="7891626" cy="2951763"/>
          </a:xfrm>
          <a:prstGeom prst="rect">
            <a:avLst/>
          </a:prstGeom>
          <a:ln w="3175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26916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7543" cy="795226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628800"/>
            <a:ext cx="9144000" cy="4491618"/>
          </a:xfrm>
          <a:prstGeom prst="rect">
            <a:avLst/>
          </a:prstGeom>
          <a:ln w="25400" cmpd="sng">
            <a:solidFill>
              <a:schemeClr val="accent1"/>
            </a:solidFill>
          </a:ln>
        </p:spPr>
      </p:pic>
      <p:sp>
        <p:nvSpPr>
          <p:cNvPr id="11" name="Zaoblený obdélník 10"/>
          <p:cNvSpPr/>
          <p:nvPr/>
        </p:nvSpPr>
        <p:spPr>
          <a:xfrm>
            <a:off x="1641456" y="3950978"/>
            <a:ext cx="7323032" cy="28083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200" dirty="0"/>
              <a:t>Projekt CASLIN nebyl pouhým projektem automatizace knihoven, ale projektem změny organizace knihovnictví </a:t>
            </a:r>
            <a:endParaRPr lang="cs-CZ" sz="2200" dirty="0" smtClean="0"/>
          </a:p>
          <a:p>
            <a:pPr algn="ctr"/>
            <a:r>
              <a:rPr lang="cs-CZ" sz="2200" dirty="0" smtClean="0"/>
              <a:t>s </a:t>
            </a:r>
            <a:r>
              <a:rPr lang="cs-CZ" sz="2200" dirty="0"/>
              <a:t>využitím nové technologie.</a:t>
            </a:r>
          </a:p>
          <a:p>
            <a:pPr algn="ctr"/>
            <a:r>
              <a:rPr lang="cs-CZ" sz="2200" dirty="0"/>
              <a:t> Přestože se nepodařilo dosáhnout všech vytčených </a:t>
            </a:r>
            <a:r>
              <a:rPr lang="cs-CZ" sz="2200" dirty="0" smtClean="0"/>
              <a:t>cílů, </a:t>
            </a:r>
            <a:r>
              <a:rPr lang="cs-CZ" sz="2200" dirty="0"/>
              <a:t>jeden z výsledků vynaložených snah je k dispozici knihovníkům i uživatelům dodnes – Souborný katalog ČR, který najdete na adrese </a:t>
            </a:r>
            <a:r>
              <a:rPr lang="cs-CZ" sz="2200" dirty="0" smtClean="0"/>
              <a:t>: </a:t>
            </a:r>
            <a:r>
              <a:rPr lang="cs-CZ" sz="2200" u="sng" dirty="0" smtClean="0">
                <a:hlinkClick r:id="rId4"/>
              </a:rPr>
              <a:t>www.caslin.cz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88556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6"/>
    </mc:Choice>
    <mc:Fallback xmlns="">
      <p:transition spd="slow" advTm="8826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sz="5300" dirty="0" smtClean="0"/>
              <a:t>Ze seminářů CASLIN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Za vším stojí lidé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673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85" y="188640"/>
            <a:ext cx="9229346" cy="5760640"/>
          </a:xfrm>
          <a:prstGeom prst="rect">
            <a:avLst/>
          </a:prstGeom>
        </p:spPr>
      </p:pic>
      <p:sp>
        <p:nvSpPr>
          <p:cNvPr id="6" name="Zaoblený obdélník 5"/>
          <p:cNvSpPr/>
          <p:nvPr/>
        </p:nvSpPr>
        <p:spPr>
          <a:xfrm>
            <a:off x="683568" y="5517232"/>
            <a:ext cx="7632848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Projekt CASLIN byl, je a bude výsledkem úsilí mnoha lidí, avšak knihovnická historie bude tento projekt spojovat především se dvěma jmény</a:t>
            </a:r>
            <a:r>
              <a:rPr lang="cs-CZ" dirty="0" smtClean="0"/>
              <a:t>:</a:t>
            </a:r>
          </a:p>
          <a:p>
            <a:pPr algn="ctr"/>
            <a:r>
              <a:rPr lang="cs-CZ" sz="3200" dirty="0" smtClean="0"/>
              <a:t> </a:t>
            </a:r>
            <a:r>
              <a:rPr lang="cs-CZ" sz="3200" dirty="0"/>
              <a:t>Andrew </a:t>
            </a:r>
            <a:r>
              <a:rPr lang="cs-CZ" sz="3200" dirty="0" err="1"/>
              <a:t>Lass</a:t>
            </a:r>
            <a:r>
              <a:rPr lang="cs-CZ" sz="3200" dirty="0"/>
              <a:t> a Martin Svoboda.</a:t>
            </a:r>
          </a:p>
        </p:txBody>
      </p:sp>
    </p:spTree>
    <p:extLst>
      <p:ext uri="{BB962C8B-B14F-4D97-AF65-F5344CB8AC3E}">
        <p14:creationId xmlns:p14="http://schemas.microsoft.com/office/powerpoint/2010/main" val="358821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54" y="116632"/>
            <a:ext cx="8848264" cy="5991877"/>
          </a:xfrm>
          <a:prstGeom prst="rect">
            <a:avLst/>
          </a:prstGeom>
        </p:spPr>
      </p:pic>
      <p:sp>
        <p:nvSpPr>
          <p:cNvPr id="6" name="Zaoblený obdélník 5"/>
          <p:cNvSpPr/>
          <p:nvPr/>
        </p:nvSpPr>
        <p:spPr>
          <a:xfrm>
            <a:off x="1403677" y="5403667"/>
            <a:ext cx="7560840" cy="129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/>
              <a:t>S projektem CASLIN </a:t>
            </a:r>
            <a:endParaRPr lang="cs-CZ" sz="2400" dirty="0" smtClean="0"/>
          </a:p>
          <a:p>
            <a:pPr algn="ctr"/>
            <a:r>
              <a:rPr lang="cs-CZ" sz="2400" dirty="0" smtClean="0"/>
              <a:t>souvisí </a:t>
            </a:r>
            <a:r>
              <a:rPr lang="cs-CZ" sz="2400" dirty="0"/>
              <a:t>i pořádání odborných </a:t>
            </a:r>
            <a:r>
              <a:rPr lang="cs-CZ" sz="2400" dirty="0" smtClean="0"/>
              <a:t>seminářů.</a:t>
            </a:r>
          </a:p>
          <a:p>
            <a:pPr algn="ctr"/>
            <a:r>
              <a:rPr lang="cs-CZ" sz="2400" i="1" dirty="0" smtClean="0"/>
              <a:t>Seminář CASLIN 1997 – hledání cesty (nejen v horách)</a:t>
            </a:r>
            <a:endParaRPr lang="cs-CZ" sz="2400" i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05064"/>
            <a:ext cx="1581231" cy="24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8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6672"/>
            <a:ext cx="8316416" cy="5465207"/>
          </a:xfrm>
          <a:prstGeom prst="rect">
            <a:avLst/>
          </a:prstGeom>
        </p:spPr>
      </p:pic>
      <p:sp>
        <p:nvSpPr>
          <p:cNvPr id="7" name="Zaoblený obdélník 6"/>
          <p:cNvSpPr/>
          <p:nvPr/>
        </p:nvSpPr>
        <p:spPr>
          <a:xfrm>
            <a:off x="1205372" y="5428901"/>
            <a:ext cx="6840760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Seminář CASLIN 1999 na </a:t>
            </a:r>
            <a:r>
              <a:rPr lang="cs-CZ" dirty="0" err="1" smtClean="0"/>
              <a:t>Zadově</a:t>
            </a:r>
            <a:r>
              <a:rPr lang="cs-CZ" dirty="0" smtClean="0"/>
              <a:t> organizačně zajišťovali pracovníci Oddělení souborných katalogů NK ČR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887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780928"/>
            <a:ext cx="5785848" cy="3998638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5340958" cy="3609925"/>
          </a:xfrm>
          <a:prstGeom prst="rect">
            <a:avLst/>
          </a:prstGeom>
        </p:spPr>
      </p:pic>
      <p:sp>
        <p:nvSpPr>
          <p:cNvPr id="15" name="Zaoblený obdélník 14"/>
          <p:cNvSpPr/>
          <p:nvPr/>
        </p:nvSpPr>
        <p:spPr>
          <a:xfrm>
            <a:off x="539552" y="6021288"/>
            <a:ext cx="352839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N</a:t>
            </a:r>
            <a:r>
              <a:rPr lang="cs-CZ" dirty="0" smtClean="0"/>
              <a:t>a </a:t>
            </a:r>
            <a:r>
              <a:rPr lang="cs-CZ" dirty="0"/>
              <a:t>každém ze seminářů probíhalo </a:t>
            </a:r>
            <a:r>
              <a:rPr lang="cs-CZ" dirty="0" err="1"/>
              <a:t>Akvarium</a:t>
            </a:r>
            <a:r>
              <a:rPr lang="cs-CZ" dirty="0"/>
              <a:t> </a:t>
            </a: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324" y="188640"/>
            <a:ext cx="2602362" cy="3693021"/>
          </a:xfrm>
          <a:prstGeom prst="rect">
            <a:avLst/>
          </a:prstGeom>
        </p:spPr>
      </p:pic>
      <p:sp>
        <p:nvSpPr>
          <p:cNvPr id="19" name="Zaoblený obdélník 18"/>
          <p:cNvSpPr/>
          <p:nvPr/>
        </p:nvSpPr>
        <p:spPr>
          <a:xfrm>
            <a:off x="2339752" y="3128762"/>
            <a:ext cx="432048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Seminář CASLIN 1999</a:t>
            </a:r>
          </a:p>
          <a:p>
            <a:pPr algn="ctr"/>
            <a:r>
              <a:rPr lang="cs-CZ" dirty="0" smtClean="0"/>
              <a:t>Z přednášek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743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8280920" cy="5702164"/>
          </a:xfrm>
          <a:prstGeom prst="rect">
            <a:avLst/>
          </a:prstGeom>
        </p:spPr>
      </p:pic>
      <p:sp>
        <p:nvSpPr>
          <p:cNvPr id="6" name="Zaoblený obdélník 5"/>
          <p:cNvSpPr/>
          <p:nvPr/>
        </p:nvSpPr>
        <p:spPr>
          <a:xfrm>
            <a:off x="942005" y="5422752"/>
            <a:ext cx="7137758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/>
              <a:t>Seminář CASLIN </a:t>
            </a:r>
            <a:r>
              <a:rPr lang="cs-CZ" sz="1600" dirty="0" smtClean="0"/>
              <a:t>1999</a:t>
            </a:r>
          </a:p>
          <a:p>
            <a:pPr algn="ctr"/>
            <a:r>
              <a:rPr lang="cs-CZ" sz="2400" dirty="0" smtClean="0"/>
              <a:t>Z </a:t>
            </a:r>
            <a:r>
              <a:rPr lang="cs-CZ" sz="2400" dirty="0"/>
              <a:t>neformálních jednání mohou vzejít dobré </a:t>
            </a:r>
            <a:r>
              <a:rPr lang="cs-CZ" sz="2400" dirty="0" smtClean="0"/>
              <a:t>nápady</a:t>
            </a:r>
          </a:p>
          <a:p>
            <a:pPr algn="ctr"/>
            <a:r>
              <a:rPr lang="cs-CZ" dirty="0" smtClean="0"/>
              <a:t>(.. A ti všichni dnes přispívají do Sk ČR </a:t>
            </a:r>
            <a:r>
              <a:rPr lang="cs-CZ" dirty="0" smtClean="0">
                <a:sym typeface="Wingdings" panose="05000000000000000000" pitchFamily="2" charset="2"/>
              </a:rPr>
              <a:t>)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496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48" y="188640"/>
            <a:ext cx="8600532" cy="5813054"/>
          </a:xfrm>
          <a:prstGeom prst="rect">
            <a:avLst/>
          </a:prstGeom>
        </p:spPr>
      </p:pic>
      <p:sp>
        <p:nvSpPr>
          <p:cNvPr id="6" name="Zaoblený obdélník 5"/>
          <p:cNvSpPr/>
          <p:nvPr/>
        </p:nvSpPr>
        <p:spPr>
          <a:xfrm>
            <a:off x="899592" y="5317618"/>
            <a:ext cx="7704856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Seminář CASLIN 1999</a:t>
            </a:r>
          </a:p>
          <a:p>
            <a:pPr algn="ctr"/>
            <a:r>
              <a:rPr lang="cs-CZ" dirty="0" smtClean="0"/>
              <a:t>Jedním ze zahraničních lektorů </a:t>
            </a:r>
            <a:r>
              <a:rPr lang="cs-CZ" dirty="0"/>
              <a:t>byl </a:t>
            </a:r>
            <a:r>
              <a:rPr lang="cs-CZ" dirty="0" err="1"/>
              <a:t>Clifford</a:t>
            </a:r>
            <a:r>
              <a:rPr lang="cs-CZ" dirty="0"/>
              <a:t> </a:t>
            </a:r>
            <a:r>
              <a:rPr lang="cs-CZ" dirty="0" smtClean="0"/>
              <a:t>A. </a:t>
            </a:r>
            <a:r>
              <a:rPr lang="cs-CZ" dirty="0"/>
              <a:t>Lynch</a:t>
            </a:r>
            <a:r>
              <a:rPr lang="cs-CZ" dirty="0" smtClean="0"/>
              <a:t>,</a:t>
            </a:r>
          </a:p>
          <a:p>
            <a:pPr algn="ctr"/>
            <a:r>
              <a:rPr lang="cs-CZ" dirty="0" smtClean="0"/>
              <a:t> </a:t>
            </a:r>
            <a:r>
              <a:rPr lang="cs-CZ" dirty="0"/>
              <a:t>autor protokolu Z39 50 , který umožňuje sdílet </a:t>
            </a:r>
            <a:r>
              <a:rPr lang="cs-CZ" dirty="0" smtClean="0"/>
              <a:t>záznamy</a:t>
            </a:r>
          </a:p>
          <a:p>
            <a:pPr algn="ctr"/>
            <a:r>
              <a:rPr lang="cs-CZ" dirty="0" smtClean="0"/>
              <a:t> </a:t>
            </a:r>
            <a:r>
              <a:rPr lang="cs-CZ" dirty="0"/>
              <a:t>i mezi </a:t>
            </a:r>
            <a:r>
              <a:rPr lang="cs-CZ" dirty="0" smtClean="0"/>
              <a:t>knihovnami</a:t>
            </a:r>
            <a:r>
              <a:rPr lang="cs-CZ" dirty="0"/>
              <a:t>, které používají různé knihovnické systémy</a:t>
            </a:r>
          </a:p>
        </p:txBody>
      </p:sp>
    </p:spTree>
    <p:extLst>
      <p:ext uri="{BB962C8B-B14F-4D97-AF65-F5344CB8AC3E}">
        <p14:creationId xmlns:p14="http://schemas.microsoft.com/office/powerpoint/2010/main" val="311609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58" y="-87800"/>
            <a:ext cx="9216170" cy="6912129"/>
          </a:xfrm>
        </p:spPr>
      </p:pic>
      <p:sp>
        <p:nvSpPr>
          <p:cNvPr id="6" name="Zaoblený obdélník 5"/>
          <p:cNvSpPr/>
          <p:nvPr/>
        </p:nvSpPr>
        <p:spPr>
          <a:xfrm>
            <a:off x="539552" y="5877272"/>
            <a:ext cx="7992888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Každá knihovna posílala svůj záznam na konkrétní titul časopisu. Záznamy </a:t>
            </a:r>
          </a:p>
          <a:p>
            <a:pPr algn="ctr"/>
            <a:r>
              <a:rPr lang="cs-CZ" dirty="0" smtClean="0"/>
              <a:t>z jednotlivých knihoven byly vkládány do samostatných  obálek s názvem časopisu. (Vytvářely se i odkazovací obálky, pokud časopis měnil název.)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034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9"/>
    </mc:Choice>
    <mc:Fallback xmlns="">
      <p:transition spd="slow" advTm="9099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90" y="-59180"/>
            <a:ext cx="5789871" cy="402326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76" y="3068960"/>
            <a:ext cx="5477624" cy="370934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6992"/>
            <a:ext cx="3806971" cy="540248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57" y="0"/>
            <a:ext cx="4565904" cy="3051048"/>
          </a:xfrm>
          <a:prstGeom prst="rect">
            <a:avLst/>
          </a:prstGeom>
        </p:spPr>
      </p:pic>
      <p:sp>
        <p:nvSpPr>
          <p:cNvPr id="12" name="Zaoblený obdélník 11"/>
          <p:cNvSpPr/>
          <p:nvPr/>
        </p:nvSpPr>
        <p:spPr>
          <a:xfrm>
            <a:off x="1835696" y="2564904"/>
            <a:ext cx="5198735" cy="12241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Seminář CASLIN </a:t>
            </a:r>
            <a:r>
              <a:rPr lang="cs-CZ" sz="1400" dirty="0" smtClean="0"/>
              <a:t>1999 - </a:t>
            </a:r>
            <a:r>
              <a:rPr lang="cs-CZ" dirty="0" smtClean="0"/>
              <a:t>momentky  z workshopů </a:t>
            </a:r>
          </a:p>
          <a:p>
            <a:pPr algn="ctr"/>
            <a:r>
              <a:rPr lang="cs-CZ" dirty="0" smtClean="0"/>
              <a:t>Důležité </a:t>
            </a:r>
            <a:r>
              <a:rPr lang="cs-CZ" dirty="0"/>
              <a:t>jsou pevné základy </a:t>
            </a:r>
            <a:endParaRPr lang="cs-CZ" dirty="0" smtClean="0"/>
          </a:p>
          <a:p>
            <a:pPr algn="ctr"/>
            <a:r>
              <a:rPr lang="cs-CZ" dirty="0" smtClean="0"/>
              <a:t>a týmová spolupráce</a:t>
            </a:r>
            <a:endParaRPr lang="cs-CZ" dirty="0"/>
          </a:p>
          <a:p>
            <a:pPr algn="ctr"/>
            <a:r>
              <a:rPr lang="cs-CZ" dirty="0"/>
              <a:t>(nejen při stavbě </a:t>
            </a:r>
            <a:r>
              <a:rPr lang="cs-CZ" dirty="0" smtClean="0"/>
              <a:t>věže nebo letadla)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1609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7131417" cy="493420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743579"/>
            <a:ext cx="7442582" cy="5416828"/>
          </a:xfrm>
          <a:prstGeom prst="rect">
            <a:avLst/>
          </a:prstGeom>
        </p:spPr>
      </p:pic>
      <p:sp>
        <p:nvSpPr>
          <p:cNvPr id="2" name="Zaoblený obdélník 1"/>
          <p:cNvSpPr/>
          <p:nvPr/>
        </p:nvSpPr>
        <p:spPr>
          <a:xfrm>
            <a:off x="4860032" y="2514079"/>
            <a:ext cx="3901311" cy="11075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Semináře CASLIN se konají každý rok  na jiném  místě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32656"/>
            <a:ext cx="2749584" cy="1849851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3957714"/>
            <a:ext cx="4136609" cy="421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5400" dirty="0" smtClean="0"/>
              <a:t>20 let na Internetu</a:t>
            </a:r>
            <a:endParaRPr lang="cs-CZ" sz="5400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… a cesta tam a zase zpátky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736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3528" y="908720"/>
            <a:ext cx="8568952" cy="5688632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cs-CZ" cap="all" dirty="0" smtClean="0"/>
              <a:t>Začali jsme v systému  </a:t>
            </a:r>
            <a:r>
              <a:rPr lang="cs-CZ" b="1" u="sng" cap="all" dirty="0" smtClean="0">
                <a:solidFill>
                  <a:srgbClr val="FF0000"/>
                </a:solidFill>
              </a:rPr>
              <a:t>ISIS</a:t>
            </a:r>
            <a:r>
              <a:rPr lang="cs-CZ" cap="all" dirty="0" smtClean="0"/>
              <a:t> – hodně pomohl </a:t>
            </a:r>
            <a:r>
              <a:rPr lang="cs-CZ" b="1" cap="all" dirty="0" smtClean="0">
                <a:solidFill>
                  <a:srgbClr val="FF0000"/>
                </a:solidFill>
              </a:rPr>
              <a:t>okénkový editor </a:t>
            </a:r>
            <a:r>
              <a:rPr lang="cs-CZ" cap="all" dirty="0" smtClean="0"/>
              <a:t>-  z Lístkového katalogu CEZL jsme   ručně přepsali přes </a:t>
            </a:r>
            <a:r>
              <a:rPr lang="cs-CZ" b="1" cap="all" dirty="0" smtClean="0">
                <a:solidFill>
                  <a:srgbClr val="FF0000"/>
                </a:solidFill>
              </a:rPr>
              <a:t>8000 záznamů</a:t>
            </a:r>
            <a:r>
              <a:rPr lang="cs-CZ" cap="all" dirty="0" smtClean="0"/>
              <a:t> na materiály </a:t>
            </a:r>
            <a:r>
              <a:rPr lang="cs-CZ" cap="all" dirty="0"/>
              <a:t>ze zahraničních</a:t>
            </a:r>
            <a:r>
              <a:rPr lang="cs-CZ" b="1" cap="all" dirty="0"/>
              <a:t> </a:t>
            </a:r>
            <a:r>
              <a:rPr lang="cs-CZ" cap="all" dirty="0" smtClean="0"/>
              <a:t> </a:t>
            </a:r>
            <a:r>
              <a:rPr lang="cs-CZ" b="1" cap="all" dirty="0" smtClean="0">
                <a:solidFill>
                  <a:srgbClr val="FF0000"/>
                </a:solidFill>
              </a:rPr>
              <a:t>konferencí</a:t>
            </a:r>
            <a:r>
              <a:rPr lang="cs-CZ" cap="all" dirty="0" smtClean="0"/>
              <a:t> a seminářů -  převzali jsme </a:t>
            </a:r>
            <a:r>
              <a:rPr lang="cs-CZ" b="1" cap="all" dirty="0" smtClean="0">
                <a:solidFill>
                  <a:srgbClr val="FF0000"/>
                </a:solidFill>
              </a:rPr>
              <a:t>data o</a:t>
            </a:r>
            <a:r>
              <a:rPr lang="cs-CZ" cap="all" dirty="0" smtClean="0"/>
              <a:t> </a:t>
            </a:r>
            <a:r>
              <a:rPr lang="cs-CZ" b="1" cap="all" dirty="0" err="1" smtClean="0">
                <a:solidFill>
                  <a:srgbClr val="FF0000"/>
                </a:solidFill>
              </a:rPr>
              <a:t>ZAHRANičních</a:t>
            </a:r>
            <a:r>
              <a:rPr lang="cs-CZ" b="1" cap="all" dirty="0" smtClean="0">
                <a:solidFill>
                  <a:srgbClr val="FF0000"/>
                </a:solidFill>
              </a:rPr>
              <a:t> seriálech v elektronické podobě</a:t>
            </a:r>
            <a:r>
              <a:rPr lang="cs-CZ" cap="all" dirty="0" smtClean="0"/>
              <a:t> od kolegů ze Slovenska a z ČSAV – sloučili jsme je pomocí programů i ruční práce do jedné báze seriálů – zahájili jsme </a:t>
            </a:r>
            <a:r>
              <a:rPr lang="cs-CZ" b="1" cap="all" dirty="0" err="1" smtClean="0">
                <a:solidFill>
                  <a:srgbClr val="FF0000"/>
                </a:solidFill>
              </a:rPr>
              <a:t>retrokonverzi</a:t>
            </a:r>
            <a:r>
              <a:rPr lang="cs-CZ" b="1" cap="all" dirty="0" smtClean="0">
                <a:solidFill>
                  <a:srgbClr val="FF0000"/>
                </a:solidFill>
              </a:rPr>
              <a:t> RSZP </a:t>
            </a:r>
            <a:r>
              <a:rPr lang="cs-CZ" cap="all" dirty="0" smtClean="0"/>
              <a:t>– opustili ISIS a konvertovali do </a:t>
            </a:r>
            <a:r>
              <a:rPr lang="cs-CZ" cap="all" dirty="0" err="1" smtClean="0"/>
              <a:t>SYSTéMU</a:t>
            </a:r>
            <a:r>
              <a:rPr lang="cs-CZ" b="1" cap="all" dirty="0" smtClean="0">
                <a:solidFill>
                  <a:srgbClr val="FF0000"/>
                </a:solidFill>
              </a:rPr>
              <a:t> </a:t>
            </a:r>
            <a:r>
              <a:rPr lang="cs-CZ" b="1" u="sng" cap="all" dirty="0" smtClean="0">
                <a:solidFill>
                  <a:srgbClr val="FF0000"/>
                </a:solidFill>
              </a:rPr>
              <a:t>ALEPH 300 </a:t>
            </a:r>
            <a:r>
              <a:rPr lang="cs-CZ" cap="all" dirty="0" smtClean="0"/>
              <a:t>– zahájili jsme TESTOVÁNÍ přebírání dat od krajských knihoven – jednu dávku jsme zpracovávali dva dny – </a:t>
            </a:r>
            <a:r>
              <a:rPr lang="cs-CZ" cap="all" dirty="0" err="1" smtClean="0"/>
              <a:t>ZaHájili</a:t>
            </a:r>
            <a:r>
              <a:rPr lang="cs-CZ" cap="all" dirty="0" smtClean="0"/>
              <a:t> Jsme </a:t>
            </a:r>
            <a:r>
              <a:rPr lang="cs-CZ" cap="all" dirty="0" err="1" smtClean="0"/>
              <a:t>příjEM</a:t>
            </a:r>
            <a:r>
              <a:rPr lang="cs-CZ" cap="all" dirty="0" smtClean="0"/>
              <a:t> záznamů </a:t>
            </a:r>
            <a:r>
              <a:rPr lang="cs-CZ" b="1" cap="all" dirty="0" smtClean="0">
                <a:solidFill>
                  <a:srgbClr val="FF0000"/>
                </a:solidFill>
              </a:rPr>
              <a:t>českých dokumentů </a:t>
            </a:r>
            <a:r>
              <a:rPr lang="cs-CZ" cap="all" dirty="0" smtClean="0">
                <a:solidFill>
                  <a:srgbClr val="FF0000"/>
                </a:solidFill>
              </a:rPr>
              <a:t>– </a:t>
            </a:r>
            <a:r>
              <a:rPr lang="cs-CZ" cap="all" dirty="0" smtClean="0"/>
              <a:t>NECHALI SE VYSTAVIT  </a:t>
            </a:r>
            <a:r>
              <a:rPr lang="cs-CZ" b="1" cap="all" dirty="0" smtClean="0">
                <a:solidFill>
                  <a:srgbClr val="FF0000"/>
                </a:solidFill>
              </a:rPr>
              <a:t>na </a:t>
            </a:r>
            <a:r>
              <a:rPr lang="cs-CZ" b="1" cap="all" dirty="0" err="1" smtClean="0">
                <a:solidFill>
                  <a:srgbClr val="FF0000"/>
                </a:solidFill>
              </a:rPr>
              <a:t>InternetU</a:t>
            </a:r>
            <a:r>
              <a:rPr lang="cs-CZ" b="1" cap="all" dirty="0" smtClean="0">
                <a:solidFill>
                  <a:srgbClr val="FF0000"/>
                </a:solidFill>
              </a:rPr>
              <a:t> </a:t>
            </a:r>
            <a:r>
              <a:rPr lang="cs-CZ" cap="all" dirty="0" smtClean="0"/>
              <a:t>a začali uvažovat o vývoji </a:t>
            </a:r>
            <a:r>
              <a:rPr lang="cs-CZ" b="1" u="sng" cap="all" dirty="0" smtClean="0">
                <a:solidFill>
                  <a:srgbClr val="FF0000"/>
                </a:solidFill>
              </a:rPr>
              <a:t>vlastního systému </a:t>
            </a:r>
            <a:r>
              <a:rPr lang="cs-CZ" cap="all" dirty="0" smtClean="0"/>
              <a:t>A </a:t>
            </a:r>
            <a:r>
              <a:rPr lang="cs-CZ" cap="all" dirty="0" err="1" smtClean="0"/>
              <a:t>VYVinuli</a:t>
            </a:r>
            <a:r>
              <a:rPr lang="cs-CZ" cap="all" dirty="0" smtClean="0"/>
              <a:t> jsme ho</a:t>
            </a:r>
            <a:endParaRPr lang="cs-CZ" cap="all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661248"/>
            <a:ext cx="1606633" cy="106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2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2075" cy="501439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849794"/>
            <a:ext cx="7552075" cy="501439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" y="3356992"/>
            <a:ext cx="7192594" cy="394127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3" y="0"/>
            <a:ext cx="1785374" cy="1185545"/>
          </a:xfrm>
          <a:prstGeom prst="rect">
            <a:avLst/>
          </a:prstGeom>
        </p:spPr>
      </p:pic>
      <p:sp>
        <p:nvSpPr>
          <p:cNvPr id="12" name="Zaoblený obdélník 11"/>
          <p:cNvSpPr/>
          <p:nvPr/>
        </p:nvSpPr>
        <p:spPr>
          <a:xfrm>
            <a:off x="5220072" y="4365104"/>
            <a:ext cx="3672408" cy="18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Systém  </a:t>
            </a:r>
            <a:r>
              <a:rPr lang="cs-CZ" dirty="0" err="1" smtClean="0"/>
              <a:t>Cubus</a:t>
            </a:r>
            <a:r>
              <a:rPr lang="cs-CZ" dirty="0" smtClean="0"/>
              <a:t> byl uveden do provozu včetně  možnosti odeslat objednávku MVS .</a:t>
            </a:r>
          </a:p>
          <a:p>
            <a:pPr algn="ctr"/>
            <a:r>
              <a:rPr lang="cs-CZ" dirty="0" smtClean="0"/>
              <a:t>Jediná aplikace , která nebyla spuštěna a prověřena v praxi, byla on-line katalogizace v SK.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263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709" y="-143002"/>
            <a:ext cx="9320374" cy="6957392"/>
          </a:xfrm>
          <a:prstGeom prst="rect">
            <a:avLst/>
          </a:prstGeom>
        </p:spPr>
      </p:pic>
      <p:sp>
        <p:nvSpPr>
          <p:cNvPr id="5" name="Zaoblený obdélník 4"/>
          <p:cNvSpPr/>
          <p:nvPr/>
        </p:nvSpPr>
        <p:spPr>
          <a:xfrm>
            <a:off x="107504" y="692696"/>
            <a:ext cx="7230374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Statistické údaje z roku 2002.  </a:t>
            </a:r>
          </a:p>
          <a:p>
            <a:pPr algn="ctr"/>
            <a:r>
              <a:rPr lang="cs-CZ" dirty="0" smtClean="0"/>
              <a:t>V témže roce bylo rozhodnuto o ukončení vývoje  a návratu SK do systému ALEPH ( ve vyšší verzi 500). V tomto systému je SK ČR provozován dodnes.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0084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Zpět do současnosti </a:t>
            </a:r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"/>
            <a:ext cx="9817787" cy="6822189"/>
          </a:xfrm>
          <a:prstGeom prst="rect">
            <a:avLst/>
          </a:prstGeom>
        </p:spPr>
      </p:pic>
      <p:sp>
        <p:nvSpPr>
          <p:cNvPr id="8" name="Zaoblený obdélník 7"/>
          <p:cNvSpPr/>
          <p:nvPr/>
        </p:nvSpPr>
        <p:spPr>
          <a:xfrm>
            <a:off x="1146221" y="332656"/>
            <a:ext cx="7164288" cy="1440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 smtClean="0"/>
              <a:t>Loučení se systémem -  květen 2002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24667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79512" y="548680"/>
            <a:ext cx="8784976" cy="6048672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cs-CZ" b="1" cap="all" dirty="0" err="1" smtClean="0">
                <a:solidFill>
                  <a:srgbClr val="FF0000"/>
                </a:solidFill>
              </a:rPr>
              <a:t>VrÁtili</a:t>
            </a:r>
            <a:r>
              <a:rPr lang="cs-CZ" b="1" cap="all" dirty="0" smtClean="0">
                <a:solidFill>
                  <a:srgbClr val="FF0000"/>
                </a:solidFill>
              </a:rPr>
              <a:t> jsme se </a:t>
            </a:r>
            <a:r>
              <a:rPr lang="cs-CZ" cap="all" dirty="0" smtClean="0"/>
              <a:t>do </a:t>
            </a:r>
            <a:r>
              <a:rPr lang="cs-CZ" cap="all" dirty="0" err="1" smtClean="0"/>
              <a:t>Alephu</a:t>
            </a:r>
            <a:r>
              <a:rPr lang="cs-CZ" cap="all" dirty="0" smtClean="0"/>
              <a:t> (verze 500) - Začali jsme nabízet záznamy ke sdílení přes </a:t>
            </a:r>
            <a:r>
              <a:rPr lang="cs-CZ" b="1" cap="all" dirty="0" smtClean="0">
                <a:solidFill>
                  <a:srgbClr val="FF0000"/>
                </a:solidFill>
              </a:rPr>
              <a:t>protokol Z39.50 </a:t>
            </a:r>
            <a:r>
              <a:rPr lang="cs-CZ" cap="all" dirty="0" smtClean="0"/>
              <a:t>A SAMI se naučili sdílet záznamy od ostatních – </a:t>
            </a:r>
            <a:r>
              <a:rPr lang="cs-CZ" b="1" cap="all" dirty="0" smtClean="0">
                <a:solidFill>
                  <a:srgbClr val="FF0000"/>
                </a:solidFill>
              </a:rPr>
              <a:t>ZNOVU jsme </a:t>
            </a:r>
            <a:r>
              <a:rPr lang="cs-CZ" b="1" cap="all" dirty="0" err="1" smtClean="0">
                <a:solidFill>
                  <a:srgbClr val="FF0000"/>
                </a:solidFill>
              </a:rPr>
              <a:t>vytvoŘili</a:t>
            </a:r>
            <a:r>
              <a:rPr lang="cs-CZ" b="1" cap="all" dirty="0" smtClean="0">
                <a:solidFill>
                  <a:srgbClr val="FF0000"/>
                </a:solidFill>
              </a:rPr>
              <a:t> programy </a:t>
            </a:r>
            <a:r>
              <a:rPr lang="cs-CZ" cap="all" dirty="0" smtClean="0"/>
              <a:t>PRO Dávkové importy – </a:t>
            </a:r>
            <a:r>
              <a:rPr lang="cs-CZ" b="1" cap="all" dirty="0" smtClean="0">
                <a:solidFill>
                  <a:srgbClr val="FF0000"/>
                </a:solidFill>
              </a:rPr>
              <a:t>Spustili on-line formuláře pro aktualizace </a:t>
            </a:r>
            <a:r>
              <a:rPr lang="cs-CZ" cap="all" dirty="0" smtClean="0"/>
              <a:t>odběrů seriálů, PRO Přípisy a ODPISY Sigel Vlastníků monografií, Pro aktualizaci dat v Adresáři A </a:t>
            </a:r>
            <a:r>
              <a:rPr lang="cs-CZ" b="1" cap="all" dirty="0" err="1" smtClean="0">
                <a:solidFill>
                  <a:srgbClr val="FF0000"/>
                </a:solidFill>
              </a:rPr>
              <a:t>OBNOVILi</a:t>
            </a:r>
            <a:r>
              <a:rPr lang="cs-CZ" cap="all" dirty="0" smtClean="0"/>
              <a:t> </a:t>
            </a:r>
            <a:r>
              <a:rPr lang="cs-CZ" b="1" cap="all" dirty="0" smtClean="0">
                <a:solidFill>
                  <a:srgbClr val="FF0000"/>
                </a:solidFill>
              </a:rPr>
              <a:t>možnost objednávky MVS </a:t>
            </a:r>
            <a:r>
              <a:rPr lang="cs-CZ" cap="all" dirty="0" smtClean="0"/>
              <a:t>z prostředí Sk ČR – Konvertovali jsme data  do </a:t>
            </a:r>
            <a:r>
              <a:rPr lang="cs-CZ" b="1" cap="all" dirty="0" smtClean="0">
                <a:solidFill>
                  <a:srgbClr val="FF0000"/>
                </a:solidFill>
              </a:rPr>
              <a:t>MARC21 </a:t>
            </a:r>
            <a:r>
              <a:rPr lang="cs-CZ" cap="all" dirty="0" smtClean="0"/>
              <a:t>/ přesto stále podporujeme i UNIMARC</a:t>
            </a:r>
            <a:r>
              <a:rPr lang="cs-CZ" b="1" cap="all" dirty="0" smtClean="0"/>
              <a:t> </a:t>
            </a:r>
            <a:r>
              <a:rPr lang="cs-CZ" cap="all" dirty="0" smtClean="0"/>
              <a:t>– stahujeme data přes </a:t>
            </a:r>
            <a:r>
              <a:rPr lang="cs-CZ" b="1" cap="all" dirty="0" smtClean="0">
                <a:solidFill>
                  <a:srgbClr val="FF0000"/>
                </a:solidFill>
              </a:rPr>
              <a:t>OAI</a:t>
            </a:r>
            <a:r>
              <a:rPr lang="cs-CZ" cap="all" dirty="0" smtClean="0"/>
              <a:t> PROTOKOL -  </a:t>
            </a:r>
            <a:r>
              <a:rPr lang="cs-CZ" cap="all" dirty="0" err="1" smtClean="0"/>
              <a:t>PROPojili</a:t>
            </a:r>
            <a:r>
              <a:rPr lang="cs-CZ" cap="all" dirty="0" smtClean="0"/>
              <a:t> jsme se S </a:t>
            </a:r>
            <a:r>
              <a:rPr lang="cs-CZ" b="1" cap="all" dirty="0" smtClean="0">
                <a:solidFill>
                  <a:srgbClr val="FF0000"/>
                </a:solidFill>
              </a:rPr>
              <a:t>bází Národních Autorit</a:t>
            </a:r>
            <a:r>
              <a:rPr lang="cs-CZ" cap="all" dirty="0" smtClean="0"/>
              <a:t>, Využíváme </a:t>
            </a:r>
            <a:r>
              <a:rPr lang="cs-CZ" b="1" cap="all" dirty="0" err="1" smtClean="0">
                <a:solidFill>
                  <a:srgbClr val="FF0000"/>
                </a:solidFill>
              </a:rPr>
              <a:t>google</a:t>
            </a:r>
            <a:r>
              <a:rPr lang="cs-CZ" b="1" cap="all" dirty="0" smtClean="0">
                <a:solidFill>
                  <a:srgbClr val="FF0000"/>
                </a:solidFill>
              </a:rPr>
              <a:t> </a:t>
            </a:r>
            <a:r>
              <a:rPr lang="cs-CZ" b="1" cap="all" dirty="0" err="1" smtClean="0">
                <a:solidFill>
                  <a:srgbClr val="FF0000"/>
                </a:solidFill>
              </a:rPr>
              <a:t>BooKS</a:t>
            </a:r>
            <a:r>
              <a:rPr lang="cs-CZ" b="1" cap="all" dirty="0" smtClean="0">
                <a:solidFill>
                  <a:srgbClr val="FF0000"/>
                </a:solidFill>
              </a:rPr>
              <a:t>, </a:t>
            </a:r>
            <a:r>
              <a:rPr lang="cs-CZ" cap="all" dirty="0" smtClean="0"/>
              <a:t>Zobrazujeme</a:t>
            </a:r>
            <a:r>
              <a:rPr lang="cs-CZ" b="1" cap="all" dirty="0" smtClean="0">
                <a:solidFill>
                  <a:srgbClr val="FF0000"/>
                </a:solidFill>
              </a:rPr>
              <a:t> Obálky a Obsahy</a:t>
            </a:r>
            <a:r>
              <a:rPr lang="cs-CZ" cap="all" dirty="0" smtClean="0">
                <a:solidFill>
                  <a:srgbClr val="FF0000"/>
                </a:solidFill>
              </a:rPr>
              <a:t> </a:t>
            </a:r>
            <a:r>
              <a:rPr lang="cs-CZ" cap="all" dirty="0" smtClean="0"/>
              <a:t>i</a:t>
            </a:r>
            <a:r>
              <a:rPr lang="cs-CZ" cap="all" dirty="0" smtClean="0">
                <a:solidFill>
                  <a:srgbClr val="FF0000"/>
                </a:solidFill>
              </a:rPr>
              <a:t> </a:t>
            </a:r>
            <a:r>
              <a:rPr lang="cs-CZ" cap="all" dirty="0" smtClean="0"/>
              <a:t>výsledky</a:t>
            </a:r>
            <a:r>
              <a:rPr lang="cs-CZ" b="1" cap="all" dirty="0" smtClean="0">
                <a:solidFill>
                  <a:srgbClr val="FF0000"/>
                </a:solidFill>
              </a:rPr>
              <a:t> digitalizace</a:t>
            </a:r>
            <a:r>
              <a:rPr lang="cs-CZ" cap="all" dirty="0" smtClean="0"/>
              <a:t>…… poskytujeme odkazy do lokálních katalogů odběratelů - přijali JSME </a:t>
            </a:r>
            <a:r>
              <a:rPr lang="cs-CZ" b="1" cap="all" dirty="0" smtClean="0">
                <a:solidFill>
                  <a:srgbClr val="FF0000"/>
                </a:solidFill>
              </a:rPr>
              <a:t>RDA </a:t>
            </a:r>
            <a:r>
              <a:rPr lang="cs-CZ" cap="all" dirty="0" smtClean="0"/>
              <a:t>- Jsme  </a:t>
            </a:r>
            <a:r>
              <a:rPr lang="cs-CZ" cap="all" dirty="0" err="1"/>
              <a:t>dostuPNí</a:t>
            </a:r>
            <a:r>
              <a:rPr lang="cs-CZ" cap="all" dirty="0"/>
              <a:t> 24 hodin </a:t>
            </a:r>
            <a:r>
              <a:rPr lang="cs-CZ" cap="all" dirty="0" smtClean="0"/>
              <a:t>denně, 7 </a:t>
            </a:r>
            <a:r>
              <a:rPr lang="cs-CZ" cap="all" dirty="0"/>
              <a:t>dní v </a:t>
            </a:r>
            <a:r>
              <a:rPr lang="cs-CZ" cap="all" dirty="0" smtClean="0"/>
              <a:t>týdnu,  365 dní v roce </a:t>
            </a:r>
            <a:r>
              <a:rPr lang="cs-CZ" sz="2800" cap="all" dirty="0" smtClean="0"/>
              <a:t>(nejen 2015)</a:t>
            </a:r>
            <a:endParaRPr lang="cs-CZ" sz="2800" b="1" cap="al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78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sz="6000" cap="all" dirty="0" smtClean="0"/>
              <a:t>Souborný katalog ČR</a:t>
            </a:r>
            <a:br>
              <a:rPr lang="cs-CZ" sz="6000" cap="all" dirty="0" smtClean="0"/>
            </a:br>
            <a:endParaRPr lang="cs-CZ" sz="6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3600" dirty="0" smtClean="0"/>
              <a:t>Teď a tady </a:t>
            </a:r>
          </a:p>
          <a:p>
            <a:r>
              <a:rPr lang="cs-CZ" sz="3600" dirty="0" smtClean="0"/>
              <a:t>… a zase o lidech 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29132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64"/>
    </mc:Choice>
    <mc:Fallback xmlns="">
      <p:transition spd="slow" advTm="9064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Zaoblený obdélník 5"/>
          <p:cNvSpPr/>
          <p:nvPr/>
        </p:nvSpPr>
        <p:spPr>
          <a:xfrm>
            <a:off x="539552" y="5229200"/>
            <a:ext cx="5256584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Za tím vším je spousta </a:t>
            </a:r>
          </a:p>
          <a:p>
            <a:pPr algn="ctr"/>
            <a:r>
              <a:rPr lang="cs-CZ" sz="2800" dirty="0" smtClean="0"/>
              <a:t>spolupráce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6139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682" y="-1293610"/>
            <a:ext cx="6741367" cy="9561854"/>
          </a:xfrm>
          <a:prstGeom prst="rect">
            <a:avLst/>
          </a:prstGeom>
        </p:spPr>
      </p:pic>
      <p:sp>
        <p:nvSpPr>
          <p:cNvPr id="8" name="Zaoblený obdélník 7"/>
          <p:cNvSpPr/>
          <p:nvPr/>
        </p:nvSpPr>
        <p:spPr>
          <a:xfrm>
            <a:off x="107504" y="5373216"/>
            <a:ext cx="5400600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dirty="0" smtClean="0"/>
              <a:t>Při </a:t>
            </a:r>
            <a:r>
              <a:rPr lang="cs-CZ" dirty="0"/>
              <a:t>vyhledávání bylo třeba prolistovat obsah celé obálky , aby uživatel zjistil, zda knihovna odebírá konkrétní rok hledaného časopisu </a:t>
            </a:r>
          </a:p>
        </p:txBody>
      </p:sp>
    </p:spTree>
    <p:extLst>
      <p:ext uri="{BB962C8B-B14F-4D97-AF65-F5344CB8AC3E}">
        <p14:creationId xmlns:p14="http://schemas.microsoft.com/office/powerpoint/2010/main" val="45348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6"/>
    </mc:Choice>
    <mc:Fallback xmlns="">
      <p:transition spd="slow" advTm="8826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Zaoblený obdélník 5"/>
          <p:cNvSpPr/>
          <p:nvPr/>
        </p:nvSpPr>
        <p:spPr>
          <a:xfrm>
            <a:off x="4139952" y="5511588"/>
            <a:ext cx="4680520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Každoročně pořádáme Semináře pro účastníky Souborného katalogu ČR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467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7" y="-750195"/>
            <a:ext cx="6300192" cy="420012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442"/>
            <a:ext cx="5143500" cy="6858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662" y="3429000"/>
            <a:ext cx="5129337" cy="3419558"/>
          </a:xfrm>
          <a:prstGeom prst="rect">
            <a:avLst/>
          </a:prstGeom>
        </p:spPr>
      </p:pic>
      <p:sp>
        <p:nvSpPr>
          <p:cNvPr id="11" name="Zaoblený obdélník 10"/>
          <p:cNvSpPr/>
          <p:nvPr/>
        </p:nvSpPr>
        <p:spPr>
          <a:xfrm>
            <a:off x="539552" y="5445224"/>
            <a:ext cx="4680520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/>
              <a:t>Semináře pro účastníky SK ČR mají i svou  neformální část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91886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554" y="2466"/>
            <a:ext cx="4987416" cy="374056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2"/>
            <a:ext cx="5143500" cy="6858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3748991"/>
            <a:ext cx="4019304" cy="3014478"/>
          </a:xfrm>
          <a:prstGeom prst="rect">
            <a:avLst/>
          </a:prstGeom>
        </p:spPr>
      </p:pic>
      <p:sp>
        <p:nvSpPr>
          <p:cNvPr id="9" name="Zaoblený obdélník 8"/>
          <p:cNvSpPr/>
          <p:nvPr/>
        </p:nvSpPr>
        <p:spPr>
          <a:xfrm>
            <a:off x="1331640" y="5445224"/>
            <a:ext cx="4608512" cy="12462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Máme zájem o další přispívající knihovny. Jezdíme školit  přímo na pracoviště jednotlivých knihoven.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8067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27093" cy="685800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354460"/>
            <a:ext cx="5616624" cy="4212468"/>
          </a:xfrm>
          <a:prstGeom prst="rect">
            <a:avLst/>
          </a:prstGeom>
        </p:spPr>
      </p:pic>
      <p:sp>
        <p:nvSpPr>
          <p:cNvPr id="11" name="Zaoblený obdélník 10"/>
          <p:cNvSpPr/>
          <p:nvPr/>
        </p:nvSpPr>
        <p:spPr>
          <a:xfrm>
            <a:off x="2339752" y="5657036"/>
            <a:ext cx="6696744" cy="8892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/>
              <a:t>Školení přímo na pracovištích jednotlivých knihoven  má řadu výhod – především poznáme své nové kolegy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9981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608" y="2636912"/>
            <a:ext cx="6108171" cy="458112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79" y="-811455"/>
            <a:ext cx="5616624" cy="4212468"/>
          </a:xfrm>
          <a:prstGeom prst="rect">
            <a:avLst/>
          </a:prstGeom>
        </p:spPr>
      </p:pic>
      <p:sp>
        <p:nvSpPr>
          <p:cNvPr id="6" name="Zaoblený obdélník 5"/>
          <p:cNvSpPr/>
          <p:nvPr/>
        </p:nvSpPr>
        <p:spPr>
          <a:xfrm>
            <a:off x="4860032" y="1535012"/>
            <a:ext cx="3929574" cy="8883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/>
              <a:t>Zájemce o školení rádi přijmeme</a:t>
            </a:r>
          </a:p>
          <a:p>
            <a:pPr algn="ctr"/>
            <a:r>
              <a:rPr lang="cs-CZ" sz="2000" dirty="0" smtClean="0"/>
              <a:t> i na našem pracovišti</a:t>
            </a:r>
            <a:endParaRPr lang="cs-CZ" sz="20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09563"/>
            <a:ext cx="3068608" cy="452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Zaoblený obdélník 5"/>
          <p:cNvSpPr/>
          <p:nvPr/>
        </p:nvSpPr>
        <p:spPr>
          <a:xfrm>
            <a:off x="539552" y="548680"/>
            <a:ext cx="453650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/>
              <a:t>Velký zájem byl vždy o školení katalogizačních pravidel  (NTM 2013)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018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Zaoblený obdélník 6"/>
          <p:cNvSpPr/>
          <p:nvPr/>
        </p:nvSpPr>
        <p:spPr>
          <a:xfrm>
            <a:off x="251520" y="5445224"/>
            <a:ext cx="8064896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Pro udržení pozornosti při výkladu jsme ochotni udělat ledacos - např. obléknout lektory do historických kostýmů  a svačinu podávat ve stylu Rudolfa II.  … když už  se školí katalogizace starých tisků a ještě k tomu v muzeu  :-)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975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Vývojový diagram: alternativní postup 4"/>
          <p:cNvSpPr/>
          <p:nvPr/>
        </p:nvSpPr>
        <p:spPr>
          <a:xfrm>
            <a:off x="539552" y="5805264"/>
            <a:ext cx="5760640" cy="792088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Š</a:t>
            </a:r>
            <a:r>
              <a:rPr lang="cs-CZ" dirty="0" smtClean="0"/>
              <a:t>kolení </a:t>
            </a:r>
            <a:r>
              <a:rPr lang="cs-CZ" dirty="0"/>
              <a:t>katalogizačních </a:t>
            </a:r>
            <a:r>
              <a:rPr lang="cs-CZ" dirty="0" smtClean="0"/>
              <a:t>pravidel pořádáme  i </a:t>
            </a:r>
            <a:r>
              <a:rPr lang="cs-CZ" dirty="0"/>
              <a:t>pro specializované knihovny - např. </a:t>
            </a:r>
            <a:r>
              <a:rPr lang="cs-CZ" dirty="0" smtClean="0"/>
              <a:t>NPU v Kroměříži 2012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733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8" y="3356992"/>
            <a:ext cx="3241153" cy="3940746"/>
          </a:xfrm>
          <a:prstGeom prst="rect">
            <a:avLst/>
          </a:prstGeom>
        </p:spPr>
      </p:pic>
      <p:sp>
        <p:nvSpPr>
          <p:cNvPr id="8" name="Zaoblený obdélník 7"/>
          <p:cNvSpPr/>
          <p:nvPr/>
        </p:nvSpPr>
        <p:spPr>
          <a:xfrm>
            <a:off x="2051720" y="5358954"/>
            <a:ext cx="6624736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Opakující se školení katalogizačních pravidel je jedním ze základních předpokladů pro kvalitu záznamů v SK </a:t>
            </a:r>
            <a:r>
              <a:rPr lang="cs-CZ" dirty="0" smtClean="0"/>
              <a:t>ČR.</a:t>
            </a:r>
          </a:p>
          <a:p>
            <a:pPr algn="ctr"/>
            <a:r>
              <a:rPr lang="cs-CZ" dirty="0" smtClean="0"/>
              <a:t>Zvláště, když se pravidla změní  ( školení RDA Praha 2015 )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440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79979" cy="3284984"/>
          </a:xfrm>
          <a:prstGeom prst="rect">
            <a:avLst/>
          </a:prstGeom>
        </p:spPr>
      </p:pic>
      <p:sp>
        <p:nvSpPr>
          <p:cNvPr id="9" name="Zaoblený obdélník 8"/>
          <p:cNvSpPr/>
          <p:nvPr/>
        </p:nvSpPr>
        <p:spPr>
          <a:xfrm>
            <a:off x="4211960" y="1642492"/>
            <a:ext cx="4101008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 smtClean="0"/>
              <a:t>V rámci školení RDA v jednotlivých krajích jsme přednášeli  na téma : Jak  nezpůsobovat duplicity v SK ČR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20916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0"/>
            <a:ext cx="4654207" cy="6858000"/>
          </a:xfrm>
          <a:prstGeom prst="rect">
            <a:avLst/>
          </a:prstGeom>
        </p:spPr>
      </p:pic>
      <p:sp>
        <p:nvSpPr>
          <p:cNvPr id="3" name="Vývojový diagram: alternativní postup 2"/>
          <p:cNvSpPr/>
          <p:nvPr/>
        </p:nvSpPr>
        <p:spPr>
          <a:xfrm>
            <a:off x="5220072" y="5589240"/>
            <a:ext cx="3600400" cy="100811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Kvalita zpracování v </a:t>
            </a:r>
            <a:r>
              <a:rPr lang="cs-CZ" dirty="0"/>
              <a:t>jednotlivých knihovnách </a:t>
            </a:r>
            <a:r>
              <a:rPr lang="cs-CZ" dirty="0" smtClean="0"/>
              <a:t> i forma zaslaných hlášení byla velmi různorodá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189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6"/>
    </mc:Choice>
    <mc:Fallback xmlns="">
      <p:transition spd="slow" advTm="8826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Vývojový diagram: alternativní postup 7"/>
          <p:cNvSpPr/>
          <p:nvPr/>
        </p:nvSpPr>
        <p:spPr>
          <a:xfrm>
            <a:off x="2339752" y="5408614"/>
            <a:ext cx="6584776" cy="108012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Veškeré úspěchy  jsou založeny na týmové práci</a:t>
            </a:r>
          </a:p>
        </p:txBody>
      </p:sp>
    </p:spTree>
    <p:extLst>
      <p:ext uri="{BB962C8B-B14F-4D97-AF65-F5344CB8AC3E}">
        <p14:creationId xmlns:p14="http://schemas.microsoft.com/office/powerpoint/2010/main" val="294976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2057400"/>
            <a:ext cx="4191000" cy="30861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9" y="4156001"/>
            <a:ext cx="3677502" cy="2700736"/>
          </a:xfrm>
          <a:prstGeom prst="rect">
            <a:avLst/>
          </a:prstGeom>
        </p:spPr>
      </p:pic>
      <p:sp>
        <p:nvSpPr>
          <p:cNvPr id="9" name="Zaoblený obdélník 8"/>
          <p:cNvSpPr/>
          <p:nvPr/>
        </p:nvSpPr>
        <p:spPr>
          <a:xfrm>
            <a:off x="1555482" y="5935429"/>
            <a:ext cx="6910536" cy="6246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…  konzultacích s odborníky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537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5" name="Zaoblený obdélník 4"/>
          <p:cNvSpPr/>
          <p:nvPr/>
        </p:nvSpPr>
        <p:spPr>
          <a:xfrm>
            <a:off x="2195736" y="5301208"/>
            <a:ext cx="532859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dirty="0" smtClean="0"/>
              <a:t>Řešení problémů s úsměvem </a:t>
            </a:r>
            <a:r>
              <a:rPr lang="cs-CZ" dirty="0" smtClean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080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Vývojový diagram: alternativní postup 6"/>
          <p:cNvSpPr/>
          <p:nvPr/>
        </p:nvSpPr>
        <p:spPr>
          <a:xfrm>
            <a:off x="179512" y="4221113"/>
            <a:ext cx="3888432" cy="100811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dirty="0" smtClean="0"/>
              <a:t>… a dobrých  vztazích, které utužujeme</a:t>
            </a:r>
          </a:p>
          <a:p>
            <a:pPr algn="ctr"/>
            <a:r>
              <a:rPr lang="cs-CZ" dirty="0" smtClean="0"/>
              <a:t> i za dveřmi naší knihovny.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0781" y="3646578"/>
            <a:ext cx="4072489" cy="324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10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45" y="692696"/>
            <a:ext cx="8457021" cy="3826234"/>
          </a:xfrm>
          <a:prstGeom prst="rect">
            <a:avLst/>
          </a:prstGeom>
        </p:spPr>
      </p:pic>
      <p:sp>
        <p:nvSpPr>
          <p:cNvPr id="4" name="Podnadpis 3"/>
          <p:cNvSpPr>
            <a:spLocks noGrp="1"/>
          </p:cNvSpPr>
          <p:nvPr>
            <p:ph type="subTitle" idx="1"/>
          </p:nvPr>
        </p:nvSpPr>
        <p:spPr>
          <a:xfrm>
            <a:off x="1475656" y="4797152"/>
            <a:ext cx="6400800" cy="1752600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0956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55" y="7748"/>
            <a:ext cx="4903806" cy="6858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709" y="7748"/>
            <a:ext cx="4404291" cy="6858000"/>
          </a:xfrm>
          <a:prstGeom prst="rect">
            <a:avLst/>
          </a:prstGeom>
        </p:spPr>
      </p:pic>
      <p:sp>
        <p:nvSpPr>
          <p:cNvPr id="7" name="Zaoblený obdélník 6"/>
          <p:cNvSpPr/>
          <p:nvPr/>
        </p:nvSpPr>
        <p:spPr>
          <a:xfrm>
            <a:off x="611560" y="5877272"/>
            <a:ext cx="676875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Byl učiněn i pokus vydat obsah RSZP v tištěné podobě </a:t>
            </a:r>
          </a:p>
          <a:p>
            <a:pPr algn="ctr"/>
            <a:r>
              <a:rPr lang="cs-CZ" dirty="0" smtClean="0"/>
              <a:t>-  zůstal u písmena 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397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12843" cy="689378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781"/>
            <a:ext cx="4572000" cy="6858000"/>
          </a:xfrm>
          <a:prstGeom prst="rect">
            <a:avLst/>
          </a:prstGeom>
        </p:spPr>
      </p:pic>
      <p:sp>
        <p:nvSpPr>
          <p:cNvPr id="8" name="Zaoblený obdélník 7"/>
          <p:cNvSpPr/>
          <p:nvPr/>
        </p:nvSpPr>
        <p:spPr>
          <a:xfrm>
            <a:off x="4067944" y="6021288"/>
            <a:ext cx="4968552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Takzvaná „</a:t>
            </a:r>
            <a:r>
              <a:rPr lang="cs-CZ" dirty="0" err="1" smtClean="0"/>
              <a:t>Trojročenka</a:t>
            </a:r>
            <a:r>
              <a:rPr lang="cs-CZ" dirty="0" smtClean="0"/>
              <a:t>“ vycházela </a:t>
            </a:r>
          </a:p>
          <a:p>
            <a:pPr algn="ctr"/>
            <a:r>
              <a:rPr lang="cs-CZ" dirty="0" smtClean="0"/>
              <a:t>v letech 1981-1990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726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9762" y="846051"/>
            <a:ext cx="5138475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8335" y="-856495"/>
            <a:ext cx="4334274" cy="6047264"/>
          </a:xfrm>
          <a:prstGeom prst="rect">
            <a:avLst/>
          </a:prstGeom>
        </p:spPr>
      </p:pic>
      <p:sp>
        <p:nvSpPr>
          <p:cNvPr id="6" name="Zaoblený obdélník 5"/>
          <p:cNvSpPr/>
          <p:nvPr/>
        </p:nvSpPr>
        <p:spPr>
          <a:xfrm>
            <a:off x="5508104" y="4869160"/>
            <a:ext cx="3366121" cy="15121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Také </a:t>
            </a:r>
            <a:r>
              <a:rPr lang="cs-CZ" dirty="0" err="1" smtClean="0"/>
              <a:t>Univerzitná</a:t>
            </a:r>
            <a:r>
              <a:rPr lang="cs-CZ" dirty="0" smtClean="0"/>
              <a:t> </a:t>
            </a:r>
            <a:r>
              <a:rPr lang="cs-CZ" dirty="0" err="1" smtClean="0"/>
              <a:t>knižnica</a:t>
            </a:r>
            <a:r>
              <a:rPr lang="cs-CZ" dirty="0" smtClean="0"/>
              <a:t>  vydávala tištěné soupisy zahraničních periodik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902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6"/>
    </mc:Choice>
    <mc:Fallback xmlns="">
      <p:transition spd="slow" advTm="9916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1180</TotalTime>
  <Words>1479</Words>
  <Application>Microsoft Office PowerPoint</Application>
  <PresentationFormat>Předvádění na obrazovce (4:3)</PresentationFormat>
  <Paragraphs>140</Paragraphs>
  <Slides>64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64</vt:i4>
      </vt:variant>
    </vt:vector>
  </HeadingPairs>
  <TitlesOfParts>
    <vt:vector size="68" baseType="lpstr">
      <vt:lpstr>Arial</vt:lpstr>
      <vt:lpstr>Calibri</vt:lpstr>
      <vt:lpstr>Wingdings</vt:lpstr>
      <vt:lpstr>Motiv systému Office</vt:lpstr>
      <vt:lpstr>Souborný katalog ČR v roce 2015 trocha historie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Adresář knihoven a informačních institucí v ČR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Souborný katalog ČR  … ještě jednou zpět do historie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Ze seminářů CASLIN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20 let na Internetu</vt:lpstr>
      <vt:lpstr>Prezentace aplikace PowerPoint</vt:lpstr>
      <vt:lpstr>Prezentace aplikace PowerPoint</vt:lpstr>
      <vt:lpstr>Prezentace aplikace PowerPoint</vt:lpstr>
      <vt:lpstr>Zpět do současnosti </vt:lpstr>
      <vt:lpstr>Prezentace aplikace PowerPoint</vt:lpstr>
      <vt:lpstr>Souborný katalog ČR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Svobodová Eva</dc:creator>
  <cp:lastModifiedBy>Svobodová Eva</cp:lastModifiedBy>
  <cp:revision>110</cp:revision>
  <dcterms:created xsi:type="dcterms:W3CDTF">2015-11-24T12:51:32Z</dcterms:created>
  <dcterms:modified xsi:type="dcterms:W3CDTF">2015-11-27T08:37:32Z</dcterms:modified>
</cp:coreProperties>
</file>