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21.xml" ContentType="application/vnd.openxmlformats-officedocument.them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9.xml" ContentType="application/vnd.openxmlformats-officedocument.theme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theme/theme22.xml" ContentType="application/vnd.openxmlformats-officedocument.theme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130.xml" ContentType="application/vnd.openxmlformats-officedocument.presentationml.slideLayout+xml"/>
  <Override PartName="/ppt/slideMasters/slideMaster2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0.xml" ContentType="application/vnd.openxmlformats-officedocument.theme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216" r:id="rId4"/>
    <p:sldMasterId id="2147485222" r:id="rId5"/>
    <p:sldMasterId id="2147485228" r:id="rId6"/>
    <p:sldMasterId id="2147485234" r:id="rId7"/>
    <p:sldMasterId id="2147485240" r:id="rId8"/>
    <p:sldMasterId id="2147485246" r:id="rId9"/>
    <p:sldMasterId id="2147485262" r:id="rId10"/>
    <p:sldMasterId id="2147485271" r:id="rId11"/>
    <p:sldMasterId id="2147485277" r:id="rId12"/>
    <p:sldMasterId id="2147485283" r:id="rId13"/>
    <p:sldMasterId id="2147485289" r:id="rId14"/>
    <p:sldMasterId id="2147485296" r:id="rId15"/>
    <p:sldMasterId id="2147485302" r:id="rId16"/>
    <p:sldMasterId id="2147485310" r:id="rId17"/>
    <p:sldMasterId id="2147485321" r:id="rId18"/>
    <p:sldMasterId id="2147485328" r:id="rId19"/>
    <p:sldMasterId id="2147485344" r:id="rId20"/>
    <p:sldMasterId id="2147485352" r:id="rId21"/>
    <p:sldMasterId id="2147485391" r:id="rId22"/>
    <p:sldMasterId id="2147485400" r:id="rId23"/>
    <p:sldMasterId id="2147485407" r:id="rId24"/>
  </p:sldMasterIdLst>
  <p:notesMasterIdLst>
    <p:notesMasterId r:id="rId55"/>
  </p:notesMasterIdLst>
  <p:handoutMasterIdLst>
    <p:handoutMasterId r:id="rId56"/>
  </p:handoutMasterIdLst>
  <p:sldIdLst>
    <p:sldId id="367" r:id="rId25"/>
    <p:sldId id="332" r:id="rId26"/>
    <p:sldId id="403" r:id="rId27"/>
    <p:sldId id="336" r:id="rId28"/>
    <p:sldId id="337" r:id="rId29"/>
    <p:sldId id="338" r:id="rId30"/>
    <p:sldId id="340" r:id="rId31"/>
    <p:sldId id="263" r:id="rId32"/>
    <p:sldId id="341" r:id="rId33"/>
    <p:sldId id="342" r:id="rId34"/>
    <p:sldId id="344" r:id="rId35"/>
    <p:sldId id="412" r:id="rId36"/>
    <p:sldId id="410" r:id="rId37"/>
    <p:sldId id="409" r:id="rId38"/>
    <p:sldId id="407" r:id="rId39"/>
    <p:sldId id="411" r:id="rId40"/>
    <p:sldId id="413" r:id="rId41"/>
    <p:sldId id="414" r:id="rId42"/>
    <p:sldId id="415" r:id="rId43"/>
    <p:sldId id="416" r:id="rId44"/>
    <p:sldId id="426" r:id="rId45"/>
    <p:sldId id="365" r:id="rId46"/>
    <p:sldId id="366" r:id="rId47"/>
    <p:sldId id="417" r:id="rId48"/>
    <p:sldId id="369" r:id="rId49"/>
    <p:sldId id="419" r:id="rId50"/>
    <p:sldId id="421" r:id="rId51"/>
    <p:sldId id="425" r:id="rId52"/>
    <p:sldId id="424" r:id="rId53"/>
    <p:sldId id="383" r:id="rId54"/>
  </p:sldIdLst>
  <p:sldSz cx="9144000" cy="6858000" type="screen4x3"/>
  <p:notesSz cx="7315200" cy="9601200"/>
  <p:custDataLst>
    <p:tags r:id="rId57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0A8"/>
    <a:srgbClr val="0557BB"/>
    <a:srgbClr val="0D3D5B"/>
    <a:srgbClr val="116B75"/>
    <a:srgbClr val="000000"/>
    <a:srgbClr val="FFFF99"/>
    <a:srgbClr val="FFFFCC"/>
    <a:srgbClr val="92D050"/>
    <a:srgbClr val="F0F6BC"/>
    <a:srgbClr val="07124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8" autoAdjust="0"/>
    <p:restoredTop sz="84707" autoAdjust="0"/>
  </p:normalViewPr>
  <p:slideViewPr>
    <p:cSldViewPr snapToGrid="0">
      <p:cViewPr varScale="1">
        <p:scale>
          <a:sx n="91" d="100"/>
          <a:sy n="91" d="100"/>
        </p:scale>
        <p:origin x="-93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227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102" y="-102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138259087840104"/>
          <c:y val="9.6559011278009518E-2"/>
          <c:w val="0.54529038690308962"/>
          <c:h val="0.88486332127247769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EBSCO Discovery Service, 8,246; 68%</a:t>
                    </a:r>
                  </a:p>
                </c:rich>
              </c:tx>
              <c:showVal val="1"/>
              <c:showCatName val="1"/>
              <c:showPercent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aseline="0" dirty="0" smtClean="0"/>
                      <a:t>Primo Central, 1,528; 13%</a:t>
                    </a:r>
                  </a:p>
                </c:rich>
              </c:tx>
              <c:showVal val="1"/>
              <c:showCatName val="1"/>
              <c:showPercent val="1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Val val="1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Sheet1!$A$1:$A$6</c:f>
              <c:strCache>
                <c:ptCount val="6"/>
                <c:pt idx="0">
                  <c:v>EDS</c:v>
                </c:pt>
                <c:pt idx="1">
                  <c:v>Primo Central</c:v>
                </c:pt>
                <c:pt idx="2">
                  <c:v>Summon</c:v>
                </c:pt>
                <c:pt idx="3">
                  <c:v>Enterprise</c:v>
                </c:pt>
                <c:pt idx="4">
                  <c:v>Encore</c:v>
                </c:pt>
                <c:pt idx="5">
                  <c:v>Others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8246</c:v>
                </c:pt>
                <c:pt idx="1">
                  <c:v>1528</c:v>
                </c:pt>
                <c:pt idx="2">
                  <c:v>697</c:v>
                </c:pt>
                <c:pt idx="3">
                  <c:v>538</c:v>
                </c:pt>
                <c:pt idx="4">
                  <c:v>346</c:v>
                </c:pt>
                <c:pt idx="5">
                  <c:v>767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2BFAC09-2DCB-4A16-9145-5DFF1B85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2861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l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25" tIns="48313" rIns="96625" bIns="48313" numCol="1" anchor="b" anchorCtr="0" compatLnSpc="1">
            <a:prstTxWarp prst="textNoShape">
              <a:avLst/>
            </a:prstTxWarp>
          </a:bodyPr>
          <a:lstStyle>
            <a:lvl1pPr algn="r" defTabSz="967442">
              <a:defRPr sz="1300"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2FA5458-0C6F-4A67-9F5B-8329021F7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25976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33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ＭＳ Ｐゴシック" pitchFamily="-109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A5458-0C6F-4A67-9F5B-8329021F77D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450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11E1D7-A714-4163-98BE-CD11CE9BD033}" type="slidenum">
              <a:rPr lang="en-US">
                <a:solidFill>
                  <a:srgbClr val="000000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456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F3F613-469F-4AA4-AB09-DC6F4263FBF7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A5458-0C6F-4A67-9F5B-8329021F77D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02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7D6EA9-A77B-47B9-9DF3-CE3049542AE8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65955" name="Rectangle 7"/>
          <p:cNvSpPr txBox="1">
            <a:spLocks noGrp="1" noChangeArrowheads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35" tIns="49167" rIns="98335" bIns="49167" anchor="b"/>
          <a:lstStyle/>
          <a:p>
            <a:pPr algn="r"/>
            <a:fld id="{F6B305D7-6DEE-4743-91B2-DA544A40DF29}" type="slidenum">
              <a:rPr lang="en-US" sz="13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algn="r"/>
              <a:t>4</a:t>
            </a:fld>
            <a:endParaRPr lang="en-US" sz="1300" dirty="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65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3775" cy="3602038"/>
          </a:xfrm>
          <a:ln/>
        </p:spPr>
      </p:sp>
      <p:sp>
        <p:nvSpPr>
          <p:cNvPr id="7659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8335" tIns="49167" rIns="98335" bIns="49167"/>
          <a:lstStyle/>
          <a:p>
            <a:pPr eaLnBrk="1" hangingPunct="1">
              <a:spcBef>
                <a:spcPct val="0"/>
              </a:spcBef>
            </a:pPr>
            <a:r>
              <a:rPr lang="en-US" b="1" smtClean="0"/>
              <a:t>The Ohio Library and Information Network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89 Ohio college and university libraries, plus the State Library of Ohio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nearly 50 million books and other library materials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more than 100 electronic research databases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millions of electronic journal articles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over 81,000 e-books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thousands of images, videos and sounds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over 39,000 theses and dissertations from Ohio students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AFAD1-78F3-4F3A-8365-8D9432105F37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66979" name="Rectangle 7"/>
          <p:cNvSpPr txBox="1">
            <a:spLocks noGrp="1" noChangeArrowheads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335" tIns="49167" rIns="98335" bIns="49167" anchor="b"/>
          <a:lstStyle/>
          <a:p>
            <a:pPr algn="r"/>
            <a:fld id="{99C01652-7FD4-4519-B7C2-4E57C8151A19}" type="slidenum">
              <a:rPr lang="en-US" sz="13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algn="r"/>
              <a:t>6</a:t>
            </a:fld>
            <a:endParaRPr lang="en-US" sz="1300" dirty="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6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3775" cy="3602038"/>
          </a:xfrm>
          <a:ln/>
        </p:spPr>
      </p:sp>
      <p:sp>
        <p:nvSpPr>
          <p:cNvPr id="7669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8335" tIns="49167" rIns="98335" bIns="49167"/>
          <a:lstStyle/>
          <a:p>
            <a:pPr eaLnBrk="1" hangingPunct="1">
              <a:spcBef>
                <a:spcPct val="0"/>
              </a:spcBef>
            </a:pPr>
            <a:r>
              <a:rPr lang="en-US" b="1" smtClean="0"/>
              <a:t>The Ohio Library and Information Network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89 Ohio college and university libraries, plus the State Library of Ohio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nearly 50 million books and other library materials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more than 100 electronic research databases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millions of electronic journal articles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over 81,000 e-books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thousands of images, videos and sounds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over 39,000 theses and dissertations from Ohio students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ea typeface="MS PGothic" pitchFamily="34" charset="-128"/>
            </a:endParaRPr>
          </a:p>
        </p:txBody>
      </p:sp>
      <p:sp>
        <p:nvSpPr>
          <p:cNvPr id="76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449834-E70E-4973-BF58-4CEC9C7217D5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7"/>
          <p:cNvSpPr txBox="1">
            <a:spLocks noGrp="1" noChangeArrowheads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00" tIns="47851" rIns="95700" bIns="47851" anchor="b"/>
          <a:lstStyle/>
          <a:p>
            <a:pPr algn="r"/>
            <a:fld id="{A19FF518-0EA2-4648-9085-7160FD1E2F7A}" type="slidenum">
              <a:rPr lang="en-US" sz="13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algn="r"/>
              <a:t>10</a:t>
            </a:fld>
            <a:endParaRPr lang="en-US" sz="1300" dirty="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7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4109" y="719763"/>
            <a:ext cx="4850296" cy="3600450"/>
          </a:xfrm>
          <a:ln/>
        </p:spPr>
      </p:sp>
      <p:sp>
        <p:nvSpPr>
          <p:cNvPr id="67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3" y="4561226"/>
            <a:ext cx="5850835" cy="4320213"/>
          </a:xfrm>
          <a:noFill/>
          <a:ln/>
        </p:spPr>
        <p:txBody>
          <a:bodyPr lIns="95700" tIns="47851" rIns="95700" bIns="47851"/>
          <a:lstStyle/>
          <a:p>
            <a:endParaRPr lang="cs-CZ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ea typeface="MS PGothic" pitchFamily="34" charset="-128"/>
            </a:endParaRPr>
          </a:p>
        </p:txBody>
      </p:sp>
      <p:sp>
        <p:nvSpPr>
          <p:cNvPr id="67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C4E74F-347D-4D62-BA8E-9BEDA7DBE5A0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8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78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1308A1-8DE8-4733-95C9-F99F1AF086F0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3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78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0DD05-B4F2-41FB-9E04-45BC41D8EAE6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2F8D-7CEC-47B4-A5B0-6AA6FEEE4D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CC4B-8643-4229-A796-1BE8588AF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E95B9E3-708F-4CCA-B8ED-F0C4CDE2834F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E49E184-EE37-4579-87E1-2A64DC781D59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66CED701-2CED-454D-94A2-73FF8C886F87}" type="datetime1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Plum Analytics Confidential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 b="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35A65AD2-A883-4886-9496-9C90C1DC1D88}" type="slidenum">
              <a:rPr lang="en-US">
                <a:ea typeface="+mn-ea"/>
              </a:rPr>
              <a:pPr>
                <a:defRPr/>
              </a:pPr>
              <a:t>‹#›</a:t>
            </a:fld>
            <a:endParaRPr lang="en-US">
              <a:ea typeface="+mn-ea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731837"/>
            <a:ext cx="8229600" cy="1143299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buSzPct val="100000"/>
              <a:defRPr sz="30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1125800" y="1942875"/>
            <a:ext cx="7561200" cy="4625100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defRPr sz="1800"/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defRPr sz="1800"/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ct val="100000"/>
              <a:defRPr sz="1800"/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2F8D-7CEC-47B4-A5B0-6AA6FEEE4D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CC4B-8643-4229-A796-1BE8588AF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02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02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855D-FD30-4582-9E30-27DF15338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8F3E-F487-458A-9CC5-080C4C1DB9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144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44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4199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4994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497678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4679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4770771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064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96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BB5707A-A19A-4C76-BB50-A302937D8058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9A3A5E2-9057-41E9-9564-F342408D5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B537AB-5526-466A-912B-6CF69717FFBB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6D9F248-3FB1-4EDE-A28D-0DD21B44AC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9BDE0A-4CA5-44EC-B8E7-8B03FEDCD78C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68F504-CAFA-46DB-A995-5D6622182E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482C232-E8BE-4DDD-BA9B-70D49644ED2E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FE9E57-0016-43C3-A59A-43B6BF4CE2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ADF6FB9-3D02-41E6-88AD-1B8857C88B71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BC8C046-9C7E-41B1-8648-7AA066F88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8DAC946-1D46-4FA7-AF17-D12F430D2F75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1429CFC-17E7-40D2-923F-D0570D3D7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535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535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26B3441E-971C-4C9B-A59D-732C33C0DA76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6654FA5-F3A9-4863-A9A2-563FCA43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352799"/>
            <a:ext cx="4040188" cy="2773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514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352799"/>
            <a:ext cx="4041775" cy="2773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171FB9C-5824-4D61-B077-63907356E4D2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384E34AA-B8E5-4B56-9797-C98E70907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24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2F8D-7CEC-47B4-A5B0-6AA6FEEE4D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CC4B-8643-4229-A796-1BE8588AF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855D-FD30-4582-9E30-27DF15338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8F3E-F487-458A-9CC5-080C4C1DB9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24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855D-FD30-4582-9E30-27DF15338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8F3E-F487-458A-9CC5-080C4C1DB9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2F8D-7CEC-47B4-A5B0-6AA6FEEE4D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CC4B-8643-4229-A796-1BE8588AF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855D-FD30-4582-9E30-27DF15338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8F3E-F487-458A-9CC5-080C4C1DB9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Blue_withCorner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Blue_withCorner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DS_Bg_Blue_noHeader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Gray_withCorner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DS_Bg_Gray_withCorner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075707"/>
            <a:ext cx="7555675" cy="1251857"/>
          </a:xfrm>
        </p:spPr>
        <p:txBody>
          <a:bodyPr anchor="t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05048" y="2493818"/>
            <a:ext cx="5533903" cy="40593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066A4BD3-FB93-4C77-B07F-2D9E691DA42B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8D4813AB-0975-495D-AEC5-8D2D4D567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916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E7DF3619-1C4B-4A74-896C-363D466FF047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A935D918-3052-4313-9D3C-21FB6BC2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32038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71799"/>
            <a:ext cx="4040188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32038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71799"/>
            <a:ext cx="4041775" cy="3154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A48713F3-25FB-4B18-B664-D994F3549FF0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706444B5-DA5C-4507-A73A-9BF4E5068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F55A4039-2471-4198-A541-BA74A9E4A407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4CC7FBEB-DA59-42EF-A5F5-B9C8AF96A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S_Bg_Blu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19050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6BADFB9D-4C03-4B89-9CBD-E6B69E68E9C4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D521552F-E5BA-41C3-8613-E6CD8111D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B25BBBE9-701B-4C2B-87A6-4D5D1E4AF240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EA0E863A-AB6A-4412-99DD-8F05ECF2D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DS_Bg_Blue_withCorner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6146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E7CF0F58-A85F-4B1B-9CD4-D52BAED0436B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ea typeface="ＭＳ Ｐゴシック" pitchFamily="33" charset="-128"/>
              </a:defRPr>
            </a:lvl1pPr>
          </a:lstStyle>
          <a:p>
            <a:pPr>
              <a:defRPr/>
            </a:pPr>
            <a:fld id="{2E6DAFA0-FC16-40ED-A2CF-7E0FD55BC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300038" y="-246063"/>
            <a:ext cx="9921876" cy="74787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45772D40-760D-481E-8643-BECC5D83E157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10FEB441-99D2-40D3-8591-DEE39F71F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0682DF81-E5F0-4D6A-9D72-B79150E824B6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43554B8F-455F-4941-B7C3-1BEBB704D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79DE76C5-D558-4704-8A7D-F91364F33D34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81A1B7C5-1B9D-4280-9164-C376BF3BD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34EF56C-C1F5-4C18-9721-FFEDBFA0E811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348755D-E68E-495D-9EC2-9A17E1012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A75B660A-A513-4942-A7B3-3C97EB22D4F1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4DFB58D3-02D1-437A-9699-E0FD0072E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2A5D216F-EE68-432E-9030-7740C0D805B3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9E9235D3-E821-42FE-BA9F-A18E3ECF0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95DDB80-C4E0-4F89-B5CF-7A49C55E702C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50D8CBD3-B178-4F57-BAD6-729B87EDD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A5984D0C-2777-45BB-9916-816393097788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94C20E6E-3525-44F8-ACBE-AD15ECB057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A1A58757-A84D-408F-84B0-B1455F28D049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AE01CB68-5C35-40C7-A2F8-EB3A7825ED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29AE1588-9387-4CB4-83C5-07C3BD356137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C693C826-E7C5-46B6-9623-4CD9D78DE0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62593CB9-C181-4B2A-BEB6-B19B505B2670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89C4F935-50CC-488C-B4E1-ABCA3FA0C4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C1AB9707-D93E-4823-94D1-047F7F084120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4C14484C-4E14-46A9-BF36-23AA107F71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2F8D-7CEC-47B4-A5B0-6AA6FEEE4D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CC4B-8643-4229-A796-1BE8588AF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B0B68C34-4263-4BA3-8818-7BDBA036B687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ea typeface="+mn-ea"/>
              </a:defRPr>
            </a:lvl1pPr>
          </a:lstStyle>
          <a:p>
            <a:pPr>
              <a:defRPr/>
            </a:pPr>
            <a:fld id="{DF21BD41-3096-4E80-A27F-6833F1FC9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2F8D-7CEC-47B4-A5B0-6AA6FEEE4D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CC4B-8643-4229-A796-1BE8588AF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855D-FD30-4582-9E30-27DF15338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8F3E-F487-458A-9CC5-080C4C1DB9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B2F8D-7CEC-47B4-A5B0-6AA6FEEE4D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BCC4B-8643-4229-A796-1BE8588AF60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855D-FD30-4582-9E30-27DF15338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8F3E-F487-458A-9CC5-080C4C1DB9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855D-FD30-4582-9E30-27DF15338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F8F3E-F487-458A-9CC5-080C4C1DB9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AEC395E-536F-49AE-837F-6003CB669828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8182CE05-2ABA-4CD5-ACAF-99B90B9E9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189906C3-97E0-4186-B7A3-16521298E72F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7FE1148B-B64D-47F1-BB75-50F76C27D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A7FA0D45-098C-449F-AF5A-B28AE36E1B40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B748E30-D473-4084-ABC1-F12ECCEF8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B6E7136-2882-43B7-A57C-E2FB20D3729F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B0D431EF-F75F-4561-89CF-393BF1867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B50CF5F-0E6D-4226-A348-D2686121D67E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329ADC1-94E2-40F0-9D81-9527D1ED0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D3F55C7-7BCB-40B8-A9E7-41E0ED8F0BBF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F1DA761E-D8EE-431A-8373-9063D8963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3787E8E-6640-44A6-A3F1-77D058B004E0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94AC319-9691-478F-B407-9EAA67CD3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533C72F-E54E-48A2-9D34-C790FDDFD5C2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ED3F9DA-1604-4442-802B-8DEF3360B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38FD8672-7E1B-40BA-A86C-CFCCE525563C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CD2DBE5D-D52F-4B1F-8E27-53F82012B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C8FCCBB-D965-4327-BBE8-20083D21E84A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EE4D5407-533A-4471-9C7A-06451BEB3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8B48158-169B-4A30-BE92-8B4B0E7D1474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043A7C9-7595-4B00-9F47-60D51A441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2260CFA-B1E0-4333-B404-5AFCBD8E9980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7710818-A43B-4994-8A92-E6060D15D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D41DF62C-A7C5-4CC2-8C59-47B5EF298B41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EE9416C-DD07-462F-A932-37AC5F4BD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456AFD6-14C6-40BB-8EB9-CB7842A76128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9911C91F-C1C2-469D-8FF2-2A25A1968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DS_Bg_Blue_noHeader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5288" y="5872163"/>
            <a:ext cx="1590675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:\InternalDocs\Communications\Resources\Logos\OpenAthens\OpenAthens logos_FINAL\OpenAthens\OpenAthens Logo_RGB_highres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263525"/>
            <a:ext cx="2519362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42910" y="958850"/>
            <a:ext cx="8229600" cy="584775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642938" y="1928813"/>
            <a:ext cx="7858125" cy="37861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24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1616"/>
            <a:ext cx="7772400" cy="1470025"/>
          </a:xfrm>
        </p:spPr>
        <p:txBody>
          <a:bodyPr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24065FC-A3D1-4DAF-BF1D-41D23662A163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90550B-8841-4636-B53F-1A4A60E70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05CFC0C-A39A-445C-B9CE-A1D36F78E3B5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225F32-1442-4E65-92ED-F72B693FF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90800"/>
            <a:ext cx="4038600" cy="3535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90800"/>
            <a:ext cx="4038600" cy="3535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758CD0A-8DA8-4A82-9DF2-7259107B1E20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2FE4B6-A40B-4447-B8A4-C1163F2B0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352799"/>
            <a:ext cx="4040188" cy="2773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514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352799"/>
            <a:ext cx="4041775" cy="2773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0287029-3369-4045-9C7D-F4746D49143B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0435A4-752E-4EF3-A0CC-768D9DA9B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040842C-2927-4B8C-B40A-31796056AC43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C2823B8-87A8-403A-B33F-227806825171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25D8F1C-D4C4-4EFC-BE36-B853F00AE029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17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99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Relationship Id="rId9" Type="http://schemas.openxmlformats.org/officeDocument/2006/relationships/image" Target="../media/image19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20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4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31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7.xml"/><Relationship Id="rId7" Type="http://schemas.openxmlformats.org/officeDocument/2006/relationships/theme" Target="../theme/theme2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Relationship Id="rId9" Type="http://schemas.openxmlformats.org/officeDocument/2006/relationships/image" Target="../media/image1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rees_DarkBlue.jpg"/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6B0016-9088-4E8D-A079-74D8EAD95227}" type="datetimeFigureOut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8D8666-A7A7-423F-95E0-3C5A0A057C69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9" descr="NoTrees_DarkBlue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78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7774C140-F136-4377-9FB0-F637B50985C4}" type="datetimeFigureOut">
              <a:rPr lang="en-US"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031E6906-BB39-41DB-A8D6-C21694EDB73A}" type="slidenum">
              <a:rPr lang="en-US"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4" r:id="rId1"/>
    <p:sldLayoutId id="2147485285" r:id="rId2"/>
    <p:sldLayoutId id="2147485286" r:id="rId3"/>
    <p:sldLayoutId id="2147485287" r:id="rId4"/>
    <p:sldLayoutId id="2147485288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Trees_DarkBlue.jpg"/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6B0016-9088-4E8D-A079-74D8EAD95227}" type="datetimeFigureOut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8D8666-A7A7-423F-95E0-3C5A0A057C69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0" r:id="rId1"/>
    <p:sldLayoutId id="2147485291" r:id="rId2"/>
    <p:sldLayoutId id="2147485292" r:id="rId3"/>
    <p:sldLayoutId id="2147485293" r:id="rId4"/>
    <p:sldLayoutId id="2147485294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oTrees_DarkBlue.jpg"/>
          <p:cNvPicPr>
            <a:picLocks noChangeAspect="1"/>
          </p:cNvPicPr>
          <p:nvPr userDrawn="1"/>
        </p:nvPicPr>
        <p:blipFill>
          <a:blip r:embed="rId7"/>
          <a:srcRect b="76318"/>
          <a:stretch>
            <a:fillRect/>
          </a:stretch>
        </p:blipFill>
        <p:spPr>
          <a:xfrm>
            <a:off x="0" y="0"/>
            <a:ext cx="9144000" cy="1624084"/>
          </a:xfrm>
          <a:prstGeom prst="rect">
            <a:avLst/>
          </a:prstGeom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210"/>
            <a:ext cx="8229600" cy="435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6B0016-9088-4E8D-A079-74D8EAD95227}" type="datetimeFigureOut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8D8666-A7A7-423F-95E0-3C5A0A057C69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8" r:id="rId2"/>
    <p:sldLayoutId id="2147485299" r:id="rId3"/>
    <p:sldLayoutId id="2147485300" r:id="rId4"/>
    <p:sldLayoutId id="2147485301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0659" name="Content Placeholder 19" descr="EIS Logo_CMYK_Vertical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8034338" y="6408738"/>
            <a:ext cx="93186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06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</a:defRPr>
            </a:lvl1pPr>
          </a:lstStyle>
          <a:p>
            <a:pPr>
              <a:defRPr/>
            </a:pPr>
            <a:fld id="{8D00310A-46C7-40C7-ADBC-87D66D052E63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</a:defRPr>
            </a:lvl1pPr>
          </a:lstStyle>
          <a:p>
            <a:pPr>
              <a:defRPr/>
            </a:pPr>
            <a:fld id="{FDE29BCA-412F-4EDC-8902-BEC15A867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3" r:id="rId1"/>
    <p:sldLayoutId id="2147485304" r:id="rId2"/>
    <p:sldLayoutId id="2147485305" r:id="rId3"/>
    <p:sldLayoutId id="2147485306" r:id="rId4"/>
    <p:sldLayoutId id="2147485307" r:id="rId5"/>
    <p:sldLayoutId id="2147485308" r:id="rId6"/>
    <p:sldLayoutId id="2147485309" r:id="rId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373737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3731" name="Content Placeholder 19" descr="EIS Logo_CMYK_Vertical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8034338" y="6408738"/>
            <a:ext cx="93186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37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E753ED2F-1320-4E20-9C8C-F887509ED897}" type="datetimeFigureOut">
              <a:rPr lang="en-US">
                <a:ea typeface="+mn-ea"/>
              </a:rPr>
              <a:pPr>
                <a:defRPr/>
              </a:pPr>
              <a:t>11/26/2015</a:t>
            </a:fld>
            <a:endParaRPr lang="en-US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410A76F0-E566-48FA-9C67-B4ED67A0579B}" type="slidenum">
              <a:rPr lang="en-US">
                <a:ea typeface="+mn-ea"/>
              </a:rPr>
              <a:pPr>
                <a:defRPr/>
              </a:pPr>
              <a:t>‹#›</a:t>
            </a:fld>
            <a:endParaRPr lang="en-US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373737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373737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73737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white_gra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 descr="BG_header.jpg"/>
          <p:cNvPicPr>
            <a:picLocks noChangeAspect="1"/>
          </p:cNvPicPr>
          <p:nvPr/>
        </p:nvPicPr>
        <p:blipFill>
          <a:blip r:embed="rId9"/>
          <a:srcRect b="84444"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667000"/>
            <a:ext cx="82296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2BD2E116-8C88-441A-BCFD-AE1E359271E2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14B45475-715B-4006-B9B4-77D2479E6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2" r:id="rId1"/>
    <p:sldLayoutId id="2147485323" r:id="rId2"/>
    <p:sldLayoutId id="2147485324" r:id="rId3"/>
    <p:sldLayoutId id="2147485325" r:id="rId4"/>
    <p:sldLayoutId id="2147485326" r:id="rId5"/>
    <p:sldLayoutId id="2147485327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1859C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buClr>
          <a:srgbClr val="31859C"/>
        </a:buClr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1859C"/>
        </a:buClr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1859C"/>
        </a:buClr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1443" name="Content Placeholder 13" descr="EBSCO Logo_wht_outlines.pn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040688" y="6413500"/>
            <a:ext cx="914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9" descr="logo_Plum Analytics.pn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6340475"/>
            <a:ext cx="92551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fld id="{8C9AE33A-CE8D-4B64-B759-2CB75916C6FD}" type="datetimeFigureOut">
              <a:rPr lang="en-US">
                <a:ea typeface="+mn-ea"/>
              </a:rPr>
              <a:pPr>
                <a:defRPr/>
              </a:pPr>
              <a:t>11/26/2015</a:t>
            </a:fld>
            <a:endParaRPr lang="en-US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686800" y="228600"/>
            <a:ext cx="457200" cy="254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1B14270-2AFF-4AD5-BDEF-1510450A8C8F}" type="slidenum">
              <a:rPr lang="en-US" sz="1050">
                <a:solidFill>
                  <a:prstClr val="white"/>
                </a:solidFill>
                <a:latin typeface="Arial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50" dirty="0">
              <a:solidFill>
                <a:prstClr val="white"/>
              </a:solidFill>
              <a:latin typeface="Arial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6C2159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C2159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C2159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C2159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C2159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6C2159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6C2159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6C2159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6C2159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26262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262626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262626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62626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62626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white_gra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5" r:id="rId1"/>
    <p:sldLayoutId id="2147485346" r:id="rId2"/>
    <p:sldLayoutId id="2147485347" r:id="rId3"/>
    <p:sldLayoutId id="2147485348" r:id="rId4"/>
    <p:sldLayoutId id="2147485349" r:id="rId5"/>
    <p:sldLayoutId id="2147485350" r:id="rId6"/>
    <p:sldLayoutId id="2147485351" r:id="rId7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EDS_headerpn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14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02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  <p:sldLayoutId id="2147485362" r:id="rId10"/>
    <p:sldLayoutId id="214748536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ea typeface="ＭＳ Ｐゴシック" pitchFamily="3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ea typeface="ＭＳ Ｐゴシック" pitchFamily="3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ea typeface="ＭＳ Ｐゴシック" pitchFamily="3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300" b="1">
          <a:solidFill>
            <a:schemeClr val="tx2"/>
          </a:solidFill>
          <a:latin typeface="Arial" charset="0"/>
          <a:ea typeface="ＭＳ Ｐゴシック" pitchFamily="33" charset="-128"/>
        </a:defRPr>
      </a:lvl9pPr>
    </p:titleStyle>
    <p:bodyStyle>
      <a:lvl1pPr marL="231775" indent="-231775" algn="l" rtl="0" eaLnBrk="0" fontAlgn="base" hangingPunct="0">
        <a:spcBef>
          <a:spcPct val="6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2625" indent="-225425" algn="l" rtl="0" eaLnBrk="0" fontAlgn="base" hangingPunct="0">
        <a:spcBef>
          <a:spcPct val="3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S_Bg_Blue_noHeader.png"/>
          <p:cNvPicPr>
            <a:picLocks noChangeAspect="1"/>
          </p:cNvPicPr>
          <p:nvPr userDrawn="1"/>
        </p:nvPicPr>
        <p:blipFill>
          <a:blip r:embed="rId10" cstate="email"/>
          <a:stretch>
            <a:fillRect/>
          </a:stretch>
        </p:blipFill>
        <p:spPr bwMode="auto">
          <a:xfrm>
            <a:off x="3166" y="0"/>
            <a:ext cx="91376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BSCOwhite60.png"/>
          <p:cNvPicPr>
            <a:picLocks noChangeAspect="1"/>
          </p:cNvPicPr>
          <p:nvPr userDrawn="1"/>
        </p:nvPicPr>
        <p:blipFill>
          <a:blip r:embed="rId11" cstate="email"/>
          <a:stretch>
            <a:fillRect/>
          </a:stretch>
        </p:blipFill>
        <p:spPr>
          <a:xfrm>
            <a:off x="7784790" y="6188268"/>
            <a:ext cx="1288869" cy="64159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669F6F6-0BCD-4735-87E5-269C1FF0980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11/26/2015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F5F42A0-2D15-4B83-83B9-0C6163AA26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76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2" r:id="rId1"/>
    <p:sldLayoutId id="2147485393" r:id="rId2"/>
    <p:sldLayoutId id="2147485394" r:id="rId3"/>
    <p:sldLayoutId id="2147485395" r:id="rId4"/>
    <p:sldLayoutId id="2147485396" r:id="rId5"/>
    <p:sldLayoutId id="2147485397" r:id="rId6"/>
    <p:sldLayoutId id="2147485398" r:id="rId7"/>
    <p:sldLayoutId id="2147485399" r:id="rId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b="0" kern="1200">
          <a:solidFill>
            <a:schemeClr val="bg1"/>
          </a:solidFill>
          <a:latin typeface="Georgia" pitchFamily="18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Trees_DarkBlue.jpg"/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6B0016-9088-4E8D-A079-74D8EAD95227}" type="datetimeFigureOut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8D8666-A7A7-423F-95E0-3C5A0A057C69}" type="slidenum">
              <a:rPr lang="en-US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3" r:id="rId1"/>
    <p:sldLayoutId id="2147485224" r:id="rId2"/>
    <p:sldLayoutId id="2147485225" r:id="rId3"/>
    <p:sldLayoutId id="2147485226" r:id="rId4"/>
    <p:sldLayoutId id="2147485227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eBooks_bg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06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MS PGothic" pitchFamily="34" charset="-128"/>
              </a:defRPr>
            </a:lvl1pPr>
          </a:lstStyle>
          <a:p>
            <a:pPr>
              <a:defRPr/>
            </a:pPr>
            <a:fld id="{5A85C8D2-27A4-43FA-B590-E0B574F3EC86}" type="datetimeFigureOut">
              <a:rPr lang="en-US"/>
              <a:pPr>
                <a:defRPr/>
              </a:pPr>
              <a:t>11/26/2015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MS PGothic" pitchFamily="34" charset="-128"/>
              </a:defRPr>
            </a:lvl1pPr>
          </a:lstStyle>
          <a:p>
            <a:pPr>
              <a:defRPr/>
            </a:pPr>
            <a:fld id="{A726B93C-9340-4BEB-8A70-F147C66BFE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1" r:id="rId1"/>
    <p:sldLayoutId id="2147485402" r:id="rId2"/>
    <p:sldLayoutId id="2147485403" r:id="rId3"/>
    <p:sldLayoutId id="2147485404" r:id="rId4"/>
    <p:sldLayoutId id="2147485405" r:id="rId5"/>
    <p:sldLayoutId id="2147485406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6" descr="white_grad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7" descr="BG_header.jpg"/>
          <p:cNvPicPr>
            <a:picLocks noChangeAspect="1"/>
          </p:cNvPicPr>
          <p:nvPr/>
        </p:nvPicPr>
        <p:blipFill>
          <a:blip r:embed="rId9"/>
          <a:srcRect b="84444"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61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667000"/>
            <a:ext cx="82296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fld id="{E32DA267-4FF9-4E06-98D7-F4882015C632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</a:defRPr>
            </a:lvl1pPr>
          </a:lstStyle>
          <a:p>
            <a:pPr>
              <a:defRPr/>
            </a:pPr>
            <a:fld id="{80C39DC0-D140-4669-BB87-A330D83DA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8" r:id="rId1"/>
    <p:sldLayoutId id="2147485409" r:id="rId2"/>
    <p:sldLayoutId id="2147485410" r:id="rId3"/>
    <p:sldLayoutId id="2147485411" r:id="rId4"/>
    <p:sldLayoutId id="2147485412" r:id="rId5"/>
    <p:sldLayoutId id="2147485413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1859C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ts val="600"/>
        </a:spcBef>
        <a:spcAft>
          <a:spcPct val="0"/>
        </a:spcAft>
        <a:buClr>
          <a:srgbClr val="31859C"/>
        </a:buClr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1859C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1859C"/>
        </a:buClr>
        <a:buFont typeface="Arial" pitchFamily="34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oTrees_DarkBlue.jpg"/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0" y="0"/>
            <a:ext cx="9144000" cy="1624084"/>
          </a:xfrm>
          <a:prstGeom prst="rect">
            <a:avLst/>
          </a:prstGeom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210"/>
            <a:ext cx="8229600" cy="435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6B0016-9088-4E8D-A079-74D8EAD95227}" type="datetimeFigureOut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8D8666-A7A7-423F-95E0-3C5A0A057C69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9" r:id="rId1"/>
    <p:sldLayoutId id="2147485230" r:id="rId2"/>
    <p:sldLayoutId id="2147485231" r:id="rId3"/>
    <p:sldLayoutId id="2147485232" r:id="rId4"/>
    <p:sldLayoutId id="2147485233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6B0016-9088-4E8D-A079-74D8EAD95227}" type="datetimeFigureOut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8D8666-A7A7-423F-95E0-3C5A0A057C69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5" r:id="rId1"/>
    <p:sldLayoutId id="2147485236" r:id="rId2"/>
    <p:sldLayoutId id="2147485237" r:id="rId3"/>
    <p:sldLayoutId id="2147485238" r:id="rId4"/>
    <p:sldLayoutId id="2147485239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oTrees_DarkBlue.jpg"/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0" y="0"/>
            <a:ext cx="9144000" cy="1624084"/>
          </a:xfrm>
          <a:prstGeom prst="rect">
            <a:avLst/>
          </a:prstGeom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210"/>
            <a:ext cx="8229600" cy="435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6B0016-9088-4E8D-A079-74D8EAD95227}" type="datetimeFigureOut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8D8666-A7A7-423F-95E0-3C5A0A057C69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1" r:id="rId1"/>
    <p:sldLayoutId id="2147485242" r:id="rId2"/>
    <p:sldLayoutId id="2147485243" r:id="rId3"/>
    <p:sldLayoutId id="2147485244" r:id="rId4"/>
    <p:sldLayoutId id="2147485245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5"/>
        </a:buClr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EDS_Header.png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6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514600"/>
            <a:ext cx="82296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218297A-9B95-4098-A354-F5366976A0E1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b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b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18B1976-59E3-4750-BA33-C08822788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7" r:id="rId1"/>
    <p:sldLayoutId id="2147485248" r:id="rId2"/>
    <p:sldLayoutId id="2147485249" r:id="rId3"/>
    <p:sldLayoutId id="2147485250" r:id="rId4"/>
    <p:sldLayoutId id="2147485251" r:id="rId5"/>
    <p:sldLayoutId id="2147485252" r:id="rId6"/>
    <p:sldLayoutId id="2147485253" r:id="rId7"/>
    <p:sldLayoutId id="2147485254" r:id="rId8"/>
    <p:sldLayoutId id="2147485255" r:id="rId9"/>
    <p:sldLayoutId id="2147485256" r:id="rId10"/>
    <p:sldLayoutId id="2147485257" r:id="rId11"/>
    <p:sldLayoutId id="2147485258" r:id="rId12"/>
    <p:sldLayoutId id="2147485259" r:id="rId13"/>
    <p:sldLayoutId id="2147485260" r:id="rId14"/>
    <p:sldLayoutId id="2147485261" r:id="rId1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9" descr="EDS_Bg_Blue_noHeader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10" descr="EBSCOwhite60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785100" y="6188075"/>
            <a:ext cx="128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5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charset="-128"/>
              </a:defRPr>
            </a:lvl1pPr>
          </a:lstStyle>
          <a:p>
            <a:pPr>
              <a:defRPr/>
            </a:pPr>
            <a:fld id="{BF0DB1D9-10DD-441E-8A66-E61D9D7500F7}" type="datetimeFigureOut">
              <a:rPr lang="en-US"/>
              <a:pPr>
                <a:defRPr/>
              </a:pPr>
              <a:t>11/26/2015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prstClr val="black">
                    <a:tint val="75000"/>
                  </a:prstClr>
                </a:solidFill>
                <a:latin typeface="Arial"/>
                <a:ea typeface="ＭＳ Ｐゴシック" charset="-128"/>
              </a:defRPr>
            </a:lvl1pPr>
          </a:lstStyle>
          <a:p>
            <a:pPr>
              <a:defRPr/>
            </a:pPr>
            <a:fld id="{0C2F2337-FAAA-4B5C-8480-EF4575AE2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3" r:id="rId1"/>
    <p:sldLayoutId id="2147485264" r:id="rId2"/>
    <p:sldLayoutId id="2147485265" r:id="rId3"/>
    <p:sldLayoutId id="2147485266" r:id="rId4"/>
    <p:sldLayoutId id="2147485267" r:id="rId5"/>
    <p:sldLayoutId id="2147485268" r:id="rId6"/>
    <p:sldLayoutId id="2147485269" r:id="rId7"/>
    <p:sldLayoutId id="2147485270" r:id="rId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Georgia" pitchFamily="18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ts val="600"/>
        </a:spcBef>
        <a:spcAft>
          <a:spcPts val="300"/>
        </a:spcAft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ts val="600"/>
        </a:spcBef>
        <a:spcAft>
          <a:spcPts val="30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ts val="600"/>
        </a:spcBef>
        <a:spcAft>
          <a:spcPts val="300"/>
        </a:spcAft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ts val="600"/>
        </a:spcBef>
        <a:spcAft>
          <a:spcPts val="300"/>
        </a:spcAft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ts val="600"/>
        </a:spcBef>
        <a:spcAft>
          <a:spcPts val="300"/>
        </a:spcAft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 descr="NoTrees_DarkBlue.jpg"/>
          <p:cNvPicPr>
            <a:picLocks noChangeAspect="1"/>
          </p:cNvPicPr>
          <p:nvPr userDrawn="1"/>
        </p:nvPicPr>
        <p:blipFill>
          <a:blip r:embed="rId7"/>
          <a:srcRect b="76318"/>
          <a:stretch>
            <a:fillRect/>
          </a:stretch>
        </p:blipFill>
        <p:spPr bwMode="auto">
          <a:xfrm>
            <a:off x="0" y="0"/>
            <a:ext cx="914400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FD07ED0E-3EAE-4817-9C96-84155CD758C4}" type="datetimeFigureOut">
              <a:rPr lang="en-US"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AD85F758-BC15-407F-952C-F30A1F2DDDF4}" type="slidenum">
              <a:rPr lang="en-US"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2C87D"/>
        </a:buClr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A8F03E37-437E-4EBC-9527-7E60462C4A90}" type="datetimeFigureOut">
              <a:rPr lang="en-US">
                <a:latin typeface="Times New Roman" pitchFamily="18" charset="0"/>
              </a:rPr>
              <a:pPr>
                <a:defRPr/>
              </a:pPr>
              <a:t>11/26/2015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b="0">
                <a:solidFill>
                  <a:prstClr val="black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FC30F111-FC96-45A0-9D59-BF953925A983}" type="slidenum">
              <a:rPr lang="en-US">
                <a:latin typeface="Times New Roman" pitchFamily="18" charset="0"/>
              </a:rPr>
              <a:pPr>
                <a:defRPr/>
              </a:pPr>
              <a:t>‹#›</a:t>
            </a:fld>
            <a:endParaRPr lang="en-US" dirty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8" r:id="rId1"/>
    <p:sldLayoutId id="2147485279" r:id="rId2"/>
    <p:sldLayoutId id="2147485280" r:id="rId3"/>
    <p:sldLayoutId id="2147485281" r:id="rId4"/>
    <p:sldLayoutId id="2147485282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9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" Target="slide2.xml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g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1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19" Type="http://schemas.openxmlformats.org/officeDocument/2006/relationships/image" Target="../media/image56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S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99" y="960160"/>
            <a:ext cx="3526541" cy="352654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963" y="6519863"/>
            <a:ext cx="89360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</a:rPr>
              <a:t>Jan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</a:rPr>
              <a:t>Luprich /</a:t>
            </a:r>
            <a:r>
              <a:rPr lang="cs-CZ" sz="1600" b="1" dirty="0" smtClean="0">
                <a:solidFill>
                  <a:schemeClr val="bg1"/>
                </a:solidFill>
                <a:latin typeface="Times New Roman" pitchFamily="18" charset="0"/>
              </a:rPr>
              <a:t> EBSCO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</a:rPr>
              <a:t> Information Services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26" name="AutoShape 2" descr="data:image/jpeg;base64,/9j/4AAQSkZJRgABAQAAAQABAAD/2wCEAAkGBxQSEhQSExQVFRUWGBUYGBgYGBwYHhocHh0eIB0ZHR4eISggHyQlISEgIzMnMSsrLjIxHB8zODQsQygtLjcBCgoKDg0OGxAQGywkICU0LSw3LzQsNCwtLyw3LzQuNCw0LCwvLDEsNDQsLSwsLCw0LC0sLSw0NCwsLC0sLCwsLP/AABEIAGQAZAMBEQACEQEDEQH/xAAcAAACAgMBAQAAAAAAAAAAAAAABgUHAQMEAgj/xABEEAACAQIEAwQFBgoLAQAAAAABAgMAEQQFEiEGMVEHE0FhFCJxgZEyNUJzwdIVI1JicpOhstHwJDM0RFR0hJSisbQW/8QAGwEBAAIDAQEAAAAAAAAAAAAAAAEFAgMEBgf/xAA8EQACAQIDBAUJBgYDAAAAAAAAAQIDEQQFIRIxQXEiUWGBoRMyNEKRkrHB8BQjU2LR4SQzgqKy8RVScv/aAAwDAQACEQMRAD8AvGgCgCgCgCgCgCgCgCgCgCgCgCgCgCgFbLM4xeK7x4UgjjVgqiUOXIKqwY6G07hq7KlKlSspXb7N2/tRFzttmHXB/CX+NavuOqXh+g1C2YdcH8Jf40+46peH6DUx3uPSzMmGlXxWNnRrdVLXUnyNvaKm1B8WvEamx+IkKRGNHkkmuEitpYFba9d/kBCQGvyuBuSBRYd3e07JcfhbrvwJZ7QY0i5OGUn6NpG0+Wq41e2wp9x+bwJVuIaMb+Xhv1cn36fcfm8CeiZCYz8vDfq5Pv0+4/N4DonCM9khxBhxPdadEb94nqKmpnWz62Ox07EVn5CE4bVO/L/RDtwGJGBAIIIO4I3uOtcjViDNAFAV/wBpWJb0zKsMSDDPM4ljIBV9LRFQbjwufjVrl8F5KrU4xWj6t5i20yU7Of6h/bB/5oa5sZ5y7/8AJmQ2E1xgrLtO4n7mzoVdU0WAfmxO9rciB4716LKMF5Toy0bvw4HPWqNS2USvBXGSSwFp5ALDUpJubW3X29OvurmzDLpQqWprsMqdRWtJnFlvEmFjx2IxBLfjQqD1r6AOZ0X21mxP6IrOpgK0qEYJbrvn39hCrxciw0cEAggg8iN6pGmtGbz1UAKATuIlBxUoNiPRoef6c9dtB9Bc/kH5r7vmc/Y5mUs+Wo0rlyrsgJtfStrDbpW3NaMKWItBW4hK0UPNVoCgK47S1vmWSeU0p/5Q1bZf6PX5L5mLdmdPCGdR4bDvruW/EWUDc2ghUjpsQR7jWNfDVKslZdfxbEpxitWVzxZ2gz940V9dtiSdr87aR09tekwWUQcVPd8facjlJ72I2ZZxLPs7bXvYCwvV1Rw1Ol5qMT1gc7nhXQj2W97WB399KuFpVHeS1DVzRDmEiy98GOu9yevUHyrOVGEobDWhI0ZZ2hTx7EC199LMvle1yCarauUUparxsQ72si3OFe0CKRESRtbHnILbDw1C9xXl8ZlM4Nyjp2fob4VuEvaP1Uh0CfxB/a5f8tD+/PXbQ/lr/wBB+b7PmRnYX82D62T7K6c59I7kT6qLDqpIK64o4zaDGBNZRQdCgg6WYbnXfYXvbw25VfYPLlVoXtd7+7sOedVqVkV/xhx9I0gUaZGX6R5C/MALbyq7wOUw2LvRP2+Jh5WT1E/HcSYiUWL6R4hPVv7+dWtLA0abulfnqYERXYAoAoAoAoBn4EzRIJrvYElCpb5Pqm9j7arcyoSq09O3dvBZvGnGgKJMlxoT5Oq3rEnbz2tvXnsBl1pOEravwM5Vm30dBcj7RVdjI7euyKja1Jsq6rW07c2PxrrlkjXRS036fuS68rWHnsgmjSA4eLUyC8iufHURcchVRnNKSmpy37rG2nU2ls9RYVUhtEntD4SGKjeQWNl1Op2vp8QfA2v7auMrx/kJKL7nzNFanfpLefO+c4IQylBe2xF+djXvKFTykFI507k1wrwquIgnxc8hhw0BUMyoXZmP0VA6Ai5O3rDzrixuYOjUjRpx2py4XskbIwurvcdM/CuFaOLEYfFPJFJPHAyGL8ZEWB3YA2O4sLc71rjj68ZypVaaUknK99HYnYXBkhmvAmDgxIwj5gFmJUAGE6QW5amBsK0Uc1xFWl5aNG8eevsJdNJ2bNWUdnRafF4fETdy+FQSEhNYaPclgbg9Nrdayr5yo06dSnG6npvtZ9QVPWzZp/8Ai4JsLiMTg8Z33owDSI0TRnSb7gn2H4Gs/wDk6tOvClXp7O1ud7kbCaumc/GvCcOAjhZcQ0jzIsiL3en1D4k32PlWeX5hUxUpJwso6N34kSgoreTGW9neHmbDRjGMJMTF3yDuTbT43N9twfhXJVzmrTU5OmrQdn0jJU07anNguD4JlnkfGumFw5CpO8RCOeTBBe5INtgDzrOpmVWnKEVSTnL1U9V1XHk09biTjURZGEbF0BIViNOoeBt4VdU3JwTmrPqNTHzgHO50UKquqqCO9XlbnY+HO1UuY4ak3q078BFuL0L5yCB0gQSE67XIJva/hfyrxWJlGVVuO47IXsrm7NImeGRUtqZGAvyuRWFGSjUi5brmR8y8e5dJHOXYHSbLe3Ijmp6H+FfRMtrwnT2Vv3nAtNGMfDT47AYKHFYBTiIsT3gniaPvFV0NgbCzC4vvfe2/IVXYtYbF4iVHEPZcLWd7Np/X1qb1tRjeIzx5HHO2XSnBrg8W2IV2iiBAESXbXIoFluQLE73a2+9VzxM6arQ8ptwUWk3vu9LJ8e02OKdnawt5hw3i8bnMkzRPFCJ9TSyAoqxxkDVduoXYedWFLG0MNl8YKScrWstXd8NOZhKnLbvbQbcRmzSLmmZw4fvUKQ4eEOhZZVW5d9OxKHUPIgfCqhQUZUMLOdndydnqm9yv16Gd9GyB4uxjS5THPlsMUWHlFsYsMYVlZfBrfQ3Ph03sTXfgaahjnTxUm5LzLu6/39WujCWsLrcR3axkmJmx0awwSyRCGGOJlUspHkRsOdb8lxNGnhpOpJJ3bfWRWi9rQaeHIO6xss6I8qYHApCNNyGlA9ZFPJt78qrMTPbw8abaTqTcuUeDfUbEulyQv5xhWzjKosRDD3cuDLI0MalY2Q+MS7i4I5Df5QPhXfh5xy7GulOV4ztq3qn2v6+Jg1txuitctwRllWPcb+ttuAOe3O9ehq1VCDkaC/Oy3JYu6Lizoh7satzrU+senT+RXiM3xU3O25vXuN9Kn6zLFqiN4UBV3avCgxGEiEQf0zvUYDmWUxhGHhf1jvzq+ymtJRlJytsWfxNU4XehUeYxz4UAwzy9wfkMjsBvvY2sL+NesoSo4jz4ra7UjmTZGLms4YuJpQxABbW1yByBN711fZ6VrbKtyRN2ZmzadwVaeVlPMGRiD7iaLD0ou6ir8kLsEzadVCieUKBYKJGAA6Wva1Hh6Td3FX5IXZqhxsiKUWR1RuahiAfaAbGspU4Se00r8iLs6Y8+xSpoXETBPyRIwH/da3hKDltOCvyRltyta5pw2ZzRjTHNKg52V2UfAGs5UKcneUU+4i7N2XYvEm0cMkw5kKjsB5mwNqwqwoLpVEu9BNj7wfwuULSOdUpUlzz7u4a3PmSRbx5VQ5hj1JbMd25dplCF9XuHzsNcnLbncmaUk+ZIqhzn0juOz1V9cSwqqSAoCtu075yyT6+T96CrfLvR6/JfMjicGG4Z9MwbEDUy9wunwIOHh3HQgkn410Ucb5Cqruyd9f6ma6lO6ut5UefcPyYYkkEpe2q1rHow8DXr8NjIVlpv6jlIeuwkKgDlgeAJZULBvWW2oKpa1wSBtvfb9lVVTNacJWa0fbYlxaVzkzXgfEw8hr2vYBlNvYwF62Uczo1Oz67DHXihaZCDYgg8rVY3Vrkli9nHDDuQyj13HJjYKt+Z8ftqgzXGwirPcjKEZSdkWvnWFSOVlRQqiBbACw+VJXlKc5TgnJ3e0dj81/XWRXYX82D62T7K35z6R3In1UWHVSQFAVt2nfOWSfXyfvQVb5d6PX5L5kcTt4GzrDwwsks0cbf0c2Zgpt6NDvvWnEUKlRpwi2tf8mLo98Sfg7FAn0rDhj8oFlKvblqF/wBtbsLLFUfUdvFGE4xlrxRT+bcJwLIwTExKF/O1rvysRvavUUMzm4rag34HM4tEhwjwRFNKF76KVgQbagFHS4vdrm4sK1Y3NZQh5rS8QoSk7RLc4Oy4YafGR3vZcMxPgCVa9vKvKYuu60YvmvgdUI7OiJPG5vgpNUTzxMeRAcEj4cjWqnSrwanGL9hLs9GLUGRZffU2IVjf80cuQJ35VYSxeKtaMGvaa/JRJvLny+BtUbxhtxq1b7+HSuSr9qqK0k7cjOEYw3HHm+MjllkaNw4EKAkbgG8lh/PSlOEoQSkrambfRa5fMjOwv5sH1sn2Vvzn0juRPqosOqkgKArrtUy3FviMuxGEgM5w7yuQCAL3iKg7jnpPwq1y6rSjCpCrLZ2kl8SOIt4f8KoAq5fiQiqqqoxclgBsAPX6WHurpthHvqL3P2BsWbNh/cMSf9ZJ9+jWD/EXufsDHe5va3oOJvtv6XJv1+nS2Dv/ADF7n7EmrNM2zKKFmnwMohUXcvJ3wt5h9W3mLEdRU06WGnK0aivysL8GLEfHryM4xALxuIwyC5aTQpVFLG4Nrkm4Nzp52rueXqFtjR668F9WIcbD9fNdtOXsi2ACjFlAB00xlVHwqsSw34n9qfx1M0rbrGL5xb+xNfa59Mk9+2uwqf4S/nr3UTfsQH8L/wCCb/ey/fp/C/8Ade4ifYYIzff+g3uCAGxcjgEgjVZnsTv+yj+y/if2pGL1XAZOynJJsHge5nTQ/eObXB2NrHauXM68K1fag7qxD3JDlVcQFAFAFAFAFAYZQQQRcHYg0TtqgQ+F4UwUcnephYFcG4YRqCD1G21dEsVWlHZcnYixM1zkhQBQBQBQ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data:image/jpeg;base64,/9j/4AAQSkZJRgABAQAAAQABAAD/2wCEAAkGBxQSEhQSExQVFRUWGBUYGBgYGBwYHhocHh0eIB0ZHR4eISggHyQlISEgIzMnMSsrLjIxHB8zODQsQygtLjcBCgoKDg0OGxAQGywkICU0LSw3LzQsNCwtLyw3LzQuNCw0LCwvLDEsNDQsLSwsLCw0LC0sLSw0NCwsLC0sLCwsLP/AABEIAGQAZAMBEQACEQEDEQH/xAAcAAACAgMBAQAAAAAAAAAAAAAABgUHAQMEAgj/xABEEAACAQIEAwQFBgoLAQAAAAABAgMAEQQFEiEGMVEHE0FhFCJxgZEyNUJzwdIVI1JicpOhstHwJDM0RFR0hJSisbQW/8QAGwEBAAIDAQEAAAAAAAAAAAAAAAEFAgMEBgf/xAA8EQACAQIDBAUJBgYDAAAAAAAAAQIDEQQFIRIxQXEiUWGBoRMyNEKRkrHB8BQjU2LR4SQzgqKy8RVScv/aAAwDAQACEQMRAD8AvGgCgCgCgCgCgCgCgCgCgCgCgCgCgCgFbLM4xeK7x4UgjjVgqiUOXIKqwY6G07hq7KlKlSspXb7N2/tRFzttmHXB/CX+NavuOqXh+g1C2YdcH8Jf40+46peH6DUx3uPSzMmGlXxWNnRrdVLXUnyNvaKm1B8WvEamx+IkKRGNHkkmuEitpYFba9d/kBCQGvyuBuSBRYd3e07JcfhbrvwJZ7QY0i5OGUn6NpG0+Wq41e2wp9x+bwJVuIaMb+Xhv1cn36fcfm8CeiZCYz8vDfq5Pv0+4/N4DonCM9khxBhxPdadEb94nqKmpnWz62Ox07EVn5CE4bVO/L/RDtwGJGBAIIIO4I3uOtcjViDNAFAV/wBpWJb0zKsMSDDPM4ljIBV9LRFQbjwufjVrl8F5KrU4xWj6t5i20yU7Of6h/bB/5oa5sZ5y7/8AJmQ2E1xgrLtO4n7mzoVdU0WAfmxO9rciB4716LKMF5Toy0bvw4HPWqNS2USvBXGSSwFp5ALDUpJubW3X29OvurmzDLpQqWprsMqdRWtJnFlvEmFjx2IxBLfjQqD1r6AOZ0X21mxP6IrOpgK0qEYJbrvn39hCrxciw0cEAggg8iN6pGmtGbz1UAKATuIlBxUoNiPRoef6c9dtB9Bc/kH5r7vmc/Y5mUs+Wo0rlyrsgJtfStrDbpW3NaMKWItBW4hK0UPNVoCgK47S1vmWSeU0p/5Q1bZf6PX5L5mLdmdPCGdR4bDvruW/EWUDc2ghUjpsQR7jWNfDVKslZdfxbEpxitWVzxZ2gz940V9dtiSdr87aR09tekwWUQcVPd8facjlJ72I2ZZxLPs7bXvYCwvV1Rw1Ol5qMT1gc7nhXQj2W97WB399KuFpVHeS1DVzRDmEiy98GOu9yevUHyrOVGEobDWhI0ZZ2hTx7EC199LMvle1yCarauUUparxsQ72si3OFe0CKRESRtbHnILbDw1C9xXl8ZlM4Nyjp2fob4VuEvaP1Uh0CfxB/a5f8tD+/PXbQ/lr/wBB+b7PmRnYX82D62T7K6c59I7kT6qLDqpIK64o4zaDGBNZRQdCgg6WYbnXfYXvbw25VfYPLlVoXtd7+7sOedVqVkV/xhx9I0gUaZGX6R5C/MALbyq7wOUw2LvRP2+Jh5WT1E/HcSYiUWL6R4hPVv7+dWtLA0abulfnqYERXYAoAoAoAoBn4EzRIJrvYElCpb5Pqm9j7arcyoSq09O3dvBZvGnGgKJMlxoT5Oq3rEnbz2tvXnsBl1pOEravwM5Vm30dBcj7RVdjI7euyKja1Jsq6rW07c2PxrrlkjXRS036fuS68rWHnsgmjSA4eLUyC8iufHURcchVRnNKSmpy37rG2nU2ls9RYVUhtEntD4SGKjeQWNl1Op2vp8QfA2v7auMrx/kJKL7nzNFanfpLefO+c4IQylBe2xF+djXvKFTykFI507k1wrwquIgnxc8hhw0BUMyoXZmP0VA6Ai5O3rDzrixuYOjUjRpx2py4XskbIwurvcdM/CuFaOLEYfFPJFJPHAyGL8ZEWB3YA2O4sLc71rjj68ZypVaaUknK99HYnYXBkhmvAmDgxIwj5gFmJUAGE6QW5amBsK0Uc1xFWl5aNG8eevsJdNJ2bNWUdnRafF4fETdy+FQSEhNYaPclgbg9Nrdayr5yo06dSnG6npvtZ9QVPWzZp/8Ai4JsLiMTg8Z33owDSI0TRnSb7gn2H4Gs/wDk6tOvClXp7O1ud7kbCaumc/GvCcOAjhZcQ0jzIsiL3en1D4k32PlWeX5hUxUpJwso6N34kSgoreTGW9neHmbDRjGMJMTF3yDuTbT43N9twfhXJVzmrTU5OmrQdn0jJU07anNguD4JlnkfGumFw5CpO8RCOeTBBe5INtgDzrOpmVWnKEVSTnL1U9V1XHk09biTjURZGEbF0BIViNOoeBt4VdU3JwTmrPqNTHzgHO50UKquqqCO9XlbnY+HO1UuY4ak3q078BFuL0L5yCB0gQSE67XIJva/hfyrxWJlGVVuO47IXsrm7NImeGRUtqZGAvyuRWFGSjUi5brmR8y8e5dJHOXYHSbLe3Ijmp6H+FfRMtrwnT2Vv3nAtNGMfDT47AYKHFYBTiIsT3gniaPvFV0NgbCzC4vvfe2/IVXYtYbF4iVHEPZcLWd7Np/X1qb1tRjeIzx5HHO2XSnBrg8W2IV2iiBAESXbXIoFluQLE73a2+9VzxM6arQ8ptwUWk3vu9LJ8e02OKdnawt5hw3i8bnMkzRPFCJ9TSyAoqxxkDVduoXYedWFLG0MNl8YKScrWstXd8NOZhKnLbvbQbcRmzSLmmZw4fvUKQ4eEOhZZVW5d9OxKHUPIgfCqhQUZUMLOdndydnqm9yv16Gd9GyB4uxjS5THPlsMUWHlFsYsMYVlZfBrfQ3Ph03sTXfgaahjnTxUm5LzLu6/39WujCWsLrcR3axkmJmx0awwSyRCGGOJlUspHkRsOdb8lxNGnhpOpJJ3bfWRWi9rQaeHIO6xss6I8qYHApCNNyGlA9ZFPJt78qrMTPbw8abaTqTcuUeDfUbEulyQv5xhWzjKosRDD3cuDLI0MalY2Q+MS7i4I5Df5QPhXfh5xy7GulOV4ztq3qn2v6+Jg1txuitctwRllWPcb+ttuAOe3O9ehq1VCDkaC/Oy3JYu6Lizoh7satzrU+senT+RXiM3xU3O25vXuN9Kn6zLFqiN4UBV3avCgxGEiEQf0zvUYDmWUxhGHhf1jvzq+ymtJRlJytsWfxNU4XehUeYxz4UAwzy9wfkMjsBvvY2sL+NesoSo4jz4ra7UjmTZGLms4YuJpQxABbW1yByBN711fZ6VrbKtyRN2ZmzadwVaeVlPMGRiD7iaLD0ou6ir8kLsEzadVCieUKBYKJGAA6Wva1Hh6Td3FX5IXZqhxsiKUWR1RuahiAfaAbGspU4Se00r8iLs6Y8+xSpoXETBPyRIwH/da3hKDltOCvyRltyta5pw2ZzRjTHNKg52V2UfAGs5UKcneUU+4i7N2XYvEm0cMkw5kKjsB5mwNqwqwoLpVEu9BNj7wfwuULSOdUpUlzz7u4a3PmSRbx5VQ5hj1JbMd25dplCF9XuHzsNcnLbncmaUk+ZIqhzn0juOz1V9cSwqqSAoCtu075yyT6+T96CrfLvR6/JfMjicGG4Z9MwbEDUy9wunwIOHh3HQgkn410Ucb5Cqruyd9f6ma6lO6ut5UefcPyYYkkEpe2q1rHow8DXr8NjIVlpv6jlIeuwkKgDlgeAJZULBvWW2oKpa1wSBtvfb9lVVTNacJWa0fbYlxaVzkzXgfEw8hr2vYBlNvYwF62Uczo1Oz67DHXihaZCDYgg8rVY3Vrkli9nHDDuQyj13HJjYKt+Z8ftqgzXGwirPcjKEZSdkWvnWFSOVlRQqiBbACw+VJXlKc5TgnJ3e0dj81/XWRXYX82D62T7K35z6R3In1UWHVSQFAVt2nfOWSfXyfvQVb5d6PX5L5kcTt4GzrDwwsks0cbf0c2Zgpt6NDvvWnEUKlRpwi2tf8mLo98Sfg7FAn0rDhj8oFlKvblqF/wBtbsLLFUfUdvFGE4xlrxRT+bcJwLIwTExKF/O1rvysRvavUUMzm4rag34HM4tEhwjwRFNKF76KVgQbagFHS4vdrm4sK1Y3NZQh5rS8QoSk7RLc4Oy4YafGR3vZcMxPgCVa9vKvKYuu60YvmvgdUI7OiJPG5vgpNUTzxMeRAcEj4cjWqnSrwanGL9hLs9GLUGRZffU2IVjf80cuQJ35VYSxeKtaMGvaa/JRJvLny+BtUbxhtxq1b7+HSuSr9qqK0k7cjOEYw3HHm+MjllkaNw4EKAkbgG8lh/PSlOEoQSkrambfRa5fMjOwv5sH1sn2Vvzn0juRPqosOqkgKArrtUy3FviMuxGEgM5w7yuQCAL3iKg7jnpPwq1y6rSjCpCrLZ2kl8SOIt4f8KoAq5fiQiqqqoxclgBsAPX6WHurpthHvqL3P2BsWbNh/cMSf9ZJ9+jWD/EXufsDHe5va3oOJvtv6XJv1+nS2Dv/ADF7n7EmrNM2zKKFmnwMohUXcvJ3wt5h9W3mLEdRU06WGnK0aivysL8GLEfHryM4xALxuIwyC5aTQpVFLG4Nrkm4Nzp52rueXqFtjR668F9WIcbD9fNdtOXsi2ACjFlAB00xlVHwqsSw34n9qfx1M0rbrGL5xb+xNfa59Mk9+2uwqf4S/nr3UTfsQH8L/wCCb/ey/fp/C/8Ade4ifYYIzff+g3uCAGxcjgEgjVZnsTv+yj+y/if2pGL1XAZOynJJsHge5nTQ/eObXB2NrHauXM68K1fag7qxD3JDlVcQFAFAFAFAFAYZQQQRcHYg0TtqgQ+F4UwUcnephYFcG4YRqCD1G21dEsVWlHZcnYixM1zkhQBQBQBQ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ata:image/jpeg;base64,/9j/4AAQSkZJRgABAQAAAQABAAD/2wCEAAkGBxQSEhQSExQVFRUWGBUYGBgYGBwYHhocHh0eIB0ZHR4eISggHyQlISEgIzMnMSsrLjIxHB8zODQsQygtLjcBCgoKDg0OGxAQGywkICU0LSw3LzQsNCwtLyw3LzQuNCw0LCwvLDEsNDQsLSwsLCw0LC0sLSw0NCwsLC0sLCwsLP/AABEIAGQAZAMBEQACEQEDEQH/xAAcAAACAgMBAQAAAAAAAAAAAAAABgUHAQMEAgj/xABEEAACAQIEAwQFBgoLAQAAAAABAgMAEQQFEiEGMVEHE0FhFCJxgZEyNUJzwdIVI1JicpOhstHwJDM0RFR0hJSisbQW/8QAGwEBAAIDAQEAAAAAAAAAAAAAAAEFAgMEBgf/xAA8EQACAQIDBAUJBgYDAAAAAAAAAQIDEQQFIRIxQXEiUWGBoRMyNEKRkrHB8BQjU2LR4SQzgqKy8RVScv/aAAwDAQACEQMRAD8AvGgCgCgCgCgCgCgCgCgCgCgCgCgCgCgFbLM4xeK7x4UgjjVgqiUOXIKqwY6G07hq7KlKlSspXb7N2/tRFzttmHXB/CX+NavuOqXh+g1C2YdcH8Jf40+46peH6DUx3uPSzMmGlXxWNnRrdVLXUnyNvaKm1B8WvEamx+IkKRGNHkkmuEitpYFba9d/kBCQGvyuBuSBRYd3e07JcfhbrvwJZ7QY0i5OGUn6NpG0+Wq41e2wp9x+bwJVuIaMb+Xhv1cn36fcfm8CeiZCYz8vDfq5Pv0+4/N4DonCM9khxBhxPdadEb94nqKmpnWz62Ox07EVn5CE4bVO/L/RDtwGJGBAIIIO4I3uOtcjViDNAFAV/wBpWJb0zKsMSDDPM4ljIBV9LRFQbjwufjVrl8F5KrU4xWj6t5i20yU7Of6h/bB/5oa5sZ5y7/8AJmQ2E1xgrLtO4n7mzoVdU0WAfmxO9rciB4716LKMF5Toy0bvw4HPWqNS2USvBXGSSwFp5ALDUpJubW3X29OvurmzDLpQqWprsMqdRWtJnFlvEmFjx2IxBLfjQqD1r6AOZ0X21mxP6IrOpgK0qEYJbrvn39hCrxciw0cEAggg8iN6pGmtGbz1UAKATuIlBxUoNiPRoef6c9dtB9Bc/kH5r7vmc/Y5mUs+Wo0rlyrsgJtfStrDbpW3NaMKWItBW4hK0UPNVoCgK47S1vmWSeU0p/5Q1bZf6PX5L5mLdmdPCGdR4bDvruW/EWUDc2ghUjpsQR7jWNfDVKslZdfxbEpxitWVzxZ2gz940V9dtiSdr87aR09tekwWUQcVPd8facjlJ72I2ZZxLPs7bXvYCwvV1Rw1Ol5qMT1gc7nhXQj2W97WB399KuFpVHeS1DVzRDmEiy98GOu9yevUHyrOVGEobDWhI0ZZ2hTx7EC199LMvle1yCarauUUparxsQ72si3OFe0CKRESRtbHnILbDw1C9xXl8ZlM4Nyjp2fob4VuEvaP1Uh0CfxB/a5f8tD+/PXbQ/lr/wBB+b7PmRnYX82D62T7K6c59I7kT6qLDqpIK64o4zaDGBNZRQdCgg6WYbnXfYXvbw25VfYPLlVoXtd7+7sOedVqVkV/xhx9I0gUaZGX6R5C/MALbyq7wOUw2LvRP2+Jh5WT1E/HcSYiUWL6R4hPVv7+dWtLA0abulfnqYERXYAoAoAoAoBn4EzRIJrvYElCpb5Pqm9j7arcyoSq09O3dvBZvGnGgKJMlxoT5Oq3rEnbz2tvXnsBl1pOEravwM5Vm30dBcj7RVdjI7euyKja1Jsq6rW07c2PxrrlkjXRS036fuS68rWHnsgmjSA4eLUyC8iufHURcchVRnNKSmpy37rG2nU2ls9RYVUhtEntD4SGKjeQWNl1Op2vp8QfA2v7auMrx/kJKL7nzNFanfpLefO+c4IQylBe2xF+djXvKFTykFI507k1wrwquIgnxc8hhw0BUMyoXZmP0VA6Ai5O3rDzrixuYOjUjRpx2py4XskbIwurvcdM/CuFaOLEYfFPJFJPHAyGL8ZEWB3YA2O4sLc71rjj68ZypVaaUknK99HYnYXBkhmvAmDgxIwj5gFmJUAGE6QW5amBsK0Uc1xFWl5aNG8eevsJdNJ2bNWUdnRafF4fETdy+FQSEhNYaPclgbg9Nrdayr5yo06dSnG6npvtZ9QVPWzZp/8Ai4JsLiMTg8Z33owDSI0TRnSb7gn2H4Gs/wDk6tOvClXp7O1ud7kbCaumc/GvCcOAjhZcQ0jzIsiL3en1D4k32PlWeX5hUxUpJwso6N34kSgoreTGW9neHmbDRjGMJMTF3yDuTbT43N9twfhXJVzmrTU5OmrQdn0jJU07anNguD4JlnkfGumFw5CpO8RCOeTBBe5INtgDzrOpmVWnKEVSTnL1U9V1XHk09biTjURZGEbF0BIViNOoeBt4VdU3JwTmrPqNTHzgHO50UKquqqCO9XlbnY+HO1UuY4ak3q078BFuL0L5yCB0gQSE67XIJva/hfyrxWJlGVVuO47IXsrm7NImeGRUtqZGAvyuRWFGSjUi5brmR8y8e5dJHOXYHSbLe3Ijmp6H+FfRMtrwnT2Vv3nAtNGMfDT47AYKHFYBTiIsT3gniaPvFV0NgbCzC4vvfe2/IVXYtYbF4iVHEPZcLWd7Np/X1qb1tRjeIzx5HHO2XSnBrg8W2IV2iiBAESXbXIoFluQLE73a2+9VzxM6arQ8ptwUWk3vu9LJ8e02OKdnawt5hw3i8bnMkzRPFCJ9TSyAoqxxkDVduoXYedWFLG0MNl8YKScrWstXd8NOZhKnLbvbQbcRmzSLmmZw4fvUKQ4eEOhZZVW5d9OxKHUPIgfCqhQUZUMLOdndydnqm9yv16Gd9GyB4uxjS5THPlsMUWHlFsYsMYVlZfBrfQ3Ph03sTXfgaahjnTxUm5LzLu6/39WujCWsLrcR3axkmJmx0awwSyRCGGOJlUspHkRsOdb8lxNGnhpOpJJ3bfWRWi9rQaeHIO6xss6I8qYHApCNNyGlA9ZFPJt78qrMTPbw8abaTqTcuUeDfUbEulyQv5xhWzjKosRDD3cuDLI0MalY2Q+MS7i4I5Df5QPhXfh5xy7GulOV4ztq3qn2v6+Jg1txuitctwRllWPcb+ttuAOe3O9ehq1VCDkaC/Oy3JYu6Lizoh7satzrU+senT+RXiM3xU3O25vXuN9Kn6zLFqiN4UBV3avCgxGEiEQf0zvUYDmWUxhGHhf1jvzq+ymtJRlJytsWfxNU4XehUeYxz4UAwzy9wfkMjsBvvY2sL+NesoSo4jz4ra7UjmTZGLms4YuJpQxABbW1yByBN711fZ6VrbKtyRN2ZmzadwVaeVlPMGRiD7iaLD0ou6ir8kLsEzadVCieUKBYKJGAA6Wva1Hh6Td3FX5IXZqhxsiKUWR1RuahiAfaAbGspU4Se00r8iLs6Y8+xSpoXETBPyRIwH/da3hKDltOCvyRltyta5pw2ZzRjTHNKg52V2UfAGs5UKcneUU+4i7N2XYvEm0cMkw5kKjsB5mwNqwqwoLpVEu9BNj7wfwuULSOdUpUlzz7u4a3PmSRbx5VQ5hj1JbMd25dplCF9XuHzsNcnLbncmaUk+ZIqhzn0juOz1V9cSwqqSAoCtu075yyT6+T96CrfLvR6/JfMjicGG4Z9MwbEDUy9wunwIOHh3HQgkn410Ucb5Cqruyd9f6ma6lO6ut5UefcPyYYkkEpe2q1rHow8DXr8NjIVlpv6jlIeuwkKgDlgeAJZULBvWW2oKpa1wSBtvfb9lVVTNacJWa0fbYlxaVzkzXgfEw8hr2vYBlNvYwF62Uczo1Oz67DHXihaZCDYgg8rVY3Vrkli9nHDDuQyj13HJjYKt+Z8ftqgzXGwirPcjKEZSdkWvnWFSOVlRQqiBbACw+VJXlKc5TgnJ3e0dj81/XWRXYX82D62T7K35z6R3In1UWHVSQFAVt2nfOWSfXyfvQVb5d6PX5L5kcTt4GzrDwwsks0cbf0c2Zgpt6NDvvWnEUKlRpwi2tf8mLo98Sfg7FAn0rDhj8oFlKvblqF/wBtbsLLFUfUdvFGE4xlrxRT+bcJwLIwTExKF/O1rvysRvavUUMzm4rag34HM4tEhwjwRFNKF76KVgQbagFHS4vdrm4sK1Y3NZQh5rS8QoSk7RLc4Oy4YafGR3vZcMxPgCVa9vKvKYuu60YvmvgdUI7OiJPG5vgpNUTzxMeRAcEj4cjWqnSrwanGL9hLs9GLUGRZffU2IVjf80cuQJ35VYSxeKtaMGvaa/JRJvLny+BtUbxhtxq1b7+HSuSr9qqK0k7cjOEYw3HHm+MjllkaNw4EKAkbgG8lh/PSlOEoQSkrambfRa5fMjOwv5sH1sn2Vvzn0juRPqosOqkgKArrtUy3FviMuxGEgM5w7yuQCAL3iKg7jnpPwq1y6rSjCpCrLZ2kl8SOIt4f8KoAq5fiQiqqqoxclgBsAPX6WHurpthHvqL3P2BsWbNh/cMSf9ZJ9+jWD/EXufsDHe5va3oOJvtv6XJv1+nS2Dv/ADF7n7EmrNM2zKKFmnwMohUXcvJ3wt5h9W3mLEdRU06WGnK0aivysL8GLEfHryM4xALxuIwyC5aTQpVFLG4Nrkm4Nzp52rueXqFtjR668F9WIcbD9fNdtOXsi2ACjFlAB00xlVHwqsSw34n9qfx1M0rbrGL5xb+xNfa59Mk9+2uwqf4S/nr3UTfsQH8L/wCCb/ey/fp/C/8Ade4ifYYIzff+g3uCAGxcjgEgjVZnsTv+yj+y/if2pGL1XAZOynJJsHge5nTQ/eObXB2NrHauXM68K1fag7qxD3JDlVcQFAFAFAFAFAYZQQQRcHYg0TtqgQ+F4UwUcnephYFcG4YRqCD1G21dEsVWlHZcnYixM1zkhQBQBQBQ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20671" y="5910879"/>
            <a:ext cx="8710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sz="2800" b="1" dirty="0" smtClean="0">
                <a:solidFill>
                  <a:srgbClr val="FFFF00"/>
                </a:solidFill>
                <a:latin typeface="+mn-lt"/>
              </a:rPr>
              <a:t>   </a:t>
            </a:r>
            <a:r>
              <a:rPr lang="en-US" sz="2800" b="1" dirty="0" err="1" smtClean="0">
                <a:solidFill>
                  <a:srgbClr val="FFFF00"/>
                </a:solidFill>
                <a:latin typeface="+mn-lt"/>
              </a:rPr>
              <a:t>Integrace</a:t>
            </a:r>
            <a:r>
              <a:rPr lang="cs-CZ" sz="2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+mn-lt"/>
              </a:rPr>
              <a:t>SKC &amp; EBSCO eBooks 2015</a:t>
            </a:r>
            <a:endParaRPr lang="en-US" sz="2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326" y="5887402"/>
            <a:ext cx="1438275" cy="75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300" smtClean="0"/>
              <a:t>Ranking</a:t>
            </a:r>
            <a:r>
              <a:rPr lang="cs-CZ" sz="4300" smtClean="0"/>
              <a:t> relevance</a:t>
            </a:r>
            <a:r>
              <a:rPr lang="en-US" sz="4300" smtClean="0"/>
              <a:t>:</a:t>
            </a:r>
            <a:br>
              <a:rPr lang="en-US" sz="4300" smtClean="0"/>
            </a:br>
            <a:r>
              <a:rPr lang="cs-CZ" sz="4300" smtClean="0"/>
              <a:t>Kvalita</a:t>
            </a:r>
            <a:r>
              <a:rPr lang="en-US" sz="4300" smtClean="0"/>
              <a:t> &amp; </a:t>
            </a:r>
            <a:r>
              <a:rPr lang="cs-CZ" sz="4300" smtClean="0"/>
              <a:t>transparentnost</a:t>
            </a:r>
            <a:endParaRPr lang="en-US" sz="4300" smtClean="0"/>
          </a:p>
        </p:txBody>
      </p:sp>
      <p:sp>
        <p:nvSpPr>
          <p:cNvPr id="644099" name="Text Box 3"/>
          <p:cNvSpPr txBox="1">
            <a:spLocks noChangeArrowheads="1"/>
          </p:cNvSpPr>
          <p:nvPr/>
        </p:nvSpPr>
        <p:spPr bwMode="auto">
          <a:xfrm>
            <a:off x="0" y="1730375"/>
            <a:ext cx="9144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Systém se řídí následujícími prioritami</a:t>
            </a:r>
            <a:r>
              <a:rPr lang="en-US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br>
              <a:rPr lang="en-US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2400" b="1" smtClean="0">
                <a:solidFill>
                  <a:srgbClr val="1B6177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nehledě na </a:t>
            </a:r>
            <a:r>
              <a:rPr lang="cs-CZ" sz="2400" b="1" smtClean="0">
                <a:solidFill>
                  <a:srgbClr val="1B6177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producenta</a:t>
            </a:r>
            <a:r>
              <a:rPr lang="en-US" sz="2400" b="1" smtClean="0">
                <a:solidFill>
                  <a:srgbClr val="1B6177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obsahu:</a:t>
            </a:r>
            <a:endParaRPr lang="en-US" b="1" smtClean="0">
              <a:solidFill>
                <a:srgbClr val="1B6177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3188" y="2578100"/>
            <a:ext cx="7342187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  <a:buClr>
                <a:srgbClr val="22C87D"/>
              </a:buClr>
              <a:buFont typeface="Georgia" pitchFamily="18" charset="0"/>
              <a:buAutoNum type="arabicPeriod"/>
            </a:pPr>
            <a:r>
              <a:rPr lang="en-US" sz="2400" smtClean="0">
                <a:solidFill>
                  <a:srgbClr val="22C87D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3200" b="1" smtClean="0">
                <a:solidFill>
                  <a:srgbClr val="22C87D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Shoda předmětového hesla </a:t>
            </a: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/>
            </a:r>
            <a:b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cs-CZ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z řízeného hesláře </a:t>
            </a:r>
          </a:p>
          <a:p>
            <a:pPr marL="457200" indent="-457200" algn="l">
              <a:spcBef>
                <a:spcPct val="50000"/>
              </a:spcBef>
              <a:buClr>
                <a:srgbClr val="22C87D"/>
              </a:buClr>
              <a:buFont typeface="Georgia" pitchFamily="18" charset="0"/>
              <a:buAutoNum type="arabicPeriod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Shoda </a:t>
            </a:r>
            <a:r>
              <a:rPr lang="cs-CZ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v </a:t>
            </a: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názvu dokumentu</a:t>
            </a:r>
          </a:p>
          <a:p>
            <a:pPr marL="457200" indent="-457200" algn="l">
              <a:spcBef>
                <a:spcPct val="50000"/>
              </a:spcBef>
              <a:buClr>
                <a:srgbClr val="22C87D"/>
              </a:buClr>
              <a:buFont typeface="Georgia" pitchFamily="18" charset="0"/>
              <a:buAutoNum type="arabicPeriod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Shoda </a:t>
            </a:r>
            <a:r>
              <a:rPr lang="cs-CZ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 </a:t>
            </a: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klíčový</a:t>
            </a:r>
            <a:r>
              <a:rPr lang="cs-CZ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mi</a:t>
            </a: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slov</a:t>
            </a:r>
            <a:r>
              <a:rPr lang="cs-CZ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y autora</a:t>
            </a:r>
            <a:endParaRPr lang="en-US" sz="2400" smtClean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457200" indent="-457200" algn="l">
              <a:spcBef>
                <a:spcPct val="50000"/>
              </a:spcBef>
              <a:buClr>
                <a:srgbClr val="22C87D"/>
              </a:buClr>
              <a:buFont typeface="Georgia" pitchFamily="18" charset="0"/>
              <a:buAutoNum type="arabicPeriod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Shoda klíčových slov v abstraktu</a:t>
            </a:r>
          </a:p>
          <a:p>
            <a:pPr marL="457200" indent="-457200" algn="l">
              <a:spcBef>
                <a:spcPct val="50000"/>
              </a:spcBef>
              <a:buClr>
                <a:srgbClr val="22C87D"/>
              </a:buClr>
              <a:buFont typeface="Georgia" pitchFamily="18" charset="0"/>
              <a:buAutoNum type="arabicPeriod"/>
            </a:pP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Shoda </a:t>
            </a:r>
            <a:r>
              <a:rPr lang="cs-CZ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klíčových slov v</a:t>
            </a:r>
            <a:r>
              <a:rPr lang="en-US" sz="24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plném textu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8364" y="6136466"/>
            <a:ext cx="865268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numCol="2" spcCol="155448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Přímá shoda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Přímá shoda je upřednostňována před shodou částečnou 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 ohledem na pole, ve kterém se dané klíčové slovo nachází (</a:t>
            </a:r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abstra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kt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vs. </a:t>
            </a:r>
            <a:b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plný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text vs. tit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ul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atd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.)</a:t>
            </a:r>
            <a:endParaRPr lang="cs-CZ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Četnost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Četnost výskytu klíčového slova je relativní vůči rozsahu textu (čím delší, tím lepší) – posuzováno s ohledem na to, kde se dané klíčové slovo nachází (</a:t>
            </a:r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abstra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kt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vs. </a:t>
            </a:r>
            <a:b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plný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text vs. tit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ul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atd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1"/>
          <p:cNvSpPr>
            <a:spLocks noChangeArrowheads="1"/>
          </p:cNvSpPr>
          <p:nvPr/>
        </p:nvSpPr>
        <p:spPr bwMode="auto">
          <a:xfrm>
            <a:off x="914400" y="2133600"/>
            <a:ext cx="7342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000" b="1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Aktuálnost</a:t>
            </a:r>
            <a:endParaRPr lang="en-US" sz="6000" b="1" smtClean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98675" y="212725"/>
            <a:ext cx="5275263" cy="1311275"/>
            <a:chOff x="1742188" y="426975"/>
            <a:chExt cx="5276129" cy="1310789"/>
          </a:xfrm>
        </p:grpSpPr>
        <p:sp>
          <p:nvSpPr>
            <p:cNvPr id="646150" name="Title 1"/>
            <p:cNvSpPr txBox="1">
              <a:spLocks/>
            </p:cNvSpPr>
            <p:nvPr/>
          </p:nvSpPr>
          <p:spPr bwMode="auto">
            <a:xfrm>
              <a:off x="1742188" y="788045"/>
              <a:ext cx="5276129" cy="351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cs-CZ" sz="2400" smtClean="0">
                  <a:solidFill>
                    <a:srgbClr val="FFFFFF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Value Ranking</a:t>
              </a:r>
              <a:endParaRPr lang="en-US" sz="2400"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endParaRPr>
            </a:p>
          </p:txBody>
        </p:sp>
        <p:pic>
          <p:nvPicPr>
            <p:cNvPr id="646151" name="Picture 4" descr="Relevancy-Rank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683" y="426975"/>
              <a:ext cx="2294567" cy="1310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14400" y="3124200"/>
            <a:ext cx="7342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000" b="1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Typ dokumentu</a:t>
            </a:r>
            <a:endParaRPr lang="en-US" sz="6000" b="1" smtClean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46150" y="4191000"/>
            <a:ext cx="7342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000" b="1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Rozsah</a:t>
            </a:r>
            <a:endParaRPr lang="en-US" sz="6000" b="1" smtClean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ular Callout 3"/>
          <p:cNvSpPr/>
          <p:nvPr/>
        </p:nvSpPr>
        <p:spPr>
          <a:xfrm>
            <a:off x="5244353" y="1385047"/>
            <a:ext cx="3603812" cy="1439769"/>
          </a:xfrm>
          <a:prstGeom prst="rect">
            <a:avLst/>
          </a:prstGeom>
          <a:solidFill>
            <a:srgbClr val="0557BB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cs typeface="Arial" pitchFamily="34" charset="0"/>
              </a:rPr>
              <a:t>62,000 </a:t>
            </a:r>
            <a:r>
              <a:rPr lang="cs-CZ" sz="2000" dirty="0">
                <a:solidFill>
                  <a:prstClr val="white"/>
                </a:solidFill>
                <a:cs typeface="Arial" pitchFamily="34" charset="0"/>
              </a:rPr>
              <a:t>tématických souhrnů -</a:t>
            </a:r>
            <a:r>
              <a:rPr lang="en-US" sz="2000" dirty="0">
                <a:solidFill>
                  <a:prstClr val="white"/>
                </a:solidFill>
                <a:cs typeface="Arial" pitchFamily="34" charset="0"/>
              </a:rPr>
              <a:t> Salem Press PhDs &amp; Encyclopedia Britannica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01870" y="3935508"/>
            <a:ext cx="1949824" cy="900953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SKC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06352" y="5446061"/>
            <a:ext cx="1949824" cy="900953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SKC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2955" y="3477280"/>
            <a:ext cx="1608908" cy="140208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" name="Rounded Rectangle 4"/>
          <p:cNvSpPr/>
          <p:nvPr/>
        </p:nvSpPr>
        <p:spPr>
          <a:xfrm>
            <a:off x="6217920" y="338866"/>
            <a:ext cx="2717074" cy="953588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cs-CZ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áznam z </a:t>
            </a:r>
            <a:r>
              <a:rPr lang="en-US" sz="28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SKC</a:t>
            </a:r>
            <a:endParaRPr lang="en-US" sz="28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6926" y="1889593"/>
            <a:ext cx="5206533" cy="48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7005917" y="874060"/>
            <a:ext cx="1949824" cy="900953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smtClean="0">
                <a:solidFill>
                  <a:prstClr val="white"/>
                </a:solidFill>
                <a:cs typeface="Arial" pitchFamily="34" charset="0"/>
              </a:rPr>
              <a:t>EBSCO eBook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32811" y="2492190"/>
            <a:ext cx="1949824" cy="900953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smtClean="0">
                <a:solidFill>
                  <a:prstClr val="white"/>
                </a:solidFill>
                <a:cs typeface="Arial" pitchFamily="34" charset="0"/>
              </a:rPr>
              <a:t>Jin</a:t>
            </a: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á edice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23846" y="4352366"/>
            <a:ext cx="1949824" cy="900953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Titul v korejštině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28600" y="174813"/>
            <a:ext cx="1949824" cy="900953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Recenze titulu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3082" y="1416424"/>
            <a:ext cx="1949824" cy="900953"/>
          </a:xfrm>
          <a:prstGeom prst="roundRect">
            <a:avLst>
              <a:gd name="adj" fmla="val 4727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Podobné téma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1011" y="3680012"/>
            <a:ext cx="1949824" cy="900953"/>
          </a:xfrm>
          <a:prstGeom prst="roundRect">
            <a:avLst>
              <a:gd name="adj" fmla="val 4727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Další knihy od autorů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8940" y="4800601"/>
            <a:ext cx="1949824" cy="900953"/>
          </a:xfrm>
          <a:prstGeom prst="roundRect">
            <a:avLst>
              <a:gd name="adj" fmla="val 4727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Google Preview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bgerundetes Rechteck 6"/>
          <p:cNvSpPr/>
          <p:nvPr/>
        </p:nvSpPr>
        <p:spPr>
          <a:xfrm>
            <a:off x="2218764" y="2043957"/>
            <a:ext cx="4155142" cy="363070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>
              <a:solidFill>
                <a:prstClr val="white"/>
              </a:solidFill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2236694" y="2465297"/>
            <a:ext cx="4155142" cy="363070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>
              <a:solidFill>
                <a:prstClr val="white"/>
              </a:solidFill>
            </a:endParaRPr>
          </a:p>
        </p:txBody>
      </p:sp>
      <p:sp>
        <p:nvSpPr>
          <p:cNvPr id="8" name="Abgerundetes Rechteck 6"/>
          <p:cNvSpPr/>
          <p:nvPr/>
        </p:nvSpPr>
        <p:spPr>
          <a:xfrm>
            <a:off x="2227730" y="3464858"/>
            <a:ext cx="4155142" cy="363070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 b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95681" y="197223"/>
            <a:ext cx="2967319" cy="1120589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EDS</a:t>
            </a:r>
          </a:p>
          <a:p>
            <a:pPr eaLnBrk="0" hangingPunct="0">
              <a:defRPr/>
            </a:pPr>
            <a:r>
              <a:rPr lang="cs-CZ" sz="2000" b="1" dirty="0" smtClean="0">
                <a:solidFill>
                  <a:prstClr val="white"/>
                </a:solidFill>
                <a:cs typeface="Arial" pitchFamily="34" charset="0"/>
              </a:rPr>
              <a:t>= transparentní obsah</a:t>
            </a:r>
            <a:endParaRPr lang="en-US" sz="2800" b="1" dirty="0">
              <a:solidFill>
                <a:srgbClr val="FFFF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6941" y="2897280"/>
            <a:ext cx="6209006" cy="308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064624" y="201706"/>
            <a:ext cx="2689410" cy="1331259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Newton Media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0727" y="506506"/>
            <a:ext cx="2324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50000"/>
              <a:alpha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endParaRPr lang="en-US" sz="2400" b="1">
              <a:solidFill>
                <a:prstClr val="white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3917" y="1817315"/>
            <a:ext cx="3240741" cy="6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970930" y="2779059"/>
            <a:ext cx="3886200" cy="1600200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cs-CZ" sz="2000" b="1" dirty="0">
                <a:solidFill>
                  <a:prstClr val="white"/>
                </a:solidFill>
                <a:cs typeface="Arial" pitchFamily="34" charset="0"/>
              </a:rPr>
              <a:t>Prohledávání časopisů z jednoho rozhraní discovery: </a:t>
            </a:r>
            <a:r>
              <a:rPr lang="en-US" sz="2000" b="1" dirty="0">
                <a:solidFill>
                  <a:prstClr val="white"/>
                </a:solidFill>
                <a:cs typeface="Arial" pitchFamily="34" charset="0"/>
              </a:rPr>
              <a:t> </a:t>
            </a:r>
            <a:endParaRPr lang="cs-CZ" sz="2000" b="1" dirty="0">
              <a:solidFill>
                <a:prstClr val="white"/>
              </a:solidFill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2800" b="1" dirty="0">
                <a:solidFill>
                  <a:srgbClr val="FFFF00"/>
                </a:solidFill>
                <a:cs typeface="Arial" pitchFamily="34" charset="0"/>
              </a:rPr>
              <a:t>Full Text Finder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</a:t>
            </a:r>
            <a:r>
              <a:rPr lang="en-US" dirty="0" smtClean="0"/>
              <a:t>EDS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" y="3548417"/>
            <a:ext cx="8830101" cy="2702257"/>
          </a:xfrm>
        </p:spPr>
        <p:txBody>
          <a:bodyPr/>
          <a:lstStyle/>
          <a:p>
            <a:pPr lvl="1"/>
            <a:r>
              <a:rPr lang="cs-CZ" sz="2000" dirty="0" smtClean="0"/>
              <a:t>léta vývoje  </a:t>
            </a:r>
            <a:endParaRPr lang="en-US" sz="2000" dirty="0" smtClean="0"/>
          </a:p>
          <a:p>
            <a:pPr lvl="1"/>
            <a:r>
              <a:rPr lang="cs-CZ" sz="2000" dirty="0" smtClean="0"/>
              <a:t>uvedení mimořádných technických řešení </a:t>
            </a:r>
            <a:r>
              <a:rPr lang="en-US" sz="2000" dirty="0" smtClean="0"/>
              <a:t> </a:t>
            </a:r>
          </a:p>
          <a:p>
            <a:pPr lvl="1"/>
            <a:r>
              <a:rPr lang="cs-CZ" sz="2000" dirty="0" smtClean="0"/>
              <a:t>hlavní investice do dalšího vývoje EDS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(EBSCO </a:t>
            </a:r>
            <a:r>
              <a:rPr lang="cs-CZ" sz="2000" dirty="0" smtClean="0"/>
              <a:t>navazuje partnerství se stávajícími producenty </a:t>
            </a:r>
            <a:r>
              <a:rPr lang="en-US" sz="2000" dirty="0" smtClean="0"/>
              <a:t>ILS </a:t>
            </a:r>
            <a:r>
              <a:rPr lang="cs-CZ" sz="2000" dirty="0" smtClean="0"/>
              <a:t>– např. Cosmotron, SVOP, OCLC</a:t>
            </a:r>
            <a:r>
              <a:rPr lang="en-US" sz="2000" dirty="0" smtClean="0"/>
              <a:t>, </a:t>
            </a:r>
            <a:r>
              <a:rPr lang="en-US" sz="2000" dirty="0" err="1" smtClean="0"/>
              <a:t>Koha</a:t>
            </a:r>
            <a:r>
              <a:rPr lang="cs-CZ" sz="2000" dirty="0" smtClean="0"/>
              <a:t> ad.</a:t>
            </a:r>
            <a:r>
              <a:rPr lang="en-US" sz="2000" dirty="0" smtClean="0"/>
              <a:t>):</a:t>
            </a:r>
          </a:p>
          <a:p>
            <a:pPr lvl="2"/>
            <a:r>
              <a:rPr lang="en-US" sz="1800" dirty="0" smtClean="0"/>
              <a:t>357 </a:t>
            </a:r>
            <a:r>
              <a:rPr lang="cs-CZ" sz="1800" dirty="0" smtClean="0"/>
              <a:t>z</a:t>
            </a:r>
            <a:r>
              <a:rPr lang="en-US" sz="1800" dirty="0" smtClean="0"/>
              <a:t> 451 developer</a:t>
            </a:r>
            <a:r>
              <a:rPr lang="cs-CZ" sz="1800" dirty="0" smtClean="0"/>
              <a:t>ů</a:t>
            </a:r>
            <a:r>
              <a:rPr lang="en-US" sz="1800" dirty="0" smtClean="0"/>
              <a:t> &amp; </a:t>
            </a:r>
            <a:r>
              <a:rPr lang="cs-CZ" sz="1800" dirty="0" smtClean="0"/>
              <a:t>inženýrů EBSCO pracuje na</a:t>
            </a:r>
            <a:r>
              <a:rPr lang="en-US" sz="1800" dirty="0" smtClean="0"/>
              <a:t> EDS  </a:t>
            </a:r>
          </a:p>
          <a:p>
            <a:pPr lvl="1"/>
            <a:r>
              <a:rPr lang="en-US" sz="2000" dirty="0" smtClean="0"/>
              <a:t>So</a:t>
            </a:r>
            <a:r>
              <a:rPr lang="cs-CZ" sz="2000" dirty="0" smtClean="0"/>
              <a:t>fistikovaná relevance a hodnotový algoritmus na základě mnoha testů s koncovými uživately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0" y="1897039"/>
            <a:ext cx="7206018" cy="147395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algn="l"/>
            <a:r>
              <a:rPr lang="en-US" sz="3600" b="1" dirty="0" smtClean="0">
                <a:solidFill>
                  <a:prstClr val="white"/>
                </a:solidFill>
              </a:rPr>
              <a:t>EDS </a:t>
            </a:r>
            <a:r>
              <a:rPr lang="cs-CZ" sz="3600" b="1" dirty="0" smtClean="0">
                <a:solidFill>
                  <a:prstClr val="white"/>
                </a:solidFill>
              </a:rPr>
              <a:t>= technologie nové generace</a:t>
            </a:r>
            <a:endParaRPr lang="en-US" sz="3600" b="1" dirty="0" smtClean="0">
              <a:solidFill>
                <a:prstClr val="white"/>
              </a:solidFill>
            </a:endParaRPr>
          </a:p>
        </p:txBody>
      </p:sp>
      <p:sp>
        <p:nvSpPr>
          <p:cNvPr id="40962" name="AutoShape 2" descr="data:image/jpeg;base64,/9j/4AAQSkZJRgABAQAAAQABAAD/2wCEAAkGBxQSEhQSExQVFRUWGBUYGBgYGBwYHhocHh0eIB0ZHR4eISggHyQlISEgIzMnMSsrLjIxHB8zODQsQygtLjcBCgoKDg0OGxAQGywkICU0LSw3LzQsNCwtLyw3LzQuNCw0LCwvLDEsNDQsLSwsLCw0LC0sLSw0NCwsLC0sLCwsLP/AABEIAGQAZAMBEQACEQEDEQH/xAAcAAACAgMBAQAAAAAAAAAAAAAABgUHAQMEAgj/xABEEAACAQIEAwQFBgoLAQAAAAABAgMAEQQFEiEGMVEHE0FhFCJxgZEyNUJzwdIVI1JicpOhstHwJDM0RFR0hJSisbQW/8QAGwEBAAIDAQEAAAAAAAAAAAAAAAEFAgMEBgf/xAA8EQACAQIDBAUJBgYDAAAAAAAAAQIDEQQFIRIxQXEiUWGBoRMyNEKRkrHB8BQjU2LR4SQzgqKy8RVScv/aAAwDAQACEQMRAD8AvGgCgCgCgCgCgCgCgCgCgCgCgCgCgCgFbLM4xeK7x4UgjjVgqiUOXIKqwY6G07hq7KlKlSspXb7N2/tRFzttmHXB/CX+NavuOqXh+g1C2YdcH8Jf40+46peH6DUx3uPSzMmGlXxWNnRrdVLXUnyNvaKm1B8WvEamx+IkKRGNHkkmuEitpYFba9d/kBCQGvyuBuSBRYd3e07JcfhbrvwJZ7QY0i5OGUn6NpG0+Wq41e2wp9x+bwJVuIaMb+Xhv1cn36fcfm8CeiZCYz8vDfq5Pv0+4/N4DonCM9khxBhxPdadEb94nqKmpnWz62Ox07EVn5CE4bVO/L/RDtwGJGBAIIIO4I3uOtcjViDNAFAV/wBpWJb0zKsMSDDPM4ljIBV9LRFQbjwufjVrl8F5KrU4xWj6t5i20yU7Of6h/bB/5oa5sZ5y7/8AJmQ2E1xgrLtO4n7mzoVdU0WAfmxO9rciB4716LKMF5Toy0bvw4HPWqNS2USvBXGSSwFp5ALDUpJubW3X29OvurmzDLpQqWprsMqdRWtJnFlvEmFjx2IxBLfjQqD1r6AOZ0X21mxP6IrOpgK0qEYJbrvn39hCrxciw0cEAggg8iN6pGmtGbz1UAKATuIlBxUoNiPRoef6c9dtB9Bc/kH5r7vmc/Y5mUs+Wo0rlyrsgJtfStrDbpW3NaMKWItBW4hK0UPNVoCgK47S1vmWSeU0p/5Q1bZf6PX5L5mLdmdPCGdR4bDvruW/EWUDc2ghUjpsQR7jWNfDVKslZdfxbEpxitWVzxZ2gz940V9dtiSdr87aR09tekwWUQcVPd8facjlJ72I2ZZxLPs7bXvYCwvV1Rw1Ol5qMT1gc7nhXQj2W97WB399KuFpVHeS1DVzRDmEiy98GOu9yevUHyrOVGEobDWhI0ZZ2hTx7EC199LMvle1yCarauUUparxsQ72si3OFe0CKRESRtbHnILbDw1C9xXl8ZlM4Nyjp2fob4VuEvaP1Uh0CfxB/a5f8tD+/PXbQ/lr/wBB+b7PmRnYX82D62T7K6c59I7kT6qLDqpIK64o4zaDGBNZRQdCgg6WYbnXfYXvbw25VfYPLlVoXtd7+7sOedVqVkV/xhx9I0gUaZGX6R5C/MALbyq7wOUw2LvRP2+Jh5WT1E/HcSYiUWL6R4hPVv7+dWtLA0abulfnqYERXYAoAoAoAoBn4EzRIJrvYElCpb5Pqm9j7arcyoSq09O3dvBZvGnGgKJMlxoT5Oq3rEnbz2tvXnsBl1pOEravwM5Vm30dBcj7RVdjI7euyKja1Jsq6rW07c2PxrrlkjXRS036fuS68rWHnsgmjSA4eLUyC8iufHURcchVRnNKSmpy37rG2nU2ls9RYVUhtEntD4SGKjeQWNl1Op2vp8QfA2v7auMrx/kJKL7nzNFanfpLefO+c4IQylBe2xF+djXvKFTykFI507k1wrwquIgnxc8hhw0BUMyoXZmP0VA6Ai5O3rDzrixuYOjUjRpx2py4XskbIwurvcdM/CuFaOLEYfFPJFJPHAyGL8ZEWB3YA2O4sLc71rjj68ZypVaaUknK99HYnYXBkhmvAmDgxIwj5gFmJUAGE6QW5amBsK0Uc1xFWl5aNG8eevsJdNJ2bNWUdnRafF4fETdy+FQSEhNYaPclgbg9Nrdayr5yo06dSnG6npvtZ9QVPWzZp/8Ai4JsLiMTg8Z33owDSI0TRnSb7gn2H4Gs/wDk6tOvClXp7O1ud7kbCaumc/GvCcOAjhZcQ0jzIsiL3en1D4k32PlWeX5hUxUpJwso6N34kSgoreTGW9neHmbDRjGMJMTF3yDuTbT43N9twfhXJVzmrTU5OmrQdn0jJU07anNguD4JlnkfGumFw5CpO8RCOeTBBe5INtgDzrOpmVWnKEVSTnL1U9V1XHk09biTjURZGEbF0BIViNOoeBt4VdU3JwTmrPqNTHzgHO50UKquqqCO9XlbnY+HO1UuY4ak3q078BFuL0L5yCB0gQSE67XIJva/hfyrxWJlGVVuO47IXsrm7NImeGRUtqZGAvyuRWFGSjUi5brmR8y8e5dJHOXYHSbLe3Ijmp6H+FfRMtrwnT2Vv3nAtNGMfDT47AYKHFYBTiIsT3gniaPvFV0NgbCzC4vvfe2/IVXYtYbF4iVHEPZcLWd7Np/X1qb1tRjeIzx5HHO2XSnBrg8W2IV2iiBAESXbXIoFluQLE73a2+9VzxM6arQ8ptwUWk3vu9LJ8e02OKdnawt5hw3i8bnMkzRPFCJ9TSyAoqxxkDVduoXYedWFLG0MNl8YKScrWstXd8NOZhKnLbvbQbcRmzSLmmZw4fvUKQ4eEOhZZVW5d9OxKHUPIgfCqhQUZUMLOdndydnqm9yv16Gd9GyB4uxjS5THPlsMUWHlFsYsMYVlZfBrfQ3Ph03sTXfgaahjnTxUm5LzLu6/39WujCWsLrcR3axkmJmx0awwSyRCGGOJlUspHkRsOdb8lxNGnhpOpJJ3bfWRWi9rQaeHIO6xss6I8qYHApCNNyGlA9ZFPJt78qrMTPbw8abaTqTcuUeDfUbEulyQv5xhWzjKosRDD3cuDLI0MalY2Q+MS7i4I5Df5QPhXfh5xy7GulOV4ztq3qn2v6+Jg1txuitctwRllWPcb+ttuAOe3O9ehq1VCDkaC/Oy3JYu6Lizoh7satzrU+senT+RXiM3xU3O25vXuN9Kn6zLFqiN4UBV3avCgxGEiEQf0zvUYDmWUxhGHhf1jvzq+ymtJRlJytsWfxNU4XehUeYxz4UAwzy9wfkMjsBvvY2sL+NesoSo4jz4ra7UjmTZGLms4YuJpQxABbW1yByBN711fZ6VrbKtyRN2ZmzadwVaeVlPMGRiD7iaLD0ou6ir8kLsEzadVCieUKBYKJGAA6Wva1Hh6Td3FX5IXZqhxsiKUWR1RuahiAfaAbGspU4Se00r8iLs6Y8+xSpoXETBPyRIwH/da3hKDltOCvyRltyta5pw2ZzRjTHNKg52V2UfAGs5UKcneUU+4i7N2XYvEm0cMkw5kKjsB5mwNqwqwoLpVEu9BNj7wfwuULSOdUpUlzz7u4a3PmSRbx5VQ5hj1JbMd25dplCF9XuHzsNcnLbncmaUk+ZIqhzn0juOz1V9cSwqqSAoCtu075yyT6+T96CrfLvR6/JfMjicGG4Z9MwbEDUy9wunwIOHh3HQgkn410Ucb5Cqruyd9f6ma6lO6ut5UefcPyYYkkEpe2q1rHow8DXr8NjIVlpv6jlIeuwkKgDlgeAJZULBvWW2oKpa1wSBtvfb9lVVTNacJWa0fbYlxaVzkzXgfEw8hr2vYBlNvYwF62Uczo1Oz67DHXihaZCDYgg8rVY3Vrkli9nHDDuQyj13HJjYKt+Z8ftqgzXGwirPcjKEZSdkWvnWFSOVlRQqiBbACw+VJXlKc5TgnJ3e0dj81/XWRXYX82D62T7K35z6R3In1UWHVSQFAVt2nfOWSfXyfvQVb5d6PX5L5kcTt4GzrDwwsks0cbf0c2Zgpt6NDvvWnEUKlRpwi2tf8mLo98Sfg7FAn0rDhj8oFlKvblqF/wBtbsLLFUfUdvFGE4xlrxRT+bcJwLIwTExKF/O1rvysRvavUUMzm4rag34HM4tEhwjwRFNKF76KVgQbagFHS4vdrm4sK1Y3NZQh5rS8QoSk7RLc4Oy4YafGR3vZcMxPgCVa9vKvKYuu60YvmvgdUI7OiJPG5vgpNUTzxMeRAcEj4cjWqnSrwanGL9hLs9GLUGRZffU2IVjf80cuQJ35VYSxeKtaMGvaa/JRJvLny+BtUbxhtxq1b7+HSuSr9qqK0k7cjOEYw3HHm+MjllkaNw4EKAkbgG8lh/PSlOEoQSkrambfRa5fMjOwv5sH1sn2Vvzn0juRPqosOqkgKArrtUy3FviMuxGEgM5w7yuQCAL3iKg7jnpPwq1y6rSjCpCrLZ2kl8SOIt4f8KoAq5fiQiqqqoxclgBsAPX6WHurpthHvqL3P2BsWbNh/cMSf9ZJ9+jWD/EXufsDHe5va3oOJvtv6XJv1+nS2Dv/ADF7n7EmrNM2zKKFmnwMohUXcvJ3wt5h9W3mLEdRU06WGnK0aivysL8GLEfHryM4xALxuIwyC5aTQpVFLG4Nrkm4Nzp52rueXqFtjR668F9WIcbD9fNdtOXsi2ACjFlAB00xlVHwqsSw34n9qfx1M0rbrGL5xb+xNfa59Mk9+2uwqf4S/nr3UTfsQH8L/wCCb/ey/fp/C/8Ade4ifYYIzff+g3uCAGxcjgEgjVZnsTv+yj+y/if2pGL1XAZOynJJsHge5nTQ/eObXB2NrHauXM68K1fag7qxD3JDlVcQFAFAFAFAFAYZQQQRcHYg0TtqgQ+F4UwUcnephYFcG4YRqCD1G21dEsVWlHZcnYixM1zkhQBQBQBQ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0964" name="AutoShape 4" descr="data:image/jpeg;base64,/9j/4AAQSkZJRgABAQAAAQABAAD/2wCEAAkGBxQSEhQSExQVFRUWGBUYGBgYGBwYHhocHh0eIB0ZHR4eISggHyQlISEgIzMnMSsrLjIxHB8zODQsQygtLjcBCgoKDg0OGxAQGywkICU0LSw3LzQsNCwtLyw3LzQuNCw0LCwvLDEsNDQsLSwsLCw0LC0sLSw0NCwsLC0sLCwsLP/AABEIAGQAZAMBEQACEQEDEQH/xAAcAAACAgMBAQAAAAAAAAAAAAAABgUHAQMEAgj/xABEEAACAQIEAwQFBgoLAQAAAAABAgMAEQQFEiEGMVEHE0FhFCJxgZEyNUJzwdIVI1JicpOhstHwJDM0RFR0hJSisbQW/8QAGwEBAAIDAQEAAAAAAAAAAAAAAAEFAgMEBgf/xAA8EQACAQIDBAUJBgYDAAAAAAAAAQIDEQQFIRIxQXEiUWGBoRMyNEKRkrHB8BQjU2LR4SQzgqKy8RVScv/aAAwDAQACEQMRAD8AvGgCgCgCgCgCgCgCgCgCgCgCgCgCgCgFbLM4xeK7x4UgjjVgqiUOXIKqwY6G07hq7KlKlSspXb7N2/tRFzttmHXB/CX+NavuOqXh+g1C2YdcH8Jf40+46peH6DUx3uPSzMmGlXxWNnRrdVLXUnyNvaKm1B8WvEamx+IkKRGNHkkmuEitpYFba9d/kBCQGvyuBuSBRYd3e07JcfhbrvwJZ7QY0i5OGUn6NpG0+Wq41e2wp9x+bwJVuIaMb+Xhv1cn36fcfm8CeiZCYz8vDfq5Pv0+4/N4DonCM9khxBhxPdadEb94nqKmpnWz62Ox07EVn5CE4bVO/L/RDtwGJGBAIIIO4I3uOtcjViDNAFAV/wBpWJb0zKsMSDDPM4ljIBV9LRFQbjwufjVrl8F5KrU4xWj6t5i20yU7Of6h/bB/5oa5sZ5y7/8AJmQ2E1xgrLtO4n7mzoVdU0WAfmxO9rciB4716LKMF5Toy0bvw4HPWqNS2USvBXGSSwFp5ALDUpJubW3X29OvurmzDLpQqWprsMqdRWtJnFlvEmFjx2IxBLfjQqD1r6AOZ0X21mxP6IrOpgK0qEYJbrvn39hCrxciw0cEAggg8iN6pGmtGbz1UAKATuIlBxUoNiPRoef6c9dtB9Bc/kH5r7vmc/Y5mUs+Wo0rlyrsgJtfStrDbpW3NaMKWItBW4hK0UPNVoCgK47S1vmWSeU0p/5Q1bZf6PX5L5mLdmdPCGdR4bDvruW/EWUDc2ghUjpsQR7jWNfDVKslZdfxbEpxitWVzxZ2gz940V9dtiSdr87aR09tekwWUQcVPd8facjlJ72I2ZZxLPs7bXvYCwvV1Rw1Ol5qMT1gc7nhXQj2W97WB399KuFpVHeS1DVzRDmEiy98GOu9yevUHyrOVGEobDWhI0ZZ2hTx7EC199LMvle1yCarauUUparxsQ72si3OFe0CKRESRtbHnILbDw1C9xXl8ZlM4Nyjp2fob4VuEvaP1Uh0CfxB/a5f8tD+/PXbQ/lr/wBB+b7PmRnYX82D62T7K6c59I7kT6qLDqpIK64o4zaDGBNZRQdCgg6WYbnXfYXvbw25VfYPLlVoXtd7+7sOedVqVkV/xhx9I0gUaZGX6R5C/MALbyq7wOUw2LvRP2+Jh5WT1E/HcSYiUWL6R4hPVv7+dWtLA0abulfnqYERXYAoAoAoAoBn4EzRIJrvYElCpb5Pqm9j7arcyoSq09O3dvBZvGnGgKJMlxoT5Oq3rEnbz2tvXnsBl1pOEravwM5Vm30dBcj7RVdjI7euyKja1Jsq6rW07c2PxrrlkjXRS036fuS68rWHnsgmjSA4eLUyC8iufHURcchVRnNKSmpy37rG2nU2ls9RYVUhtEntD4SGKjeQWNl1Op2vp8QfA2v7auMrx/kJKL7nzNFanfpLefO+c4IQylBe2xF+djXvKFTykFI507k1wrwquIgnxc8hhw0BUMyoXZmP0VA6Ai5O3rDzrixuYOjUjRpx2py4XskbIwurvcdM/CuFaOLEYfFPJFJPHAyGL8ZEWB3YA2O4sLc71rjj68ZypVaaUknK99HYnYXBkhmvAmDgxIwj5gFmJUAGE6QW5amBsK0Uc1xFWl5aNG8eevsJdNJ2bNWUdnRafF4fETdy+FQSEhNYaPclgbg9Nrdayr5yo06dSnG6npvtZ9QVPWzZp/8Ai4JsLiMTg8Z33owDSI0TRnSb7gn2H4Gs/wDk6tOvClXp7O1ud7kbCaumc/GvCcOAjhZcQ0jzIsiL3en1D4k32PlWeX5hUxUpJwso6N34kSgoreTGW9neHmbDRjGMJMTF3yDuTbT43N9twfhXJVzmrTU5OmrQdn0jJU07anNguD4JlnkfGumFw5CpO8RCOeTBBe5INtgDzrOpmVWnKEVSTnL1U9V1XHk09biTjURZGEbF0BIViNOoeBt4VdU3JwTmrPqNTHzgHO50UKquqqCO9XlbnY+HO1UuY4ak3q078BFuL0L5yCB0gQSE67XIJva/hfyrxWJlGVVuO47IXsrm7NImeGRUtqZGAvyuRWFGSjUi5brmR8y8e5dJHOXYHSbLe3Ijmp6H+FfRMtrwnT2Vv3nAtNGMfDT47AYKHFYBTiIsT3gniaPvFV0NgbCzC4vvfe2/IVXYtYbF4iVHEPZcLWd7Np/X1qb1tRjeIzx5HHO2XSnBrg8W2IV2iiBAESXbXIoFluQLE73a2+9VzxM6arQ8ptwUWk3vu9LJ8e02OKdnawt5hw3i8bnMkzRPFCJ9TSyAoqxxkDVduoXYedWFLG0MNl8YKScrWstXd8NOZhKnLbvbQbcRmzSLmmZw4fvUKQ4eEOhZZVW5d9OxKHUPIgfCqhQUZUMLOdndydnqm9yv16Gd9GyB4uxjS5THPlsMUWHlFsYsMYVlZfBrfQ3Ph03sTXfgaahjnTxUm5LzLu6/39WujCWsLrcR3axkmJmx0awwSyRCGGOJlUspHkRsOdb8lxNGnhpOpJJ3bfWRWi9rQaeHIO6xss6I8qYHApCNNyGlA9ZFPJt78qrMTPbw8abaTqTcuUeDfUbEulyQv5xhWzjKosRDD3cuDLI0MalY2Q+MS7i4I5Df5QPhXfh5xy7GulOV4ztq3qn2v6+Jg1txuitctwRllWPcb+ttuAOe3O9ehq1VCDkaC/Oy3JYu6Lizoh7satzrU+senT+RXiM3xU3O25vXuN9Kn6zLFqiN4UBV3avCgxGEiEQf0zvUYDmWUxhGHhf1jvzq+ymtJRlJytsWfxNU4XehUeYxz4UAwzy9wfkMjsBvvY2sL+NesoSo4jz4ra7UjmTZGLms4YuJpQxABbW1yByBN711fZ6VrbKtyRN2ZmzadwVaeVlPMGRiD7iaLD0ou6ir8kLsEzadVCieUKBYKJGAA6Wva1Hh6Td3FX5IXZqhxsiKUWR1RuahiAfaAbGspU4Se00r8iLs6Y8+xSpoXETBPyRIwH/da3hKDltOCvyRltyta5pw2ZzRjTHNKg52V2UfAGs5UKcneUU+4i7N2XYvEm0cMkw5kKjsB5mwNqwqwoLpVEu9BNj7wfwuULSOdUpUlzz7u4a3PmSRbx5VQ5hj1JbMd25dplCF9XuHzsNcnLbncmaUk+ZIqhzn0juOz1V9cSwqqSAoCtu075yyT6+T96CrfLvR6/JfMjicGG4Z9MwbEDUy9wunwIOHh3HQgkn410Ucb5Cqruyd9f6ma6lO6ut5UefcPyYYkkEpe2q1rHow8DXr8NjIVlpv6jlIeuwkKgDlgeAJZULBvWW2oKpa1wSBtvfb9lVVTNacJWa0fbYlxaVzkzXgfEw8hr2vYBlNvYwF62Uczo1Oz67DHXihaZCDYgg8rVY3Vrkli9nHDDuQyj13HJjYKt+Z8ftqgzXGwirPcjKEZSdkWvnWFSOVlRQqiBbACw+VJXlKc5TgnJ3e0dj81/XWRXYX82D62T7K35z6R3In1UWHVSQFAVt2nfOWSfXyfvQVb5d6PX5L5kcTt4GzrDwwsks0cbf0c2Zgpt6NDvvWnEUKlRpwi2tf8mLo98Sfg7FAn0rDhj8oFlKvblqF/wBtbsLLFUfUdvFGE4xlrxRT+bcJwLIwTExKF/O1rvysRvavUUMzm4rag34HM4tEhwjwRFNKF76KVgQbagFHS4vdrm4sK1Y3NZQh5rS8QoSk7RLc4Oy4YafGR3vZcMxPgCVa9vKvKYuu60YvmvgdUI7OiJPG5vgpNUTzxMeRAcEj4cjWqnSrwanGL9hLs9GLUGRZffU2IVjf80cuQJ35VYSxeKtaMGvaa/JRJvLny+BtUbxhtxq1b7+HSuSr9qqK0k7cjOEYw3HHm+MjllkaNw4EKAkbgG8lh/PSlOEoQSkrambfRa5fMjOwv5sH1sn2Vvzn0juRPqosOqkgKArrtUy3FviMuxGEgM5w7yuQCAL3iKg7jnpPwq1y6rSjCpCrLZ2kl8SOIt4f8KoAq5fiQiqqqoxclgBsAPX6WHurpthHvqL3P2BsWbNh/cMSf9ZJ9+jWD/EXufsDHe5va3oOJvtv6XJv1+nS2Dv/ADF7n7EmrNM2zKKFmnwMohUXcvJ3wt5h9W3mLEdRU06WGnK0aivysL8GLEfHryM4xALxuIwyC5aTQpVFLG4Nrkm4Nzp52rueXqFtjR668F9WIcbD9fNdtOXsi2ACjFlAB00xlVHwqsSw34n9qfx1M0rbrGL5xb+xNfa59Mk9+2uwqf4S/nr3UTfsQH8L/wCCb/ey/fp/C/8Ade4ifYYIzff+g3uCAGxcjgEgjVZnsTv+yj+y/if2pGL1XAZOynJJsHge5nTQ/eObXB2NrHauXM68K1fag7qxD3JDlVcQFAFAFAFAFAYZQQQRcHYg0TtqgQ+F4UwUcnephYFcG4YRqCD1G21dEsVWlHZcnYixM1zkhQBQBQBQBQBQBQBQBQBQBQBQBQBQBQBQBQB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>
          <a:xfrm>
            <a:off x="5715000" y="4876800"/>
            <a:ext cx="2438400" cy="1371600"/>
          </a:xfrm>
          <a:prstGeom prst="wedgeRoundRectCallout">
            <a:avLst>
              <a:gd name="adj1" fmla="val -74984"/>
              <a:gd name="adj2" fmla="val -42103"/>
              <a:gd name="adj3" fmla="val 16667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cs-CZ" sz="1600" b="1" dirty="0">
                <a:solidFill>
                  <a:prstClr val="white"/>
                </a:solidFill>
                <a:cs typeface="Arial" pitchFamily="34" charset="0"/>
              </a:rPr>
              <a:t>Detaily o publikace (historie, předmětová hesla ad.)</a:t>
            </a:r>
            <a:endParaRPr lang="en-US" sz="16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800600" y="1371600"/>
            <a:ext cx="2438400" cy="685800"/>
          </a:xfrm>
          <a:prstGeom prst="wedgeRoundRectCallout">
            <a:avLst>
              <a:gd name="adj1" fmla="val 67740"/>
              <a:gd name="adj2" fmla="val 48445"/>
              <a:gd name="adj3" fmla="val 16667"/>
            </a:avLst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cs-CZ" sz="1600" b="1" dirty="0">
                <a:solidFill>
                  <a:prstClr val="white"/>
                </a:solidFill>
                <a:cs typeface="Arial" pitchFamily="34" charset="0"/>
              </a:rPr>
              <a:t>Nástroje</a:t>
            </a:r>
            <a:endParaRPr lang="en-US" sz="1600" b="1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Integrace národních tezaurů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-175" r="33017" b="23333"/>
          <a:stretch>
            <a:fillRect/>
          </a:stretch>
        </p:blipFill>
        <p:spPr>
          <a:xfrm>
            <a:off x="-30322" y="1313794"/>
            <a:ext cx="9174322" cy="610125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rburns\Documents2\authorities demo UNAM - BnF.PNG"/>
          <p:cNvPicPr>
            <a:picLocks noChangeAspect="1" noChangeArrowheads="1"/>
          </p:cNvPicPr>
          <p:nvPr/>
        </p:nvPicPr>
        <p:blipFill>
          <a:blip r:embed="rId3"/>
          <a:srcRect l="9824" t="34782" r="31236" b="16908"/>
          <a:stretch>
            <a:fillRect/>
          </a:stretch>
        </p:blipFill>
        <p:spPr bwMode="auto">
          <a:xfrm>
            <a:off x="2172030" y="3209030"/>
            <a:ext cx="6971969" cy="181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feil nach rechts 2"/>
          <p:cNvSpPr/>
          <p:nvPr/>
        </p:nvSpPr>
        <p:spPr>
          <a:xfrm>
            <a:off x="1395378" y="4449525"/>
            <a:ext cx="1010478" cy="48043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8" name="Pfeil nach rechts 2"/>
          <p:cNvSpPr/>
          <p:nvPr/>
        </p:nvSpPr>
        <p:spPr>
          <a:xfrm>
            <a:off x="4869047" y="3979188"/>
            <a:ext cx="1010478" cy="48043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12424"/>
            <a:ext cx="9132576" cy="58346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97594"/>
            <a:ext cx="9109734" cy="512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bgerundetes Rechteck 6"/>
          <p:cNvSpPr/>
          <p:nvPr/>
        </p:nvSpPr>
        <p:spPr>
          <a:xfrm>
            <a:off x="1219199" y="2144110"/>
            <a:ext cx="7399283" cy="1219200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16872" y="1000492"/>
            <a:ext cx="2689410" cy="1331259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MeSH-CZ</a:t>
            </a:r>
            <a:endParaRPr lang="en-US" sz="2000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1040" t="12482" r="3300" b="1137"/>
          <a:stretch>
            <a:fillRect/>
          </a:stretch>
        </p:blipFill>
        <p:spPr bwMode="auto">
          <a:xfrm>
            <a:off x="228600" y="304800"/>
            <a:ext cx="7558088" cy="6324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042647" y="2846294"/>
            <a:ext cx="3886200" cy="1600200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cs-CZ" sz="3200" b="1" dirty="0" smtClean="0">
                <a:solidFill>
                  <a:srgbClr val="FFFF00"/>
                </a:solidFill>
                <a:cs typeface="Arial" pitchFamily="34" charset="0"/>
              </a:rPr>
              <a:t>EDS App Store</a:t>
            </a:r>
          </a:p>
          <a:p>
            <a:pPr eaLnBrk="0" hangingPunct="0">
              <a:defRPr/>
            </a:pPr>
            <a:r>
              <a:rPr lang="cs-CZ" sz="2800" dirty="0" smtClean="0">
                <a:solidFill>
                  <a:schemeClr val="bg1"/>
                </a:solidFill>
                <a:cs typeface="Arial" pitchFamily="34" charset="0"/>
              </a:rPr>
              <a:t>= přes 100 aplikací </a:t>
            </a:r>
            <a:endParaRPr 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http://edswiki.ebscohost.com/images/EDS/f/f5/Slideshare_thumbnails.jpg"/>
          <p:cNvPicPr>
            <a:picLocks noGrp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410200" y="3886200"/>
            <a:ext cx="1143000" cy="1476375"/>
          </a:xfr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685800"/>
            <a:ext cx="1325563" cy="2895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2590800" cy="639763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dirty="0" err="1" smtClean="0">
                <a:solidFill>
                  <a:srgbClr val="002060"/>
                </a:solidFill>
                <a:latin typeface="+mj-lt"/>
              </a:rPr>
              <a:t>Anticipa</a:t>
            </a:r>
            <a:r>
              <a:rPr lang="cs-CZ" sz="1800" dirty="0" smtClean="0">
                <a:solidFill>
                  <a:srgbClr val="002060"/>
                </a:solidFill>
                <a:latin typeface="+mj-lt"/>
              </a:rPr>
              <a:t>ce záměru uživatele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rcRect l="9379" t="7020" r="32473" b="28102"/>
          <a:stretch>
            <a:fillRect/>
          </a:stretch>
        </p:blipFill>
        <p:spPr bwMode="auto">
          <a:xfrm>
            <a:off x="76200" y="685800"/>
            <a:ext cx="2362200" cy="14478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 l="10063" b="19266"/>
          <a:stretch>
            <a:fillRect/>
          </a:stretch>
        </p:blipFill>
        <p:spPr bwMode="auto">
          <a:xfrm>
            <a:off x="2819400" y="3657600"/>
            <a:ext cx="1362075" cy="1676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/>
          <p:nvPr/>
        </p:nvPicPr>
        <p:blipFill>
          <a:blip r:embed="rId7"/>
          <a:srcRect l="10526"/>
          <a:stretch>
            <a:fillRect/>
          </a:stretch>
        </p:blipFill>
        <p:spPr bwMode="auto">
          <a:xfrm>
            <a:off x="2819400" y="762000"/>
            <a:ext cx="1295400" cy="2667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13_4-EDS-Results-Basic_NEW.png"/>
          <p:cNvPicPr>
            <a:picLocks noChangeAspect="1"/>
          </p:cNvPicPr>
          <p:nvPr/>
        </p:nvPicPr>
        <p:blipFill>
          <a:blip r:embed="rId8"/>
          <a:srcRect l="83335" t="15000" r="-2" b="70000"/>
          <a:stretch>
            <a:fillRect/>
          </a:stretch>
        </p:blipFill>
        <p:spPr>
          <a:xfrm>
            <a:off x="304800" y="2667000"/>
            <a:ext cx="1524000" cy="1371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83017" name="Title 9"/>
          <p:cNvSpPr txBox="1">
            <a:spLocks/>
          </p:cNvSpPr>
          <p:nvPr/>
        </p:nvSpPr>
        <p:spPr bwMode="auto">
          <a:xfrm>
            <a:off x="3505200" y="0"/>
            <a:ext cx="2286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b="1" dirty="0" smtClean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Zvýraznění obsahu</a:t>
            </a:r>
            <a:endParaRPr lang="en-US" b="1" dirty="0" smtClean="0">
              <a:solidFill>
                <a:srgbClr val="00206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83018" name="Title 9"/>
          <p:cNvSpPr txBox="1">
            <a:spLocks/>
          </p:cNvSpPr>
          <p:nvPr/>
        </p:nvSpPr>
        <p:spPr bwMode="auto">
          <a:xfrm>
            <a:off x="6858000" y="0"/>
            <a:ext cx="2286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b="1" dirty="0" smtClean="0">
                <a:solidFill>
                  <a:srgbClr val="002060"/>
                </a:solidFill>
                <a:latin typeface="Calibri" pitchFamily="34" charset="0"/>
                <a:ea typeface="MS PGothic" pitchFamily="34" charset="-128"/>
              </a:rPr>
              <a:t>Interakce s uživateli</a:t>
            </a:r>
            <a:endParaRPr lang="en-US" b="1" dirty="0" smtClean="0">
              <a:solidFill>
                <a:srgbClr val="002060"/>
              </a:solidFill>
              <a:latin typeface="Calibri" pitchFamily="34" charset="0"/>
              <a:ea typeface="MS PGothic" pitchFamily="34" charset="-128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667000" y="76200"/>
            <a:ext cx="0" cy="62484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81800" y="76200"/>
            <a:ext cx="0" cy="62484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/>
          <a:srcRect l="30189" t="42598" r="9434" b="10437"/>
          <a:stretch>
            <a:fillRect/>
          </a:stretch>
        </p:blipFill>
        <p:spPr bwMode="auto">
          <a:xfrm>
            <a:off x="152400" y="1828800"/>
            <a:ext cx="2133600" cy="6858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39000" y="609600"/>
            <a:ext cx="1447800" cy="2743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/>
          <p:nvPr/>
        </p:nvPicPr>
        <p:blipFill>
          <a:blip r:embed="rId11"/>
          <a:srcRect l="11111"/>
          <a:stretch>
            <a:fillRect/>
          </a:stretch>
        </p:blipFill>
        <p:spPr bwMode="auto">
          <a:xfrm>
            <a:off x="7010400" y="3429000"/>
            <a:ext cx="1219200" cy="21129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4" descr="File:LibAnswers with LibChat02.png"/>
          <p:cNvPicPr>
            <a:picLocks noChangeAspect="1" noChangeArrowheads="1"/>
          </p:cNvPicPr>
          <p:nvPr/>
        </p:nvPicPr>
        <p:blipFill>
          <a:blip r:embed="rId12"/>
          <a:srcRect l="61000" b="36196"/>
          <a:stretch>
            <a:fillRect/>
          </a:stretch>
        </p:blipFill>
        <p:spPr bwMode="auto">
          <a:xfrm>
            <a:off x="6934200" y="1295400"/>
            <a:ext cx="2084388" cy="1219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86600" y="4953000"/>
            <a:ext cx="1085850" cy="1295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/>
          <p:nvPr/>
        </p:nvPicPr>
        <p:blipFill>
          <a:blip r:embed="rId14"/>
          <a:srcRect l="6250" b="11038"/>
          <a:stretch>
            <a:fillRect/>
          </a:stretch>
        </p:blipFill>
        <p:spPr bwMode="auto">
          <a:xfrm>
            <a:off x="4267200" y="3810000"/>
            <a:ext cx="1219200" cy="14478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Screen Shot 2013-09-12 at 7.56.25 AM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4191000"/>
            <a:ext cx="1371600" cy="2890838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 descr="Screen Shot 2013-09-12 at 7.56.51 AM.png"/>
          <p:cNvPicPr>
            <a:picLocks noChangeAspect="1"/>
          </p:cNvPicPr>
          <p:nvPr/>
        </p:nvPicPr>
        <p:blipFill rotWithShape="1">
          <a:blip r:embed="rId16"/>
          <a:srcRect b="3783"/>
          <a:stretch/>
        </p:blipFill>
        <p:spPr>
          <a:xfrm>
            <a:off x="1143000" y="4267200"/>
            <a:ext cx="1371600" cy="2921000"/>
          </a:xfrm>
          <a:prstGeom prst="rect">
            <a:avLst/>
          </a:prstGeom>
          <a:ln w="12700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/>
          <a:srcRect b="49650"/>
          <a:stretch>
            <a:fillRect/>
          </a:stretch>
        </p:blipFill>
        <p:spPr bwMode="auto">
          <a:xfrm>
            <a:off x="7696200" y="2133600"/>
            <a:ext cx="1295400" cy="2057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7"/>
          <a:srcRect t="67133"/>
          <a:stretch>
            <a:fillRect/>
          </a:stretch>
        </p:blipFill>
        <p:spPr bwMode="auto">
          <a:xfrm>
            <a:off x="7696200" y="4219575"/>
            <a:ext cx="1295400" cy="1343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Rectangle 42"/>
          <p:cNvSpPr/>
          <p:nvPr/>
        </p:nvSpPr>
        <p:spPr>
          <a:xfrm>
            <a:off x="7848600" y="2438400"/>
            <a:ext cx="2286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848600" y="4495800"/>
            <a:ext cx="228600" cy="76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3" name="Picture 32" descr="13_4-EDS-Results-Basic_NEW.png"/>
          <p:cNvPicPr>
            <a:picLocks noChangeAspect="1"/>
          </p:cNvPicPr>
          <p:nvPr/>
        </p:nvPicPr>
        <p:blipFill>
          <a:blip r:embed="rId8"/>
          <a:srcRect l="83335" t="30000" r="-2" b="40833"/>
          <a:stretch>
            <a:fillRect/>
          </a:stretch>
        </p:blipFill>
        <p:spPr>
          <a:xfrm>
            <a:off x="4224338" y="990600"/>
            <a:ext cx="1262062" cy="22098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258" name="Picture 4" descr="eBooks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715000"/>
            <a:ext cx="9144000" cy="76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i="1" dirty="0">
                <a:solidFill>
                  <a:srgbClr val="002060"/>
                </a:solidFill>
                <a:latin typeface="Georgia" pitchFamily="18" charset="0"/>
                <a:ea typeface="ＭＳ Ｐゴシック" pitchFamily="34" charset="-128"/>
              </a:rPr>
              <a:t> </a:t>
            </a:r>
            <a:r>
              <a:rPr lang="cs-CZ" sz="3200" i="1" dirty="0" smtClean="0">
                <a:solidFill>
                  <a:srgbClr val="002060"/>
                </a:solidFill>
                <a:latin typeface="Georgia" pitchFamily="18" charset="0"/>
                <a:ea typeface="ＭＳ Ｐゴシック" pitchFamily="34" charset="-128"/>
              </a:rPr>
              <a:t>Integrace s EDS</a:t>
            </a:r>
            <a:r>
              <a:rPr lang="en-US" sz="3200" i="1" dirty="0" smtClean="0">
                <a:solidFill>
                  <a:srgbClr val="002060"/>
                </a:solidFill>
                <a:latin typeface="Georgia" pitchFamily="18" charset="0"/>
                <a:ea typeface="ＭＳ Ｐゴシック" pitchFamily="34" charset="-128"/>
              </a:rPr>
              <a:t>/ </a:t>
            </a:r>
            <a:r>
              <a:rPr lang="en-US" sz="3200" i="1" dirty="0" err="1" smtClean="0">
                <a:solidFill>
                  <a:srgbClr val="002060"/>
                </a:solidFill>
                <a:latin typeface="Georgia" pitchFamily="18" charset="0"/>
                <a:ea typeface="ＭＳ Ｐゴシック" pitchFamily="34" charset="-128"/>
              </a:rPr>
              <a:t>EBSCOhost</a:t>
            </a:r>
            <a:endParaRPr lang="en-US" sz="3200" i="1" dirty="0">
              <a:solidFill>
                <a:srgbClr val="002060"/>
              </a:solidFill>
              <a:latin typeface="Georgia" pitchFamily="18" charset="0"/>
              <a:ea typeface="ＭＳ Ｐゴシック" pitchFamily="34" charset="-128"/>
            </a:endParaRPr>
          </a:p>
        </p:txBody>
      </p:sp>
      <p:sp>
        <p:nvSpPr>
          <p:cNvPr id="384004" name="Rectangle 3"/>
          <p:cNvSpPr>
            <a:spLocks noChangeArrowheads="1"/>
          </p:cNvSpPr>
          <p:nvPr/>
        </p:nvSpPr>
        <p:spPr bwMode="auto">
          <a:xfrm>
            <a:off x="207963" y="6519863"/>
            <a:ext cx="89360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defRPr/>
            </a:pPr>
            <a:endParaRPr lang="cs-CZ" sz="1600" b="1">
              <a:solidFill>
                <a:srgbClr val="002060"/>
              </a:solidFill>
              <a:latin typeface="Times New Roman" pitchFamily="18" charset="0"/>
              <a:ea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2"/>
          <p:cNvSpPr>
            <a:spLocks noGrp="1"/>
          </p:cNvSpPr>
          <p:nvPr>
            <p:ph type="title"/>
          </p:nvPr>
        </p:nvSpPr>
        <p:spPr>
          <a:xfrm>
            <a:off x="-170608" y="285076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60A8"/>
                </a:solidFill>
              </a:rPr>
              <a:t>eBook Academic Collection</a:t>
            </a:r>
          </a:p>
        </p:txBody>
      </p:sp>
      <p:sp>
        <p:nvSpPr>
          <p:cNvPr id="252931" name="Content Placeholder 3"/>
          <p:cNvSpPr>
            <a:spLocks noGrp="1"/>
          </p:cNvSpPr>
          <p:nvPr>
            <p:ph idx="1"/>
          </p:nvPr>
        </p:nvSpPr>
        <p:spPr>
          <a:xfrm>
            <a:off x="685800" y="3887407"/>
            <a:ext cx="8226188" cy="1314189"/>
          </a:xfrm>
        </p:spPr>
        <p:txBody>
          <a:bodyPr/>
          <a:lstStyle/>
          <a:p>
            <a:pPr>
              <a:spcAft>
                <a:spcPts val="600"/>
              </a:spcAft>
              <a:buNone/>
            </a:pPr>
            <a:r>
              <a:rPr lang="cs-CZ" sz="2600" dirty="0" smtClean="0">
                <a:latin typeface="Arial" charset="0"/>
                <a:cs typeface="Arial" charset="0"/>
              </a:rPr>
              <a:t>= 137,000</a:t>
            </a:r>
            <a:r>
              <a:rPr lang="en-US" sz="2600" dirty="0" smtClean="0">
                <a:latin typeface="Arial" charset="0"/>
                <a:cs typeface="Arial" charset="0"/>
              </a:rPr>
              <a:t>+ </a:t>
            </a:r>
            <a:r>
              <a:rPr lang="en-US" sz="2600" dirty="0" err="1" smtClean="0">
                <a:latin typeface="Arial" charset="0"/>
                <a:cs typeface="Arial" charset="0"/>
              </a:rPr>
              <a:t>akademick</a:t>
            </a:r>
            <a:r>
              <a:rPr lang="cs-CZ" sz="2600" dirty="0" smtClean="0">
                <a:latin typeface="Arial" charset="0"/>
                <a:cs typeface="Arial" charset="0"/>
              </a:rPr>
              <a:t>ých titulů</a:t>
            </a:r>
            <a:endParaRPr lang="en-US" sz="2600" dirty="0" smtClean="0">
              <a:latin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114800" y="1524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>
              <a:defRPr/>
            </a:pPr>
            <a:r>
              <a:rPr lang="en-US" b="1" kern="0" dirty="0" err="1" smtClean="0">
                <a:solidFill>
                  <a:srgbClr val="FFFFFF"/>
                </a:solidFill>
                <a:latin typeface="Arial"/>
              </a:rPr>
              <a:t>Akvi</a:t>
            </a:r>
            <a:r>
              <a:rPr lang="hu-HU" b="1" kern="0" dirty="0" smtClean="0">
                <a:solidFill>
                  <a:srgbClr val="FFFFFF"/>
                </a:solidFill>
                <a:latin typeface="Arial"/>
              </a:rPr>
              <a:t>zi</a:t>
            </a:r>
            <a:r>
              <a:rPr lang="cs-CZ" b="1" kern="0" dirty="0" smtClean="0">
                <a:solidFill>
                  <a:srgbClr val="FFFFFF"/>
                </a:solidFill>
                <a:latin typeface="Arial"/>
              </a:rPr>
              <a:t>ční modely</a:t>
            </a:r>
            <a:endParaRPr lang="en-US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Oval 12">
            <a:hlinkClick r:id="rId2" action="ppaction://hlinksldjump"/>
          </p:cNvPr>
          <p:cNvSpPr/>
          <p:nvPr/>
        </p:nvSpPr>
        <p:spPr>
          <a:xfrm>
            <a:off x="228600" y="173038"/>
            <a:ext cx="685800" cy="685800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 bwMode="auto">
          <a:xfrm>
            <a:off x="418528" y="444985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400" dirty="0" smtClean="0">
                <a:solidFill>
                  <a:srgbClr val="0060A8"/>
                </a:solidFill>
                <a:latin typeface="Georgia" pitchFamily="18" charset="0"/>
              </a:rPr>
              <a:t>eBook Public Library Collection</a:t>
            </a:r>
          </a:p>
        </p:txBody>
      </p:sp>
      <p:sp>
        <p:nvSpPr>
          <p:cNvPr id="15" name="Content Placeholder 3"/>
          <p:cNvSpPr txBox="1">
            <a:spLocks/>
          </p:cNvSpPr>
          <p:nvPr/>
        </p:nvSpPr>
        <p:spPr bwMode="auto">
          <a:xfrm>
            <a:off x="524295" y="4720449"/>
            <a:ext cx="8226188" cy="131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0" hangingPunct="0">
              <a:spcBef>
                <a:spcPct val="20000"/>
              </a:spcBef>
              <a:spcAft>
                <a:spcPts val="600"/>
              </a:spcAft>
              <a:buClr>
                <a:srgbClr val="31859C"/>
              </a:buClr>
              <a:buFont typeface="Arial" charset="0"/>
              <a:buChar char="•"/>
              <a:defRPr/>
            </a:pPr>
            <a:endParaRPr lang="en-US" sz="2600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701720" y="5459199"/>
            <a:ext cx="8226188" cy="131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0" hangingPunct="0">
              <a:spcBef>
                <a:spcPct val="20000"/>
              </a:spcBef>
              <a:spcAft>
                <a:spcPts val="600"/>
              </a:spcAft>
              <a:buClr>
                <a:srgbClr val="31859C"/>
              </a:buClr>
              <a:buFont typeface="Arial" charset="0"/>
              <a:buNone/>
              <a:defRPr/>
            </a:pPr>
            <a:r>
              <a:rPr lang="cs-CZ" sz="2600" dirty="0" smtClean="0">
                <a:solidFill>
                  <a:prstClr val="black"/>
                </a:solidFill>
                <a:cs typeface="Arial" charset="0"/>
              </a:rPr>
              <a:t>= 40,000</a:t>
            </a: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+ </a:t>
            </a:r>
            <a:r>
              <a:rPr lang="cs-CZ" sz="2600" dirty="0" smtClean="0">
                <a:solidFill>
                  <a:prstClr val="black"/>
                </a:solidFill>
                <a:cs typeface="Arial" charset="0"/>
              </a:rPr>
              <a:t>titulů (fikce </a:t>
            </a:r>
            <a:r>
              <a:rPr lang="en-US" sz="2600" dirty="0" smtClean="0">
                <a:solidFill>
                  <a:prstClr val="black"/>
                </a:solidFill>
                <a:cs typeface="Arial" charset="0"/>
              </a:rPr>
              <a:t>+ </a:t>
            </a:r>
            <a:r>
              <a:rPr lang="en-US" sz="2600" dirty="0" err="1" smtClean="0">
                <a:solidFill>
                  <a:prstClr val="black"/>
                </a:solidFill>
                <a:cs typeface="Arial" charset="0"/>
              </a:rPr>
              <a:t>referen</a:t>
            </a:r>
            <a:r>
              <a:rPr lang="cs-CZ" sz="2600" dirty="0" smtClean="0">
                <a:solidFill>
                  <a:prstClr val="black"/>
                </a:solidFill>
                <a:cs typeface="Arial" charset="0"/>
              </a:rPr>
              <a:t>ční literatura)</a:t>
            </a:r>
            <a:endParaRPr lang="en-US" sz="2600" dirty="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 bwMode="auto">
          <a:xfrm>
            <a:off x="7616" y="118781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AKVIZICE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– 750 000 e-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knih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9" name="Content Placeholder 3"/>
          <p:cNvSpPr txBox="1">
            <a:spLocks/>
          </p:cNvSpPr>
          <p:nvPr/>
        </p:nvSpPr>
        <p:spPr bwMode="auto">
          <a:xfrm>
            <a:off x="729554" y="2224454"/>
            <a:ext cx="8226188" cy="131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1859C"/>
              </a:buClr>
              <a:buSzTx/>
              <a:buFont typeface="Arial" charset="0"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BEZ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6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udr</a:t>
            </a:r>
            <a:r>
              <a:rPr lang="cs-CZ" sz="2600" u="sng" dirty="0" smtClean="0">
                <a:ea typeface="+mn-ea"/>
                <a:cs typeface="Arial" charset="0"/>
              </a:rPr>
              <a:t>žovacích poplatků</a:t>
            </a:r>
            <a:r>
              <a:rPr lang="en-US" sz="2600" dirty="0" smtClean="0">
                <a:ea typeface="+mn-ea"/>
                <a:cs typeface="Arial" charset="0"/>
              </a:rPr>
              <a:t>; PDA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0" grpId="0"/>
      <p:bldP spid="252931" grpId="0" build="p"/>
      <p:bldP spid="12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4713380" y="1056096"/>
            <a:ext cx="4238949" cy="2047163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800" dirty="0">
                <a:solidFill>
                  <a:prstClr val="white"/>
                </a:solidFill>
                <a:cs typeface="Arial" pitchFamily="34" charset="0"/>
              </a:rPr>
              <a:t>Nejrelevantnější stránky </a:t>
            </a:r>
            <a:r>
              <a:rPr lang="en-US" sz="2800" dirty="0">
                <a:solidFill>
                  <a:prstClr val="white"/>
                </a:solidFill>
                <a:cs typeface="Arial" pitchFamily="34" charset="0"/>
              </a:rPr>
              <a:t>EBSCO eBooks </a:t>
            </a:r>
            <a:r>
              <a:rPr lang="cs-CZ" sz="2800" dirty="0">
                <a:solidFill>
                  <a:prstClr val="white"/>
                </a:solidFill>
                <a:cs typeface="Arial" pitchFamily="34" charset="0"/>
              </a:rPr>
              <a:t>přímo na seznamu </a:t>
            </a:r>
            <a:r>
              <a:rPr lang="cs-CZ" sz="2800" dirty="0" smtClean="0">
                <a:solidFill>
                  <a:prstClr val="white"/>
                </a:solidFill>
                <a:cs typeface="Arial" pitchFamily="34" charset="0"/>
              </a:rPr>
              <a:t>výsledků EDS / výpůjčka</a:t>
            </a:r>
            <a:endParaRPr lang="en-US" sz="28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138383" y="4031308"/>
            <a:ext cx="5554639" cy="26518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6204" y="3100553"/>
            <a:ext cx="3067983" cy="1874860"/>
          </a:xfrm>
          <a:prstGeom prst="round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45000">
                <a:srgbClr val="153885"/>
              </a:gs>
            </a:gsLst>
            <a:lin ang="5400000" scaled="0"/>
          </a:gradFill>
          <a:ln>
            <a:solidFill>
              <a:srgbClr val="6792C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2800" dirty="0" smtClean="0">
                <a:solidFill>
                  <a:prstClr val="white"/>
                </a:solidFill>
                <a:cs typeface="Arial" pitchFamily="34" charset="0"/>
              </a:rPr>
              <a:t>MARC </a:t>
            </a:r>
          </a:p>
          <a:p>
            <a:pPr>
              <a:defRPr/>
            </a:pPr>
            <a:r>
              <a:rPr lang="cs-CZ" sz="2800" dirty="0" smtClean="0">
                <a:solidFill>
                  <a:prstClr val="white"/>
                </a:solidFill>
                <a:cs typeface="Arial" pitchFamily="34" charset="0"/>
              </a:rPr>
              <a:t>záznamy </a:t>
            </a:r>
            <a:r>
              <a:rPr lang="cs-CZ" sz="2800" dirty="0" smtClean="0">
                <a:solidFill>
                  <a:prstClr val="white"/>
                </a:solidFill>
                <a:cs typeface="Arial" pitchFamily="34" charset="0"/>
              </a:rPr>
              <a:t>/ automatický update</a:t>
            </a:r>
            <a:endParaRPr lang="en-US" sz="2800" dirty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Title 2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/>
          <a:lstStyle/>
          <a:p>
            <a:r>
              <a:rPr lang="en-US" dirty="0" smtClean="0"/>
              <a:t>Patron Driven Acquisition (PDA)</a:t>
            </a:r>
            <a:br>
              <a:rPr lang="en-US" dirty="0" smtClean="0"/>
            </a:br>
            <a:r>
              <a:rPr lang="en-US" sz="2000" dirty="0" smtClean="0">
                <a:solidFill>
                  <a:srgbClr val="31859C"/>
                </a:solidFill>
                <a:latin typeface="Arial" pitchFamily="34" charset="0"/>
              </a:rPr>
              <a:t> </a:t>
            </a:r>
            <a:r>
              <a:rPr lang="cs-CZ" sz="2000" dirty="0" smtClean="0">
                <a:solidFill>
                  <a:srgbClr val="31859C"/>
                </a:solidFill>
                <a:latin typeface="Arial" pitchFamily="34" charset="0"/>
              </a:rPr>
              <a:t>model akvizice </a:t>
            </a:r>
            <a:r>
              <a:rPr lang="en-US" sz="2000" dirty="0" smtClean="0">
                <a:solidFill>
                  <a:srgbClr val="31859C"/>
                </a:solidFill>
                <a:latin typeface="Arial" pitchFamily="34" charset="0"/>
              </a:rPr>
              <a:t>/ </a:t>
            </a:r>
            <a:r>
              <a:rPr lang="en-US" sz="2000" dirty="0" err="1" smtClean="0">
                <a:solidFill>
                  <a:srgbClr val="31859C"/>
                </a:solidFill>
                <a:latin typeface="Arial" pitchFamily="34" charset="0"/>
              </a:rPr>
              <a:t>kr</a:t>
            </a:r>
            <a:r>
              <a:rPr lang="cs-CZ" sz="2000" dirty="0" smtClean="0">
                <a:solidFill>
                  <a:srgbClr val="31859C"/>
                </a:solidFill>
                <a:latin typeface="Arial" pitchFamily="34" charset="0"/>
              </a:rPr>
              <a:t>átkodobé výpůjčky</a:t>
            </a:r>
            <a:endParaRPr lang="en-US" dirty="0" smtClean="0"/>
          </a:p>
        </p:txBody>
      </p:sp>
      <p:sp>
        <p:nvSpPr>
          <p:cNvPr id="647171" name="Content Placeholder 9"/>
          <p:cNvSpPr>
            <a:spLocks noGrp="1"/>
          </p:cNvSpPr>
          <p:nvPr>
            <p:ph idx="1"/>
          </p:nvPr>
        </p:nvSpPr>
        <p:spPr>
          <a:xfrm>
            <a:off x="1143000" y="3209365"/>
            <a:ext cx="7543800" cy="2849563"/>
          </a:xfrm>
        </p:spPr>
        <p:txBody>
          <a:bodyPr/>
          <a:lstStyle/>
          <a:p>
            <a:r>
              <a:rPr lang="cs-CZ" dirty="0" smtClean="0"/>
              <a:t>Garance, že je zakoupeno pouze to, co se skutečně používá</a:t>
            </a:r>
            <a:endParaRPr lang="en-US" dirty="0" smtClean="0"/>
          </a:p>
          <a:p>
            <a:r>
              <a:rPr lang="cs-CZ" dirty="0" smtClean="0"/>
              <a:t>Kontrola nad rozpočtem, bez rizika přeplatků</a:t>
            </a:r>
            <a:endParaRPr lang="en-US" dirty="0" smtClean="0"/>
          </a:p>
          <a:p>
            <a:r>
              <a:rPr lang="cs-CZ" b="1" dirty="0" smtClean="0"/>
              <a:t>Kreditní model </a:t>
            </a:r>
            <a:r>
              <a:rPr lang="cs-CZ" dirty="0" smtClean="0"/>
              <a:t>(</a:t>
            </a:r>
            <a:r>
              <a:rPr lang="en-US" dirty="0" smtClean="0"/>
              <a:t>Deposit</a:t>
            </a:r>
            <a:r>
              <a:rPr lang="cs-CZ" dirty="0" smtClean="0"/>
              <a:t>) nebo </a:t>
            </a:r>
            <a:r>
              <a:rPr lang="cs-CZ" b="1" dirty="0" smtClean="0"/>
              <a:t>průběžná fakturace </a:t>
            </a:r>
            <a:r>
              <a:rPr lang="cs-CZ" dirty="0" smtClean="0"/>
              <a:t>(</a:t>
            </a:r>
            <a:r>
              <a:rPr lang="en-US" dirty="0" smtClean="0"/>
              <a:t>pay-as-you-go</a:t>
            </a:r>
            <a:r>
              <a:rPr lang="cs-CZ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114800" y="1524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 eaLnBrk="0" hangingPunct="0">
              <a:defRPr/>
            </a:pPr>
            <a:r>
              <a:rPr lang="cs-CZ" b="1" kern="0" dirty="0">
                <a:solidFill>
                  <a:srgbClr val="FFFFFF"/>
                </a:solidFill>
                <a:latin typeface="Arial"/>
                <a:ea typeface="MS PGothic" pitchFamily="34" charset="-128"/>
              </a:rPr>
              <a:t>PDA - akvizice</a:t>
            </a:r>
            <a:endParaRPr lang="en-US" b="1" kern="0" dirty="0">
              <a:solidFill>
                <a:srgbClr val="FFFFFF"/>
              </a:solidFill>
              <a:latin typeface="Arial"/>
              <a:ea typeface="MS PGothic" pitchFamily="34" charset="-128"/>
            </a:endParaRP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228600" y="173038"/>
            <a:ext cx="685800" cy="685800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itle 2"/>
          <p:cNvSpPr txBox="1">
            <a:spLocks/>
          </p:cNvSpPr>
          <p:nvPr/>
        </p:nvSpPr>
        <p:spPr bwMode="auto">
          <a:xfrm>
            <a:off x="457200" y="21732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8000" i="1" dirty="0" smtClean="0">
                <a:solidFill>
                  <a:srgbClr val="FFFFFF"/>
                </a:solidFill>
                <a:latin typeface="Georgia" pitchFamily="18" charset="0"/>
                <a:ea typeface="ＭＳ Ｐゴシック" pitchFamily="34" charset="-128"/>
              </a:rPr>
              <a:t>EBSCO eBooks</a:t>
            </a:r>
            <a:endParaRPr lang="en-US" sz="60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8" name="Picture 7" descr="icon_PatronAquisition_rev.png" hidden="1"/>
          <p:cNvPicPr>
            <a:picLocks noChangeAspect="1"/>
          </p:cNvPicPr>
          <p:nvPr/>
        </p:nvPicPr>
        <p:blipFill>
          <a:blip r:embed="rId2"/>
          <a:srcRect l="20096" t="29721" r="26316" b="40557"/>
          <a:stretch>
            <a:fillRect/>
          </a:stretch>
        </p:blipFill>
        <p:spPr>
          <a:xfrm>
            <a:off x="6248400" y="304800"/>
            <a:ext cx="2667000" cy="1143000"/>
          </a:xfrm>
          <a:prstGeom prst="rect">
            <a:avLst/>
          </a:prstGeom>
          <a:effectLst>
            <a:outerShdw blurRad="50800" dir="2700000" algn="tl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646148" name="Rectangle 8"/>
          <p:cNvSpPr>
            <a:spLocks noChangeArrowheads="1"/>
          </p:cNvSpPr>
          <p:nvPr/>
        </p:nvSpPr>
        <p:spPr bwMode="auto">
          <a:xfrm>
            <a:off x="914400" y="3581400"/>
            <a:ext cx="731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Výběr z 1 000 vydavatelů</a:t>
            </a:r>
            <a:endParaRPr lang="en-US" sz="1100" i="1" dirty="0" smtClean="0">
              <a:solidFill>
                <a:srgbClr val="000000"/>
              </a:solidFill>
              <a:latin typeface="Georgia" pitchFamily="18" charset="0"/>
              <a:ea typeface="ＭＳ Ｐゴシック" pitchFamily="34" charset="-128"/>
            </a:endParaRPr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228600" y="173038"/>
            <a:ext cx="685800" cy="685800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7" descr="CollectionManager_icon_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-304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cupress.cuni.cz/ink2_ext/img/logo_pecet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5495925"/>
            <a:ext cx="1603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s://encrypted-tbn3.gstatic.com/images?q=tbn:ANd9GcSoGCY94QNocV1RfYD7Vd6XD9P3d9MBQSXa-oLvZSNnDoH_FziPduihl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5181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questionmar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52578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615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5406204"/>
            <a:ext cx="2133600" cy="10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615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0" y="5562600"/>
            <a:ext cx="16954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264447" y="4111400"/>
            <a:ext cx="3442447" cy="1066800"/>
          </a:xfrm>
          <a:prstGeom prst="wedgeRectCallout">
            <a:avLst>
              <a:gd name="adj1" fmla="val -44241"/>
              <a:gd name="adj2" fmla="val 27176"/>
            </a:avLst>
          </a:prstGeom>
          <a:gradFill rotWithShape="1">
            <a:gsLst>
              <a:gs pos="0">
                <a:srgbClr val="6600CC"/>
              </a:gs>
              <a:gs pos="100000">
                <a:srgbClr val="2F005E"/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2000" b="1" dirty="0">
                <a:solidFill>
                  <a:srgbClr val="FFFF00"/>
                </a:solidFill>
                <a:ea typeface="ＭＳ Ｐゴシック" pitchFamily="34" charset="-128"/>
              </a:rPr>
              <a:t>EBSCO</a:t>
            </a:r>
            <a:r>
              <a:rPr lang="hu-HU" sz="2000" b="1" i="1" dirty="0">
                <a:solidFill>
                  <a:srgbClr val="FFFF00"/>
                </a:solidFill>
                <a:ea typeface="ＭＳ Ｐゴシック" pitchFamily="34" charset="-128"/>
              </a:rPr>
              <a:t>host</a:t>
            </a:r>
            <a:r>
              <a:rPr lang="hu-HU" sz="2000" b="1" dirty="0">
                <a:solidFill>
                  <a:srgbClr val="FFFF00"/>
                </a:solidFill>
                <a:ea typeface="ＭＳ Ｐゴシック" pitchFamily="34" charset="-128"/>
              </a:rPr>
              <a:t> Collection </a:t>
            </a:r>
            <a:r>
              <a:rPr lang="hu-HU" sz="2000" b="1" dirty="0" smtClean="0">
                <a:solidFill>
                  <a:srgbClr val="FFFF00"/>
                </a:solidFill>
                <a:ea typeface="ＭＳ Ｐゴシック" pitchFamily="34" charset="-128"/>
              </a:rPr>
              <a:t>Manager - katalog</a:t>
            </a:r>
            <a:endParaRPr lang="en-US" sz="2000" i="1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69324" y="2312276"/>
            <a:ext cx="5817476" cy="3813887"/>
          </a:xfrm>
        </p:spPr>
        <p:txBody>
          <a:bodyPr/>
          <a:lstStyle/>
          <a:p>
            <a:pPr marL="0" indent="0">
              <a:spcBef>
                <a:spcPts val="33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3300"/>
              </a:spcBef>
              <a:buNone/>
            </a:pPr>
            <a:endParaRPr lang="en-US" sz="2000" dirty="0" smtClean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84035" y="416058"/>
            <a:ext cx="13252" cy="1545381"/>
          </a:xfrm>
          <a:prstGeom prst="line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76206" y="470456"/>
            <a:ext cx="3790122" cy="1676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/>
                <a:cs typeface="Arial" pitchFamily="34" charset="0"/>
              </a:rPr>
              <a:t>NISO Report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/>
                <a:cs typeface="Arial" pitchFamily="34" charset="0"/>
              </a:rPr>
              <a:t>“The Future of Library Resource Discovery”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/>
                <a:cs typeface="Arial" pitchFamily="34" charset="0"/>
              </a:rPr>
              <a:t>Marshall Breeding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/>
                <a:cs typeface="Arial" pitchFamily="34" charset="0"/>
              </a:rPr>
              <a:t>February 18,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34" y="285039"/>
            <a:ext cx="3784310" cy="1652304"/>
          </a:xfrm>
          <a:prstGeom prst="rect">
            <a:avLst/>
          </a:prstGeom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5580600"/>
              </p:ext>
            </p:extLst>
          </p:nvPr>
        </p:nvGraphicFramePr>
        <p:xfrm>
          <a:off x="1456044" y="2509439"/>
          <a:ext cx="6655982" cy="410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tangle 13"/>
          <p:cNvSpPr/>
          <p:nvPr/>
        </p:nvSpPr>
        <p:spPr>
          <a:xfrm>
            <a:off x="391885" y="5044861"/>
            <a:ext cx="3875964" cy="1564944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anchor="ctr"/>
          <a:lstStyle/>
          <a:p>
            <a:pPr marL="0" lvl="1" algn="l">
              <a:defRPr/>
            </a:pPr>
            <a:r>
              <a:rPr lang="cs-CZ" sz="2400" dirty="0" smtClean="0">
                <a:solidFill>
                  <a:prstClr val="white"/>
                </a:solidFill>
                <a:cs typeface="Arial" pitchFamily="34" charset="0"/>
              </a:rPr>
              <a:t>Téměř </a:t>
            </a:r>
            <a:r>
              <a:rPr lang="cs-CZ" sz="2400" b="1" dirty="0" smtClean="0">
                <a:solidFill>
                  <a:prstClr val="white"/>
                </a:solidFill>
                <a:cs typeface="Arial" pitchFamily="34" charset="0"/>
              </a:rPr>
              <a:t>4x</a:t>
            </a:r>
            <a:r>
              <a:rPr lang="cs-CZ" sz="2400" dirty="0" smtClean="0">
                <a:solidFill>
                  <a:prstClr val="white"/>
                </a:solidFill>
                <a:cs typeface="Arial" pitchFamily="34" charset="0"/>
              </a:rPr>
              <a:t> více zákazníků než u konkurečních producentů dohromady.</a:t>
            </a:r>
            <a:endParaRPr lang="en-US" sz="2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13361" y="3256454"/>
            <a:ext cx="4030639" cy="1627496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anchor="ctr"/>
          <a:lstStyle/>
          <a:p>
            <a:pPr marL="0" lvl="1" algn="l">
              <a:defRPr/>
            </a:pPr>
            <a:r>
              <a:rPr lang="en-US" sz="3200" dirty="0" smtClean="0">
                <a:solidFill>
                  <a:prstClr val="white"/>
                </a:solidFill>
                <a:cs typeface="Arial" pitchFamily="34" charset="0"/>
              </a:rPr>
              <a:t>8 246 </a:t>
            </a:r>
            <a:r>
              <a:rPr lang="hu-HU" sz="3200" dirty="0" smtClean="0">
                <a:solidFill>
                  <a:prstClr val="white"/>
                </a:solidFill>
                <a:cs typeface="Arial" pitchFamily="34" charset="0"/>
              </a:rPr>
              <a:t>z</a:t>
            </a:r>
            <a:r>
              <a:rPr lang="cs-CZ" sz="3200" dirty="0" smtClean="0">
                <a:solidFill>
                  <a:prstClr val="white"/>
                </a:solidFill>
                <a:cs typeface="Arial" pitchFamily="34" charset="0"/>
              </a:rPr>
              <a:t>ákazníků volí EDS</a:t>
            </a:r>
            <a:endParaRPr lang="en-US" sz="32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Title 6"/>
          <p:cNvSpPr txBox="1">
            <a:spLocks/>
          </p:cNvSpPr>
          <p:nvPr/>
        </p:nvSpPr>
        <p:spPr bwMode="auto">
          <a:xfrm>
            <a:off x="131763" y="107950"/>
            <a:ext cx="5646737" cy="5603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Discovery Service </a:t>
            </a:r>
            <a:r>
              <a:rPr lang="cs-CZ" sz="2400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– Instalace 2015</a:t>
            </a:r>
            <a:endParaRPr lang="en-US" sz="2400" dirty="0" smtClean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362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650" name="background" descr="background-01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7651" name="front section" descr="06-frontland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discovery" descr="logo_Discovery-01-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60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886200" y="1219200"/>
            <a:ext cx="4973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cs-CZ" sz="4000" b="1" smtClean="0">
                <a:solidFill>
                  <a:srgbClr val="FFFF00"/>
                </a:solidFill>
                <a:latin typeface="Times New Roman" pitchFamily="18" charset="0"/>
                <a:ea typeface="ＭＳ Ｐゴシック"/>
              </a:rPr>
              <a:t>Děkuji za pozornost</a:t>
            </a:r>
            <a:endParaRPr lang="en-US" sz="4000" b="1" smtClean="0">
              <a:solidFill>
                <a:srgbClr val="FFFF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65638" y="5245100"/>
            <a:ext cx="4572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baseline="-25000" dirty="0">
                <a:solidFill>
                  <a:srgbClr val="FFFFFF"/>
                </a:solidFill>
                <a:latin typeface="Times New Roman" pitchFamily="18" charset="0"/>
                <a:ea typeface="ＭＳ Ｐゴシック"/>
              </a:rPr>
              <a:t>Jan Luprich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baseline="-25000" dirty="0">
                <a:solidFill>
                  <a:srgbClr val="FFFFFF"/>
                </a:solidFill>
                <a:latin typeface="Times New Roman" pitchFamily="18" charset="0"/>
                <a:ea typeface="ＭＳ Ｐゴシック"/>
              </a:rPr>
              <a:t>EBSCO </a:t>
            </a:r>
            <a:r>
              <a:rPr lang="cs-CZ" sz="2400" b="1" kern="0" baseline="-25000" dirty="0">
                <a:solidFill>
                  <a:srgbClr val="FFFFFF"/>
                </a:solidFill>
                <a:latin typeface="Times New Roman" pitchFamily="18" charset="0"/>
                <a:ea typeface="ＭＳ Ｐゴシック"/>
              </a:rPr>
              <a:t>Information Services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baseline="-25000" dirty="0">
                <a:solidFill>
                  <a:srgbClr val="FFFFFF"/>
                </a:solidFill>
                <a:latin typeface="Times New Roman" pitchFamily="18" charset="0"/>
                <a:ea typeface="ＭＳ Ｐゴシック"/>
              </a:rPr>
              <a:t>Regional Sales Manager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baseline="-25000" dirty="0">
                <a:solidFill>
                  <a:srgbClr val="FFFFFF"/>
                </a:solidFill>
                <a:latin typeface="Times New Roman" pitchFamily="18" charset="0"/>
                <a:ea typeface="ＭＳ Ｐゴシック"/>
              </a:rPr>
              <a:t>Central Europe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baseline="-25000" dirty="0">
                <a:solidFill>
                  <a:srgbClr val="FFFFFF"/>
                </a:solidFill>
                <a:latin typeface="Times New Roman" pitchFamily="18" charset="0"/>
                <a:ea typeface="ＭＳ Ｐゴシック"/>
              </a:rPr>
              <a:t>Email: </a:t>
            </a:r>
            <a:r>
              <a:rPr lang="en-US" sz="2400" b="1" u="sng" kern="0" baseline="-25000" dirty="0">
                <a:solidFill>
                  <a:srgbClr val="FFFFFF"/>
                </a:solidFill>
                <a:latin typeface="Times New Roman" pitchFamily="18" charset="0"/>
                <a:ea typeface="ＭＳ Ｐゴシック"/>
              </a:rPr>
              <a:t>JLuprich@ebscohost.com</a:t>
            </a:r>
            <a:endParaRPr lang="sr-Cyrl-CS" sz="2400" b="1" u="sng" kern="0" baseline="-25000" dirty="0">
              <a:solidFill>
                <a:srgbClr val="FFFFFF"/>
              </a:solidFill>
              <a:latin typeface="Times New Roman" pitchFamily="18" charset="0"/>
              <a:ea typeface="ＭＳ Ｐゴシック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u="sng" kern="0" baseline="-25000" dirty="0">
              <a:solidFill>
                <a:srgbClr val="3333CC"/>
              </a:solidFill>
              <a:latin typeface="Times New Roman" pitchFamily="18" charset="0"/>
              <a:ea typeface="ＭＳ Ｐゴシック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sr-Cyrl-CS" sz="2400" b="1" u="sng" kern="0" baseline="-25000" dirty="0">
              <a:solidFill>
                <a:srgbClr val="3333CC"/>
              </a:solidFill>
              <a:latin typeface="Times New Roman" pitchFamily="18" charset="0"/>
              <a:ea typeface="ＭＳ Ｐゴシック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171" name="Picture 8" descr="HEC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7783" y="5536475"/>
            <a:ext cx="16383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2" name="Picture 14" descr="logo-3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371975"/>
            <a:ext cx="6667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4" descr="http://www.ohiolink.edu/images/logo-left-alig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897" y="4598899"/>
            <a:ext cx="2200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4" name="Picture 4" descr="http://www.brockmann-geomatics.se/images/logotypes/logo-s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732" y="5715272"/>
            <a:ext cx="1905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5" name="Picture 18" descr="https://encrypted-tbn1.gstatic.com/images?q=tbn:ANd9GcSu--9XDC_dlFErQjYKs_0EMnZmlCd-jq8p5UH83ZLkt92a_hO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4757738"/>
            <a:ext cx="2187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6" name="Picture 16" descr="http://cja.huji.ac.il/logo9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5425" y="1874838"/>
            <a:ext cx="1808163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7" name="AutoShape 16" descr="data:image/jpeg;base64,/9j/4AAQSkZJRgABAQAAAQABAAD/2wCEAAkGBxQHBhUIBxQUFhUXFSEWGRgYGSMgIRohICUXIiAiIhwkHCggJCEmHR4fIzEkKSorOi4vICUzPDMuOS8tLisBCgoKDg0NGhAQGjgiHyU0Ny82NywuNS02Ni0sNys4Ny4rLi80LCw3LDg3Kyw0MiwsKzYuLDc0LTU0MDAzNSw0NP/AABEIAHAArAMBIgACEQEDEQH/xAAbAAEBAAMBAQEAAAAAAAAAAAAABgMEBQcBAv/EAC0QAAEEAQMCBQQCAwEAAAAAAAEAAgMRBAUSITFhBhMiQVEUcYGhFTIjkZIz/8QAGQEBAAMBAQAAAAAAAAAAAAAAAAECAwUE/8QAIREBAAICAgEFAQAAAAAAAAAAAAECAxESMQQTFCFhgTL/2gAMAwEAAhEDEQA/APcUREBERAREQEREBERAREQEREBERAREQEREBERAREQEREBEUt48hdk48EOMaeZvSe4a4j9hBUovPYNWdna9DrUwcGNY9gb3ZG5zz/0a/C648SzjTXZskArY17eSB6nNbtJI54N7hwgq0UzJ4ilhmfgzRx+cJWRNIcdn+QWCeL4H+1o4eqyafLLEGNdLLmObxZaKY0k1VngdEFoii5tYdj6n/KZcZa9uI70X7+YGjn2B4PYFbs3iOXCmdFmxx+jy3PcxxoMkJbfI6td+uUFOilsjxPJ9N5+MxhsSPaPUSWMNA0BwD8ngcdVRYOR9XhMyWit7A6viwCgzoiICIiAiIgIiICIiAiIgLBkYjMl7Hziyx25vY/KzrjeJMh+I6CeMuDBMPMLb/qQeoHtdIN7+Ni3teGNthcW9t17uO9laQ0nFgk+i2NBkbw2zyGEHjngB1GguJjzS6hLFGXThj8mVriNzTsDS5vNWBYFHumE7JzI4cZ75Wl0WQ0u5FFr6jJ4610+UFLPpMOQ57pmAmQtLu5bw09iB8LGNBxxAYRGKL9/U3u6Xd3fdS8mXl5OmHNd5kfrjicKPpDf/AEfQ5ouPUewWfEZNl5EEEk0pjd5pLmbm8CtvLrJ5uieo+UFBNp2NhYxlmYxrGxlhvpsJsg/c8r7j6VjsgfjQsaQ8APF2SK4uzdV0UqciTysuXFkyba3bE124k0W7n3Xv7D4X7lecDVMyap/Mc1rmBu71DY0ON0R6Tf2qh7IKifQ4MhjWSximM2NFkenjjg8jjot2CEY8DYYRTWgNA+AOi4HhLIkklnjnc5zA5pYTuqi0XRd6iN19V32ZDJH7I3NJHsCLUbE14j118GUcTDO3b/Z3vfWgtbRfEMjctsOYdzXGrPUX0X3xPpD/AK05cDS5ruTQsg8Dp+FqaJo8mVmNfI0tY02SRXT2C5F7Z/cajff5phM25LxERdhuIiICIiAiIgIiICxyzthrznAbjtFmrJ6Ad1kXO1/TzqWlugiIDxTmE+zmm2/sINwZDXtcYiHbSQaPQjmj3U7pXil+ZNA3IiY1swJBbLuLaBPqbtFDjquto+AcLSvIlIL3W55Hu51k/izX2CntK8OTwHHa5kMfk/2kYSXS8EUfSOD3JQUX83j7S7z4qHX1j7/KwatrjcHBZmY5je1xof5A2/aweho9fgX9lp4ugOixsNjwy4XW/vw+q459RtaI8NTQFk0Ya4tdL6N5ZxIbBDgOK6EVzaCvidvjDuORfHI/B+F+lrafB9HgMx6A2sAoXQoe180udN4ngim8sbndwOFS+SlP6nSJmI7a3jLLdDjNx4zQdd9wPZSDHGN4fGaI5BHsr3PxI9f08Ohd3a74PuCFw4fCUhlqd7Q35HJ/C5flYMuTLyr8xPTG9ZmdwpdIyTl6YyeTqW8/ccLcWOCEY8IhiFBooLIurSJisRPbaOhERWSIiICIiAiIgIiICIiAiIgIimNX8TGDKMGE0HaaLj7nsFllzUxRuyJtEduv4gv+Gl8rrt/XF/q154rTQtf/AJGX6XKaA4jgjofnj5pZpvDMEs3mU4dgeF4c+L3Or45+mVq8/mGl4JvyJL/ruFff3VMsWNjtxYRDAAGj2WVe7Bj9PHFZaVjUaERFqsIiICIiAiIgIiICIiAiIgIiIC841fEdhZ7o5R1JIPyCvR1+ZIxINsgBHcWvN5Pj+tWI3rSl68kR4UxHT6m3IaPSyyT3IIr9q5XxrQxu1gAHwF9VvHwRhpx3tNa8Y0IiLdY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155575" y="-639763"/>
            <a:ext cx="2057400" cy="133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7178" name="AutoShape 18" descr="data:image/jpeg;base64,/9j/4AAQSkZJRgABAQAAAQABAAD/2wCEAAkGBxQHBhUIBxQUFhUXFSEWGRgYGSMgIRohICUXIiAiIhwkHCggJCEmHR4fIzEkKSorOi4vICUzPDMuOS8tLisBCgoKDg0NGhAQGjgiHyU0Ny82NywuNS02Ni0sNys4Ny4rLi80LCw3LDg3Kyw0MiwsKzYuLDc0LTU0MDAzNSw0NP/AABEIAHAArAMBIgACEQEDEQH/xAAbAAEBAAMBAQEAAAAAAAAAAAAABgMEBQcBAv/EAC0QAAEEAQMCBQQCAwEAAAAAAAEAAgMRBAUSITFhBhMiQVEUcYGhFTIjkZIz/8QAGQEBAAMBAQAAAAAAAAAAAAAAAAECAwUE/8QAIREBAAICAgEFAQAAAAAAAAAAAAECAxESMQQTFCFhgTL/2gAMAwEAAhEDEQA/APcUREBERAREQEREBERAREQEREBERAREQEREBERAREQEREBEUt48hdk48EOMaeZvSe4a4j9hBUovPYNWdna9DrUwcGNY9gb3ZG5zz/0a/C648SzjTXZskArY17eSB6nNbtJI54N7hwgq0UzJ4ilhmfgzRx+cJWRNIcdn+QWCeL4H+1o4eqyafLLEGNdLLmObxZaKY0k1VngdEFoii5tYdj6n/KZcZa9uI70X7+YGjn2B4PYFbs3iOXCmdFmxx+jy3PcxxoMkJbfI6td+uUFOilsjxPJ9N5+MxhsSPaPUSWMNA0BwD8ngcdVRYOR9XhMyWit7A6viwCgzoiICIiAiIgIiICIiAiIgLBkYjMl7Hziyx25vY/KzrjeJMh+I6CeMuDBMPMLb/qQeoHtdIN7+Ni3teGNthcW9t17uO9laQ0nFgk+i2NBkbw2zyGEHjngB1GguJjzS6hLFGXThj8mVriNzTsDS5vNWBYFHumE7JzI4cZ75Wl0WQ0u5FFr6jJ4610+UFLPpMOQ57pmAmQtLu5bw09iB8LGNBxxAYRGKL9/U3u6Xd3fdS8mXl5OmHNd5kfrjicKPpDf/AEfQ5ouPUewWfEZNl5EEEk0pjd5pLmbm8CtvLrJ5uieo+UFBNp2NhYxlmYxrGxlhvpsJsg/c8r7j6VjsgfjQsaQ8APF2SK4uzdV0UqciTysuXFkyba3bE124k0W7n3Xv7D4X7lecDVMyap/Mc1rmBu71DY0ON0R6Tf2qh7IKifQ4MhjWSximM2NFkenjjg8jjot2CEY8DYYRTWgNA+AOi4HhLIkklnjnc5zA5pYTuqi0XRd6iN19V32ZDJH7I3NJHsCLUbE14j118GUcTDO3b/Z3vfWgtbRfEMjctsOYdzXGrPUX0X3xPpD/AK05cDS5ruTQsg8Dp+FqaJo8mVmNfI0tY02SRXT2C5F7Z/cajff5phM25LxERdhuIiICIiAiIgIiICxyzthrznAbjtFmrJ6Ad1kXO1/TzqWlugiIDxTmE+zmm2/sINwZDXtcYiHbSQaPQjmj3U7pXil+ZNA3IiY1swJBbLuLaBPqbtFDjquto+AcLSvIlIL3W55Hu51k/izX2CntK8OTwHHa5kMfk/2kYSXS8EUfSOD3JQUX83j7S7z4qHX1j7/KwatrjcHBZmY5je1xof5A2/aweho9fgX9lp4ugOixsNjwy4XW/vw+q459RtaI8NTQFk0Ya4tdL6N5ZxIbBDgOK6EVzaCvidvjDuORfHI/B+F+lrafB9HgMx6A2sAoXQoe180udN4ngim8sbndwOFS+SlP6nSJmI7a3jLLdDjNx4zQdd9wPZSDHGN4fGaI5BHsr3PxI9f08Ohd3a74PuCFw4fCUhlqd7Q35HJ/C5flYMuTLyr8xPTG9ZmdwpdIyTl6YyeTqW8/ccLcWOCEY8IhiFBooLIurSJisRPbaOhERWSIiICIiAiIgIiICIiAiIgIimNX8TGDKMGE0HaaLj7nsFllzUxRuyJtEduv4gv+Gl8rrt/XF/q154rTQtf/AJGX6XKaA4jgjofnj5pZpvDMEs3mU4dgeF4c+L3Or45+mVq8/mGl4JvyJL/ruFff3VMsWNjtxYRDAAGj2WVe7Bj9PHFZaVjUaERFqsIiICIiAiIgIiICIiAiIgIiIC841fEdhZ7o5R1JIPyCvR1+ZIxINsgBHcWvN5Pj+tWI3rSl68kR4UxHT6m3IaPSyyT3IIr9q5XxrQxu1gAHwF9VvHwRhpx3tNa8Y0IiLdY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155575" y="-639763"/>
            <a:ext cx="2057400" cy="133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47180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2133600"/>
            <a:ext cx="28352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82" name="Picture 2" descr="https://encrypted-tbn3.gstatic.com/images?q=tbn:ANd9GcQ1lwecXEO4OL8NtEJLuRz2rVOLLpqX8uoORPUzaSAoHnvoHddazjQS0UDq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6536" y="1789113"/>
            <a:ext cx="1661395" cy="125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83" name="AutoShape 4" descr="data:image/jpeg;base64,/9j/4AAQSkZJRgABAQAAAQABAAD/2wCEAAkGBxQSEhUSDxQUFBQXFxoXFxQWGBwYFBoiGhYdGRYcFRgaKC0jGB0lJx8fIT0hJS03LzouIyszRDMuNy0tOi0BCgoKDQwNGg8QGjclICQ3Nyw3NzcyNyw0NjcsNC8tNzUtNCwsNyw3LCw4NCssNDQsLCw0NDQsNywsLDQ0LCw0Lf/AABEIAE8ATwMBIgACEQEDEQH/xAAbAAACAwEBAQAAAAAAAAAAAAAABAMFBgIBB//EADQQAAIBAgQEAwYEBwAAAAAAAAECAwARBBIhMQUTQVEiMmEGFCNxgaEzU5GTFSSCksHR4f/EABoBAAIDAQEAAAAAAAAAAAAAAAEFAAMEAgb/xAAkEQACAgEFAAAHAAAAAAAAAAAAAQIRAwQSITFRExQiMkFC8f/aAAwDAQACEQMRAD8A+40UUVCBXhoqOaUKCzaAC9BtJWyIX4liMgX1ZRp+p3+VNqazWOnkls1vDc2tv6GrzBSXRb721Hral+m1ay5pJdfgunj2wTGq9ryvaYlIUUUVCBRRXlQgNVNj8eCTE6m50tfftarSSZVF2IFISOrNn0Iy3Bt2NYdZJuFQl/C3FSdtC8OJUAgRE5dDtp6aVw+KIvy/DbQgkFQenyNR4wFk6gl9QLC+n370zhl8MasAcw1PXQafPtSuMskpfDTqkaGkldD2AxRe9xt16U5VdhZ0jspNi230t/urBTfanOmlcEm7aMs1ydUUUVpOArk11XLUH0QopYnsFtoCb+U9Tfc1PAjEeBQABkKk2/S16pMS0gJOZrEm2tr/ACqf4lsp5h3626CvLx1aWRraxg8X0rlFiuELggopW9xdiCOmwGlRYlGTL8Pynw5SSNe9xSaYefoJP7h9etRyQyXs3M3F9QdenX1oT1DULWNpkWNX9yH8aCFVmW9je4todLaHWneCYkupuLAGw/zpVBJnGXxOFI3J7Gxq69n7+O7FttzfpVmhzynqklwgZsajisuaKKK9MYDy9ck0lxqIvC6iTlEjSTtrpe1tOm9Z7h2NMhQTgxQqJENnJhaRWtcSblCNRc237UdraOXKnQ5xWEyuOXrlBBHUa1LxDmNlGHupLMMw2HwSVLGx0zW+e1ZfFLIJAIVkkiDoAM5VCxz5lWTqpFj1F+1PQSMMJCudhIJ0WRXLIV3ushGuXpm62vS/SaRxyPK/27Ls2a47fBnG4rGeVEfxNmjyi1l5bjKxscpzBGse9qZbFTcwPaRkzxjJkZSQyqGKm2gU3JB0tf0pThMrnlJimflKsi5yxCO6yWBL7lcvlzb9bm1TYxS5kjheTkFsOMyudGOIUOI3ve2W1xt96ZuK6oyq+xnicZMQsLgE6/1f8qb2aGj37ikMNj5oHSDEI8hDErMg8LrY/iAaK/psdxSiSTQwyzRiWWF0NwSWnjOU+KPcuvpuNxfaksNFH5uOVS58Nss7+E40ba9e1mOBn+bxOa34ihcztmA93jJCodLXvrfe9acU3apmZOyrPBR+diP3Wqs4/GmFiEjSYhgZI47c4i2dwoOva9aeocZhElQxyorod1YAqdb6g0Yy55BKNrg+e4z2oiijR297s6SsLTGwMcnLAJG2boascZxGOPms7YoRxSpHI/OY2DoGD26gEgW+tak8JgKheVHlC5AuUWC3vlA7elSScPiZXVo0KyecFQQ2lvEOugrvfDw42S9MXBxdWfDxsMUpni5oBnY2GpAtbUkAH60nB7To2HknVcWcjIthiLjx92HlI6i16378NiZlcxoXUZVbKLgdgegqFuCYcqUMEWQ2uuQZTl0W49KO+HgHjl6ZLF8ZVIpZV95YRQxTMPedxLm2YXBtboalwWJZ8ecIzToFhDn47E5m10IGoG33rWtwyEhlMSZWUIwyixVfKp7gX2rpeHxcznctObaxkyjPbtm3ob488HWyXHIoOCj83EfutXX8GH52J/darMV7Vds72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7184" name="AutoShape 6" descr="data:image/jpeg;base64,/9j/4AAQSkZJRgABAQAAAQABAAD/2wCEAAkGBxQSEhUSDxQUFBQXFxoXFxQWGBwYFBoiGhYdGRYcFRgaKC0jGB0lJx8fIT0hJS03LzouIyszRDMuNy0tOi0BCgoKDQwNGg8QGjclICQ3Nyw3NzcyNyw0NjcsNC8tNzUtNCwsNyw3LCw4NCssNDQsLCw0NDQsNywsLDQ0LCw0Lf/AABEIAE8ATwMBIgACEQEDEQH/xAAbAAACAwEBAQAAAAAAAAAAAAAABAMFBgIBB//EADQQAAIBAgQEAwYEBwAAAAAAAAECAwARBBIhMQUTQVEiMmEGFCNxgaEzU5GTFSSCksHR4f/EABoBAAIDAQEAAAAAAAAAAAAAAAEFAAMEAgb/xAAkEQACAgEFAAAHAAAAAAAAAAAAAQIRAwQSITFRExQiMkFC8f/aAAwDAQACEQMRAD8A+40UUVCBXhoqOaUKCzaAC9BtJWyIX4liMgX1ZRp+p3+VNqazWOnkls1vDc2tv6GrzBSXRb721Hral+m1ay5pJdfgunj2wTGq9ryvaYlIUUUVCBRRXlQgNVNj8eCTE6m50tfftarSSZVF2IFISOrNn0Iy3Bt2NYdZJuFQl/C3FSdtC8OJUAgRE5dDtp6aVw+KIvy/DbQgkFQenyNR4wFk6gl9QLC+n370zhl8MasAcw1PXQafPtSuMskpfDTqkaGkldD2AxRe9xt16U5VdhZ0jspNi230t/urBTfanOmlcEm7aMs1ydUUUVpOArk11XLUH0QopYnsFtoCb+U9Tfc1PAjEeBQABkKk2/S16pMS0gJOZrEm2tr/ACqf4lsp5h3626CvLx1aWRraxg8X0rlFiuELggopW9xdiCOmwGlRYlGTL8Pynw5SSNe9xSaYefoJP7h9etRyQyXs3M3F9QdenX1oT1DULWNpkWNX9yH8aCFVmW9je4todLaHWneCYkupuLAGw/zpVBJnGXxOFI3J7Gxq69n7+O7FttzfpVmhzynqklwgZsajisuaKKK9MYDy9ck0lxqIvC6iTlEjSTtrpe1tOm9Z7h2NMhQTgxQqJENnJhaRWtcSblCNRc237UdraOXKnQ5xWEyuOXrlBBHUa1LxDmNlGHupLMMw2HwSVLGx0zW+e1ZfFLIJAIVkkiDoAM5VCxz5lWTqpFj1F+1PQSMMJCudhIJ0WRXLIV3ushGuXpm62vS/SaRxyPK/27Ls2a47fBnG4rGeVEfxNmjyi1l5bjKxscpzBGse9qZbFTcwPaRkzxjJkZSQyqGKm2gU3JB0tf0pThMrnlJimflKsi5yxCO6yWBL7lcvlzb9bm1TYxS5kjheTkFsOMyudGOIUOI3ve2W1xt96ZuK6oyq+xnicZMQsLgE6/1f8qb2aGj37ikMNj5oHSDEI8hDErMg8LrY/iAaK/psdxSiSTQwyzRiWWF0NwSWnjOU+KPcuvpuNxfaksNFH5uOVS58Nss7+E40ba9e1mOBn+bxOa34ihcztmA93jJCodLXvrfe9acU3apmZOyrPBR+diP3Wqs4/GmFiEjSYhgZI47c4i2dwoOva9aeocZhElQxyorod1YAqdb6g0Yy55BKNrg+e4z2oiijR297s6SsLTGwMcnLAJG2boascZxGOPms7YoRxSpHI/OY2DoGD26gEgW+tak8JgKheVHlC5AuUWC3vlA7elSScPiZXVo0KyecFQQ2lvEOugrvfDw42S9MXBxdWfDxsMUpni5oBnY2GpAtbUkAH60nB7To2HknVcWcjIthiLjx92HlI6i16378NiZlcxoXUZVbKLgdgegqFuCYcqUMEWQ2uuQZTl0W49KO+HgHjl6ZLF8ZVIpZV95YRQxTMPedxLm2YXBtboalwWJZ8ecIzToFhDn47E5m10IGoG33rWtwyEhlMSZWUIwyixVfKp7gX2rpeHxcznctObaxkyjPbtm3ob488HWyXHIoOCj83EfutXX8GH52J/darMV7Vds72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7185" name="AutoShape 8" descr="data:image/jpeg;base64,/9j/4AAQSkZJRgABAQAAAQABAAD/2wCEAAkGBxQSEhUSDxQUFBQXFxoXFxQWGBwYFBoiGhYdGRYcFRgaKC0jGB0lJx8fIT0hJS03LzouIyszRDMuNy0tOi0BCgoKDQwNGg8QGjclICQ3Nyw3NzcyNyw0NjcsNC8tNzUtNCwsNyw3LCw4NCssNDQsLCw0NDQsNywsLDQ0LCw0Lf/AABEIAE8ATwMBIgACEQEDEQH/xAAbAAACAwEBAQAAAAAAAAAAAAAABAMFBgIBB//EADQQAAIBAgQEAwYEBwAAAAAAAAECAwARBBIhMQUTQVEiMmEGFCNxgaEzU5GTFSSCksHR4f/EABoBAAIDAQEAAAAAAAAAAAAAAAEFAAMEAgb/xAAkEQACAgEFAAAHAAAAAAAAAAAAAQIRAwQSITFRExQiMkFC8f/aAAwDAQACEQMRAD8A+40UUVCBXhoqOaUKCzaAC9BtJWyIX4liMgX1ZRp+p3+VNqazWOnkls1vDc2tv6GrzBSXRb721Hral+m1ay5pJdfgunj2wTGq9ryvaYlIUUUVCBRRXlQgNVNj8eCTE6m50tfftarSSZVF2IFISOrNn0Iy3Bt2NYdZJuFQl/C3FSdtC8OJUAgRE5dDtp6aVw+KIvy/DbQgkFQenyNR4wFk6gl9QLC+n370zhl8MasAcw1PXQafPtSuMskpfDTqkaGkldD2AxRe9xt16U5VdhZ0jspNi230t/urBTfanOmlcEm7aMs1ydUUUVpOArk11XLUH0QopYnsFtoCb+U9Tfc1PAjEeBQABkKk2/S16pMS0gJOZrEm2tr/ACqf4lsp5h3626CvLx1aWRraxg8X0rlFiuELggopW9xdiCOmwGlRYlGTL8Pynw5SSNe9xSaYefoJP7h9etRyQyXs3M3F9QdenX1oT1DULWNpkWNX9yH8aCFVmW9je4todLaHWneCYkupuLAGw/zpVBJnGXxOFI3J7Gxq69n7+O7FttzfpVmhzynqklwgZsajisuaKKK9MYDy9ck0lxqIvC6iTlEjSTtrpe1tOm9Z7h2NMhQTgxQqJENnJhaRWtcSblCNRc237UdraOXKnQ5xWEyuOXrlBBHUa1LxDmNlGHupLMMw2HwSVLGx0zW+e1ZfFLIJAIVkkiDoAM5VCxz5lWTqpFj1F+1PQSMMJCudhIJ0WRXLIV3ushGuXpm62vS/SaRxyPK/27Ls2a47fBnG4rGeVEfxNmjyi1l5bjKxscpzBGse9qZbFTcwPaRkzxjJkZSQyqGKm2gU3JB0tf0pThMrnlJimflKsi5yxCO6yWBL7lcvlzb9bm1TYxS5kjheTkFsOMyudGOIUOI3ve2W1xt96ZuK6oyq+xnicZMQsLgE6/1f8qb2aGj37ikMNj5oHSDEI8hDErMg8LrY/iAaK/psdxSiSTQwyzRiWWF0NwSWnjOU+KPcuvpuNxfaksNFH5uOVS58Nss7+E40ba9e1mOBn+bxOa34ihcztmA93jJCodLXvrfe9acU3apmZOyrPBR+diP3Wqs4/GmFiEjSYhgZI47c4i2dwoOva9aeocZhElQxyorod1YAqdb6g0Yy55BKNrg+e4z2oiijR297s6SsLTGwMcnLAJG2boascZxGOPms7YoRxSpHI/OY2DoGD26gEgW+tak8JgKheVHlC5AuUWC3vlA7elSScPiZXVo0KyecFQQ2lvEOugrvfDw42S9MXBxdWfDxsMUpni5oBnY2GpAtbUkAH60nB7To2HknVcWcjIthiLjx92HlI6i16378NiZlcxoXUZVbKLgdgegqFuCYcqUMEWQ2uuQZTl0W49KO+HgHjl6ZLF8ZVIpZV95YRQxTMPedxLm2YXBtboalwWJZ8ecIzToFhDn47E5m10IGoG33rWtwyEhlMSZWUIwyixVfKp7gX2rpeHxcznctObaxkyjPbtm3ob488HWyXHIoOCj83EfutXX8GH52J/darMV7Vds72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7186" name="AutoShape 10" descr="data:image/jpeg;base64,/9j/4AAQSkZJRgABAQAAAQABAAD/2wCEAAkGBxQSEhUSDxQUFBQXFxoXFxQWGBwYFBoiGhYdGRYcFRgaKC0jGB0lJx8fIT0hJS03LzouIyszRDMuNy0tOi0BCgoKDQwNGg8QGjclICQ3Nyw3NzcyNyw0NjcsNC8tNzUtNCwsNyw3LCw4NCssNDQsLCw0NDQsNywsLDQ0LCw0Lf/AABEIAE8ATwMBIgACEQEDEQH/xAAbAAACAwEBAQAAAAAAAAAAAAAABAMFBgIBB//EADQQAAIBAgQEAwYEBwAAAAAAAAECAwARBBIhMQUTQVEiMmEGFCNxgaEzU5GTFSSCksHR4f/EABoBAAIDAQEAAAAAAAAAAAAAAAEFAAMEAgb/xAAkEQACAgEFAAAHAAAAAAAAAAAAAQIRAwQSITFRExQiMkFC8f/aAAwDAQACEQMRAD8A+40UUVCBXhoqOaUKCzaAC9BtJWyIX4liMgX1ZRp+p3+VNqazWOnkls1vDc2tv6GrzBSXRb721Hral+m1ay5pJdfgunj2wTGq9ryvaYlIUUUVCBRRXlQgNVNj8eCTE6m50tfftarSSZVF2IFISOrNn0Iy3Bt2NYdZJuFQl/C3FSdtC8OJUAgRE5dDtp6aVw+KIvy/DbQgkFQenyNR4wFk6gl9QLC+n370zhl8MasAcw1PXQafPtSuMskpfDTqkaGkldD2AxRe9xt16U5VdhZ0jspNi230t/urBTfanOmlcEm7aMs1ydUUUVpOArk11XLUH0QopYnsFtoCb+U9Tfc1PAjEeBQABkKk2/S16pMS0gJOZrEm2tr/ACqf4lsp5h3626CvLx1aWRraxg8X0rlFiuELggopW9xdiCOmwGlRYlGTL8Pynw5SSNe9xSaYefoJP7h9etRyQyXs3M3F9QdenX1oT1DULWNpkWNX9yH8aCFVmW9je4todLaHWneCYkupuLAGw/zpVBJnGXxOFI3J7Gxq69n7+O7FttzfpVmhzynqklwgZsajisuaKKK9MYDy9ck0lxqIvC6iTlEjSTtrpe1tOm9Z7h2NMhQTgxQqJENnJhaRWtcSblCNRc237UdraOXKnQ5xWEyuOXrlBBHUa1LxDmNlGHupLMMw2HwSVLGx0zW+e1ZfFLIJAIVkkiDoAM5VCxz5lWTqpFj1F+1PQSMMJCudhIJ0WRXLIV3ushGuXpm62vS/SaRxyPK/27Ls2a47fBnG4rGeVEfxNmjyi1l5bjKxscpzBGse9qZbFTcwPaRkzxjJkZSQyqGKm2gU3JB0tf0pThMrnlJimflKsi5yxCO6yWBL7lcvlzb9bm1TYxS5kjheTkFsOMyudGOIUOI3ve2W1xt96ZuK6oyq+xnicZMQsLgE6/1f8qb2aGj37ikMNj5oHSDEI8hDErMg8LrY/iAaK/psdxSiSTQwyzRiWWF0NwSWnjOU+KPcuvpuNxfaksNFH5uOVS58Nss7+E40ba9e1mOBn+bxOa34ihcztmA93jJCodLXvrfe9acU3apmZOyrPBR+diP3Wqs4/GmFiEjSYhgZI47c4i2dwoOva9aeocZhElQxyorod1YAqdb6g0Yy55BKNrg+e4z2oiijR297s6SsLTGwMcnLAJG2boascZxGOPms7YoRxSpHI/OY2DoGD26gEgW+tak8JgKheVHlC5AuUWC3vlA7elSScPiZXVo0KyecFQQ2lvEOugrvfDw42S9MXBxdWfDxsMUpni5oBnY2GpAtbUkAH60nB7To2HknVcWcjIthiLjx92HlI6i16378NiZlcxoXUZVbKLgdgegqFuCYcqUMEWQ2uuQZTl0W49KO+HgHjl6ZLF8ZVIpZV95YRQxTMPedxLm2YXBtboalwWJZ8ecIzToFhDn47E5m10IGoG33rWtwyEhlMSZWUIwyixVfKp7gX2rpeHxcznctObaxkyjPbtm3ob488HWyXHIoOCj83EfutXX8GH52J/darMV7Vds72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7187" name="AutoShape 12" descr="data:image/jpeg;base64,/9j/4AAQSkZJRgABAQAAAQABAAD/2wCEAAkGBxQSEhUSDxQUFBQXFxoXFxQWGBwYFBoiGhYdGRYcFRgaKC0jGB0lJx8fIT0hJS03LzouIyszRDMuNy0tOi0BCgoKDQwNGg8QGjclICQ3Nyw3NzcyNyw0NjcsNC8tNzUtNCwsNyw3LCw4NCssNDQsLCw0NDQsNywsLDQ0LCw0Lf/AABEIAE8ATwMBIgACEQEDEQH/xAAbAAACAwEBAQAAAAAAAAAAAAAABAMFBgIBB//EADQQAAIBAgQEAwYEBwAAAAAAAAECAwARBBIhMQUTQVEiMmEGFCNxgaEzU5GTFSSCksHR4f/EABoBAAIDAQEAAAAAAAAAAAAAAAEFAAMEAgb/xAAkEQACAgEFAAAHAAAAAAAAAAAAAQIRAwQSITFRExQiMkFC8f/aAAwDAQACEQMRAD8A+40UUVCBXhoqOaUKCzaAC9BtJWyIX4liMgX1ZRp+p3+VNqazWOnkls1vDc2tv6GrzBSXRb721Hral+m1ay5pJdfgunj2wTGq9ryvaYlIUUUVCBRRXlQgNVNj8eCTE6m50tfftarSSZVF2IFISOrNn0Iy3Bt2NYdZJuFQl/C3FSdtC8OJUAgRE5dDtp6aVw+KIvy/DbQgkFQenyNR4wFk6gl9QLC+n370zhl8MasAcw1PXQafPtSuMskpfDTqkaGkldD2AxRe9xt16U5VdhZ0jspNi230t/urBTfanOmlcEm7aMs1ydUUUVpOArk11XLUH0QopYnsFtoCb+U9Tfc1PAjEeBQABkKk2/S16pMS0gJOZrEm2tr/ACqf4lsp5h3626CvLx1aWRraxg8X0rlFiuELggopW9xdiCOmwGlRYlGTL8Pynw5SSNe9xSaYefoJP7h9etRyQyXs3M3F9QdenX1oT1DULWNpkWNX9yH8aCFVmW9je4todLaHWneCYkupuLAGw/zpVBJnGXxOFI3J7Gxq69n7+O7FttzfpVmhzynqklwgZsajisuaKKK9MYDy9ck0lxqIvC6iTlEjSTtrpe1tOm9Z7h2NMhQTgxQqJENnJhaRWtcSblCNRc237UdraOXKnQ5xWEyuOXrlBBHUa1LxDmNlGHupLMMw2HwSVLGx0zW+e1ZfFLIJAIVkkiDoAM5VCxz5lWTqpFj1F+1PQSMMJCudhIJ0WRXLIV3ushGuXpm62vS/SaRxyPK/27Ls2a47fBnG4rGeVEfxNmjyi1l5bjKxscpzBGse9qZbFTcwPaRkzxjJkZSQyqGKm2gU3JB0tf0pThMrnlJimflKsi5yxCO6yWBL7lcvlzb9bm1TYxS5kjheTkFsOMyudGOIUOI3ve2W1xt96ZuK6oyq+xnicZMQsLgE6/1f8qb2aGj37ikMNj5oHSDEI8hDErMg8LrY/iAaK/psdxSiSTQwyzRiWWF0NwSWnjOU+KPcuvpuNxfaksNFH5uOVS58Nss7+E40ba9e1mOBn+bxOa34ihcztmA93jJCodLXvrfe9acU3apmZOyrPBR+diP3Wqs4/GmFiEjSYhgZI47c4i2dwoOva9aeocZhElQxyorod1YAqdb6g0Yy55BKNrg+e4z2oiijR297s6SsLTGwMcnLAJG2boascZxGOPms7YoRxSpHI/OY2DoGD26gEgW+tak8JgKheVHlC5AuUWC3vlA7elSScPiZXVo0KyecFQQ2lvEOugrvfDw42S9MXBxdWfDxsMUpni5oBnY2GpAtbUkAH60nB7To2HknVcWcjIthiLjx92HlI6i16378NiZlcxoXUZVbKLgdgegqFuCYcqUMEWQ2uuQZTl0W49KO+HgHjl6ZLF8ZVIpZV95YRQxTMPedxLm2YXBtboalwWJZ8ecIzToFhDn47E5m10IGoG33rWtwyEhlMSZWUIwyixVfKp7gX2rpeHxcznctObaxkyjPbtm3ob488HWyXHIoOCj83EfutXX8GH52J/darMV7Vds72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7188" name="AutoShape 14" descr="data:image/png;base64,iVBORw0KGgoAAAANSUhEUgAAAJYAAABUCAMAAABX/z5vAAABQVBMVEX///+hudaMqs75uQD5ugD5twD//ff//fmQrdD5uwD/+u3//vz//PP/+/H09/rv8/j5vh//+Ob+9dv+8cv6wzH96K77zk/+8tH967n97sRulsTa4/D6win95KP83YH94pv/9+H70mb+9NcARZa3xt394JD70GH834r6xTwAP5Te5vGdt9b96rNwhbQAOJB+mMH813MvYqXK1+fCz+L7zEj703j6y1f6yVXIrV4PU57X2+hEbZc4Z6mfrKPBtYf812tCbapUfLNwcGm3vrEdUX+pllDb1LI6XZTBnA/byYnc3+H/xxPFz9l3lLJygIzBq39icVjGoWBfbWWCin7YrzHBpDC/t4zfxnVod3+ejVb/0D3f0Jq1rpJpirJxfXu0vMGLiFa+mEoASXLJrUpWhLkAKIrrymvcqQA7W21IXIX71YgrBG0MAAAH1UlEQVRoge2Yi5KjxhWGG0lIoiVxEXdB04C4DZKGBoHWmkwsKbveeDO7G8eOvck4jnORc9H7P0AaJetsXFNOrcsDU675mRIIusQ35/ycPg0Aj2pJo1HbBHdKktomuFOPWO+jqd42wZ0yd+O2Ee6SQfptI9yh0cloG+EuQdEjbTPcIelmZ7bNcIdMlpu0zXCHHKV8gOaCN4pYIrdtjO/IMJEicu7Uf0jz9SjmEGsn4ga4sG2W/6p/Yp/YrLZTorZJ/kdTjQ0J2xO5ZEoj91Bqva8ktm54paZEBhwNHkgaBxUr4qkp6Zj63phC9DDCNTix3Rh7oY6Jt4QjSX4YVbVfsXhqoMlo4IabiEynsts2EtVYX0LkvG0BdS9BXtRvOY/9/gi6KjIAhJIk+ZPJeIQUboNV2KbxpSceIjsSVhUhnudphFSVp9mJppE2S9jI9xSt1ETOtpNSoyo3WrkjDtG0VpscV1O6nKjKmu3JZkRQpakmIYZcxa3OjSPEsSwHodLFE0gqI2ElX6TVNZLbpAIj6BCEAQyJ5HoidzJDhEioyBEetMrlxkvfGIGpM8Zst9cl0mhiwmgct7yUleLQN0KCd2rFJqIYStDVoQPDlpeMfhxCV9o5ju/aVZLoY7nEk3iCW56v/Ri7JrAVBzi2qCXyROdOIByrLc6L0sjEvuPQKdqg840cJyQyJyjGFAuNI2/QBw1XiZFLP5BmiCfqLagTBzt9dGOEjg8c5AzIGEuJQlSj4ZclcCMB097Z7MmNcd+NIhwPvB5d+ujAw9XImYSuwrI4DJsNl9EzgWqWUc+kWGCULKNdP2JZtuuMN70T2MHYnbKKYTrNOt/QlmAa4ciBkxCP+nofaWNJmrpLFUw5DcYwnuhOhGJfbrRQGLYaoqRX6TqMPV2GSxLJYyhBaEz1JZY9mYyJXilJGDY6Y+taGFenykDOJGY1u3Ixl0SbcuMlykmtlFKLpbAKd4R2Fk2Gy+Q4WxFFket6MlIRDjkPLZG6NOmXW5a1JUin8J4o9jit6T512qeFy9fOpo6+fSmyjBI7SRw8kLDNdrtcs52Ea/QNyVd9g5yThN95VwMd3R9JUh9tIs3roUZLhGyYMVKxaaoTX5bRMpZN2dR901wauKyqilZSE2EH7Rp9t2SIii2Ktq0o4qSkFqMbVW03Tux1ae5ssd7oX9mktwxqmx69f4/jdlyi9Hq22KX+r7936ysUq3sWu2kSS6d3ZykXJybhBmPN3pUcXV/YCiGKqBFvU4oUVaExbTRaUBUVr9cTtVghGtESUeF6tIUXxc3GFhPHc8qkxtLIhjTZPOOYpSYSu5rCinU2aWy6vXNe642rnUZPlmVSek1iGewGETumS8SNU1aqA0Ifu/S8hOUnYVIRUZbFREnicNOot4zIkGnnomAUy/hkxAb2wXQ8loGsV4hgZMugDNkumzSLNTanmKaM9d3YncC+JMEBgHW7Oh7Qzn7cV0ygmfSZEO1GkzjwgUrvykoQS2k2LIAVAGHYsUDK8AHd3ZqA1Fgc12i0gKSfozUdhG66Armw3gvprNiCYmblAqBYkECK1es2WiAG0D9jGRPsphnYW8yREY7BHlgz4dDhwa3sJrgubM1iuVOAaI/MLsehlB6YwDrOcv6wz8DVjE+zBY1Wn3g1VrOTTx8ZS404jhpFEk0ioAE6dGbrQ1HMUiGY8bem4SgJy3Fso5aXiViFMtSRvJPSAPABABYTCHwnCIThoqgtD5DHcU1ZXjh/8l9Wmh2ZhnEbhu++A0nfHtRYo4lpyqd/d6dCmqb8vUExh2zBU1t3PvvklRr+/nevP33juHxnla0okJDNOtmMHjB7ocaiQescvrilWENhfT3LivuisrZ1sJh9Coj40V++/POs/6fDGwlkGThkQNgG9ZDrNQjy7V9p9xekoDg++4B2rxl/laf/78d/uITDkf56fXuVs//41dNs+Yf9GxdkM2HPUMufxwRbEBSLZ09HILBAUXz9jDljXafg/pKYHvaWtaVo5k388+uX18OffYggn+07+QLk6/MQaw6CNfjo2QI8fQ7XhfpBPqyxtgtmfW9YQJjl1pb+fnhz+9mnv/nFJ9vnywmfZYKVX+0X5xHBGSv6In/9+W/LD5+Tm19tOzOaxEK4t2jxAki36eIoANn/+Jcvfv2avMpfgtpb6b5Ir2tPWwemxgrD5//8x99vP/+4lGjqvzl7696wrEUwnAmA6QQvv35VAFo2weKrAAxnxXAogHXGBEFGjRcUYOqiv716gT98gWAdYn59CIp7exKBUFzV/7NwVVh0Lwjn43NRqq/yVnFVn+LrMf16WcsPzqtIHvA/Vt1ad+7QkOo/u2G9Ox+/Pfv2dGf4zvjzoOG3l76r4H2xigXzo6gz+56Li3t8Or9XfOfY1K2EbFGsrtLVOl2lQrbmV2uwYtJslQnr1aoj8Mwqo91NIaxWK2sxz5mGsNL8GFyu08v9cF6kOcPvj9blQtjuh8Jifph3hMv9fGhtA+FwOUuz+ey9/fNDsa5nwcXamm/zixqLVtBDnqb59igstlne4Q/5UaBYYH3J89nFvin/pPt9NqdYnf03Z6z0+uJIQ5jPhMXlPBeEw+Eiq7GCS6HGaipagNleUPfk62BrpXSSBp15QVnzY8rsh9cMf7jIi5TSrLe0L9zSOfFRj3rUo37y+hc6Av6bAdX5F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47189" name="Picture 1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31733" y="5296262"/>
            <a:ext cx="1330325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90" name="Rectangle 4"/>
          <p:cNvSpPr>
            <a:spLocks noChangeArrowheads="1"/>
          </p:cNvSpPr>
          <p:nvPr/>
        </p:nvSpPr>
        <p:spPr bwMode="auto">
          <a:xfrm>
            <a:off x="372035" y="565150"/>
            <a:ext cx="81534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400" b="1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</a:t>
            </a:r>
            <a:r>
              <a:rPr lang="cs-CZ" sz="2400" b="1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DS důvěřuje</a:t>
            </a:r>
            <a:r>
              <a:rPr lang="en-US" sz="2400" b="1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cs-CZ" sz="2400" b="1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přes</a:t>
            </a:r>
            <a:r>
              <a:rPr lang="en-US" sz="2400" b="1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cs-CZ" sz="2400" b="1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9 000 zákazníků </a:t>
            </a:r>
            <a:endParaRPr lang="en-US" sz="2400" b="1" i="1" dirty="0" smtClean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5" name="Picture 6" descr="nuk_logo_mali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32039" y="3373821"/>
            <a:ext cx="2403664" cy="60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 descr="logo bnf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56550" y="3219995"/>
            <a:ext cx="14144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http://upload.wikimedia.org/wikipedia/de/2/2c/Logo_Staatsbibliothek_zu_Berlin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0135" y="3198495"/>
            <a:ext cx="28575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http://icolc.net/sites/default/files/styles/medium/public/hebkons_logo.jpg?itok=ekyHzfdm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967794" y="5728494"/>
            <a:ext cx="1760960" cy="7924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AutoShape 5"/>
          <p:cNvSpPr>
            <a:spLocks noChangeArrowheads="1"/>
          </p:cNvSpPr>
          <p:nvPr/>
        </p:nvSpPr>
        <p:spPr bwMode="auto">
          <a:xfrm>
            <a:off x="6858000" y="76200"/>
            <a:ext cx="2209800" cy="1225550"/>
          </a:xfrm>
          <a:prstGeom prst="wedgeRectCallout">
            <a:avLst>
              <a:gd name="adj1" fmla="val -19792"/>
              <a:gd name="adj2" fmla="val 44509"/>
            </a:avLst>
          </a:prstGeom>
          <a:gradFill rotWithShape="1">
            <a:gsLst>
              <a:gs pos="0">
                <a:srgbClr val="6600CC"/>
              </a:gs>
              <a:gs pos="100000">
                <a:srgbClr val="2F005E"/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cs-CZ" sz="2200" b="1" dirty="0">
                <a:solidFill>
                  <a:srgbClr val="FFFF00"/>
                </a:solidFill>
              </a:rPr>
              <a:t>Integrace </a:t>
            </a:r>
            <a:r>
              <a:rPr lang="en-US" sz="2200" b="1" dirty="0">
                <a:solidFill>
                  <a:srgbClr val="FFFF00"/>
                </a:solidFill>
              </a:rPr>
              <a:t>             </a:t>
            </a:r>
            <a:r>
              <a:rPr lang="cs-CZ" sz="2200" b="1" dirty="0">
                <a:solidFill>
                  <a:srgbClr val="FFFF00"/>
                </a:solidFill>
              </a:rPr>
              <a:t>5</a:t>
            </a:r>
            <a:r>
              <a:rPr lang="en-US" sz="2200" b="1" dirty="0">
                <a:solidFill>
                  <a:srgbClr val="FFFF00"/>
                </a:solidFill>
              </a:rPr>
              <a:t>0+ </a:t>
            </a:r>
            <a:r>
              <a:rPr lang="cs-CZ" sz="2200" b="1" dirty="0">
                <a:solidFill>
                  <a:srgbClr val="FFFF00"/>
                </a:solidFill>
              </a:rPr>
              <a:t>katalogů</a:t>
            </a:r>
            <a:endParaRPr lang="en-US" sz="2200" b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cs-CZ" sz="2200" b="1" dirty="0">
                <a:solidFill>
                  <a:srgbClr val="FFFF00"/>
                </a:solidFill>
              </a:rPr>
              <a:t>- </a:t>
            </a:r>
            <a:r>
              <a:rPr lang="cs-CZ" sz="2200" b="1" i="1" dirty="0" smtClean="0">
                <a:solidFill>
                  <a:srgbClr val="FFFF00"/>
                </a:solidFill>
              </a:rPr>
              <a:t>OHIOLink -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endParaRPr lang="en-US" sz="2200" b="1" i="1" dirty="0">
              <a:solidFill>
                <a:srgbClr val="FFFF00"/>
              </a:solidFill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990600"/>
            <a:ext cx="5999162" cy="705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AutoShape 16" descr="data:image/jpeg;base64,/9j/4AAQSkZJRgABAQAAAQABAAD/2wCEAAkGBxQHBhUIBxQUFhUXFSEWGRgYGSMgIRohICUXIiAiIhwkHCggJCEmHR4fIzEkKSorOi4vICUzPDMuOS8tLisBCgoKDg0NGhAQGjgiHyU0Ny82NywuNS02Ni0sNys4Ny4rLi80LCw3LDg3Kyw0MiwsKzYuLDc0LTU0MDAzNSw0NP/AABEIAHAArAMBIgACEQEDEQH/xAAbAAEBAAMBAQEAAAAAAAAAAAAABgMEBQcBAv/EAC0QAAEEAQMCBQQCAwEAAAAAAAEAAgMRBAUSITFhBhMiQVEUcYGhFTIjkZIz/8QAGQEBAAMBAQAAAAAAAAAAAAAAAAECAwUE/8QAIREBAAICAgEFAQAAAAAAAAAAAAECAxESMQQTFCFhgTL/2gAMAwEAAhEDEQA/APcUREBERAREQEREBERAREQEREBERAREQEREBERAREQEREBEUt48hdk48EOMaeZvSe4a4j9hBUovPYNWdna9DrUwcGNY9gb3ZG5zz/0a/C648SzjTXZskArY17eSB6nNbtJI54N7hwgq0UzJ4ilhmfgzRx+cJWRNIcdn+QWCeL4H+1o4eqyafLLEGNdLLmObxZaKY0k1VngdEFoii5tYdj6n/KZcZa9uI70X7+YGjn2B4PYFbs3iOXCmdFmxx+jy3PcxxoMkJbfI6td+uUFOilsjxPJ9N5+MxhsSPaPUSWMNA0BwD8ngcdVRYOR9XhMyWit7A6viwCgzoiICIiAiIgIiICIiAiIgLBkYjMl7Hziyx25vY/KzrjeJMh+I6CeMuDBMPMLb/qQeoHtdIN7+Ni3teGNthcW9t17uO9laQ0nFgk+i2NBkbw2zyGEHjngB1GguJjzS6hLFGXThj8mVriNzTsDS5vNWBYFHumE7JzI4cZ75Wl0WQ0u5FFr6jJ4610+UFLPpMOQ57pmAmQtLu5bw09iB8LGNBxxAYRGKL9/U3u6Xd3fdS8mXl5OmHNd5kfrjicKPpDf/AEfQ5ouPUewWfEZNl5EEEk0pjd5pLmbm8CtvLrJ5uieo+UFBNp2NhYxlmYxrGxlhvpsJsg/c8r7j6VjsgfjQsaQ8APF2SK4uzdV0UqciTysuXFkyba3bE124k0W7n3Xv7D4X7lecDVMyap/Mc1rmBu71DY0ON0R6Tf2qh7IKifQ4MhjWSximM2NFkenjjg8jjot2CEY8DYYRTWgNA+AOi4HhLIkklnjnc5zA5pYTuqi0XRd6iN19V32ZDJH7I3NJHsCLUbE14j118GUcTDO3b/Z3vfWgtbRfEMjctsOYdzXGrPUX0X3xPpD/AK05cDS5ruTQsg8Dp+FqaJo8mVmNfI0tY02SRXT2C5F7Z/cajff5phM25LxERdhuIiICIiAiIgIiICxyzthrznAbjtFmrJ6Ad1kXO1/TzqWlugiIDxTmE+zmm2/sINwZDXtcYiHbSQaPQjmj3U7pXil+ZNA3IiY1swJBbLuLaBPqbtFDjquto+AcLSvIlIL3W55Hu51k/izX2CntK8OTwHHa5kMfk/2kYSXS8EUfSOD3JQUX83j7S7z4qHX1j7/KwatrjcHBZmY5je1xof5A2/aweho9fgX9lp4ugOixsNjwy4XW/vw+q459RtaI8NTQFk0Ya4tdL6N5ZxIbBDgOK6EVzaCvidvjDuORfHI/B+F+lrafB9HgMx6A2sAoXQoe180udN4ngim8sbndwOFS+SlP6nSJmI7a3jLLdDjNx4zQdd9wPZSDHGN4fGaI5BHsr3PxI9f08Ohd3a74PuCFw4fCUhlqd7Q35HJ/C5flYMuTLyr8xPTG9ZmdwpdIyTl6YyeTqW8/ccLcWOCEY8IhiFBooLIurSJisRPbaOhERWSIiICIiAiIgIiICIiAiIgIimNX8TGDKMGE0HaaLj7nsFllzUxRuyJtEduv4gv+Gl8rrt/XF/q154rTQtf/AJGX6XKaA4jgjofnj5pZpvDMEs3mU4dgeF4c+L3Or45+mVq8/mGl4JvyJL/ruFff3VMsWNjtxYRDAAGj2WVe7Bj9PHFZaVjUaERFqsIiICIiAiIgIiICIiAiIgIiIC841fEdhZ7o5R1JIPyCvR1+ZIxINsgBHcWvN5Pj+tWI3rSl68kR4UxHT6m3IaPSyyT3IIr9q5XxrQxu1gAHwF9VvHwRhpx3tNa8Y0IiLdY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155575" y="-639763"/>
            <a:ext cx="2057400" cy="133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8195" name="AutoShape 18" descr="data:image/jpeg;base64,/9j/4AAQSkZJRgABAQAAAQABAAD/2wCEAAkGBxQHBhUIBxQUFhUXFSEWGRgYGSMgIRohICUXIiAiIhwkHCggJCEmHR4fIzEkKSorOi4vICUzPDMuOS8tLisBCgoKDg0NGhAQGjgiHyU0Ny82NywuNS02Ni0sNys4Ny4rLi80LCw3LDg3Kyw0MiwsKzYuLDc0LTU0MDAzNSw0NP/AABEIAHAArAMBIgACEQEDEQH/xAAbAAEBAAMBAQEAAAAAAAAAAAAABgMEBQcBAv/EAC0QAAEEAQMCBQQCAwEAAAAAAAEAAgMRBAUSITFhBhMiQVEUcYGhFTIjkZIz/8QAGQEBAAMBAQAAAAAAAAAAAAAAAAECAwUE/8QAIREBAAICAgEFAQAAAAAAAAAAAAECAxESMQQTFCFhgTL/2gAMAwEAAhEDEQA/APcUREBERAREQEREBERAREQEREBERAREQEREBERAREQEREBEUt48hdk48EOMaeZvSe4a4j9hBUovPYNWdna9DrUwcGNY9gb3ZG5zz/0a/C648SzjTXZskArY17eSB6nNbtJI54N7hwgq0UzJ4ilhmfgzRx+cJWRNIcdn+QWCeL4H+1o4eqyafLLEGNdLLmObxZaKY0k1VngdEFoii5tYdj6n/KZcZa9uI70X7+YGjn2B4PYFbs3iOXCmdFmxx+jy3PcxxoMkJbfI6td+uUFOilsjxPJ9N5+MxhsSPaPUSWMNA0BwD8ngcdVRYOR9XhMyWit7A6viwCgzoiICIiAiIgIiICIiAiIgLBkYjMl7Hziyx25vY/KzrjeJMh+I6CeMuDBMPMLb/qQeoHtdIN7+Ni3teGNthcW9t17uO9laQ0nFgk+i2NBkbw2zyGEHjngB1GguJjzS6hLFGXThj8mVriNzTsDS5vNWBYFHumE7JzI4cZ75Wl0WQ0u5FFr6jJ4610+UFLPpMOQ57pmAmQtLu5bw09iB8LGNBxxAYRGKL9/U3u6Xd3fdS8mXl5OmHNd5kfrjicKPpDf/AEfQ5ouPUewWfEZNl5EEEk0pjd5pLmbm8CtvLrJ5uieo+UFBNp2NhYxlmYxrGxlhvpsJsg/c8r7j6VjsgfjQsaQ8APF2SK4uzdV0UqciTysuXFkyba3bE124k0W7n3Xv7D4X7lecDVMyap/Mc1rmBu71DY0ON0R6Tf2qh7IKifQ4MhjWSximM2NFkenjjg8jjot2CEY8DYYRTWgNA+AOi4HhLIkklnjnc5zA5pYTuqi0XRd6iN19V32ZDJH7I3NJHsCLUbE14j118GUcTDO3b/Z3vfWgtbRfEMjctsOYdzXGrPUX0X3xPpD/AK05cDS5ruTQsg8Dp+FqaJo8mVmNfI0tY02SRXT2C5F7Z/cajff5phM25LxERdhuIiICIiAiIgIiICxyzthrznAbjtFmrJ6Ad1kXO1/TzqWlugiIDxTmE+zmm2/sINwZDXtcYiHbSQaPQjmj3U7pXil+ZNA3IiY1swJBbLuLaBPqbtFDjquto+AcLSvIlIL3W55Hu51k/izX2CntK8OTwHHa5kMfk/2kYSXS8EUfSOD3JQUX83j7S7z4qHX1j7/KwatrjcHBZmY5je1xof5A2/aweho9fgX9lp4ugOixsNjwy4XW/vw+q459RtaI8NTQFk0Ya4tdL6N5ZxIbBDgOK6EVzaCvidvjDuORfHI/B+F+lrafB9HgMx6A2sAoXQoe180udN4ngim8sbndwOFS+SlP6nSJmI7a3jLLdDjNx4zQdd9wPZSDHGN4fGaI5BHsr3PxI9f08Ohd3a74PuCFw4fCUhlqd7Q35HJ/C5flYMuTLyr8xPTG9ZmdwpdIyTl6YyeTqW8/ccLcWOCEY8IhiFBooLIurSJisRPbaOhERWSIiICIiAiIgIiICIiAiIgIimNX8TGDKMGE0HaaLj7nsFllzUxRuyJtEduv4gv+Gl8rrt/XF/q154rTQtf/AJGX6XKaA4jgjofnj5pZpvDMEs3mU4dgeF4c+L3Or45+mVq8/mGl4JvyJL/ruFff3VMsWNjtxYRDAAGj2WVe7Bj9PHFZaVjUaERFqsIiICIiAiIgIiICIiAiIgIiIC841fEdhZ7o5R1JIPyCvR1+ZIxINsgBHcWvN5Pj+tWI3rSl68kR4UxHT6m3IaPSyyT3IIr9q5XxrQxu1gAHwF9VvHwRhpx3tNa8Y0IiLdYREQEREBERAREQEREBERAREQEREBERAREQEREBERAREQEREBERB//Z"/>
          <p:cNvSpPr>
            <a:spLocks noChangeAspect="1" noChangeArrowheads="1"/>
          </p:cNvSpPr>
          <p:nvPr/>
        </p:nvSpPr>
        <p:spPr bwMode="auto">
          <a:xfrm>
            <a:off x="155575" y="-639763"/>
            <a:ext cx="2057400" cy="133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48196" name="Picture 4" descr="http://www.up.azs.wroclaw.pl/wp-content/uploads/2010/12/pw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5229225"/>
            <a:ext cx="11477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8650" y="4508500"/>
            <a:ext cx="216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8198" name="AutoShape 8" descr="data:image/jpeg;base64,/9j/4AAQSkZJRgABAQAAAQABAAD/2wCEAAkGBxQSEhUUEhIVFhMWGB8YFhgYGRwcFRgiHx4aIiAhHxwcIy8gHhorIxwaITIlJSorMi40HR82PjMsNygtLisBCgoKDg0OGxAQGzQkICQyNDIxLC8sLCwxLTQ3Ny8sLywtLCw0LywsNSwsLCwtNywsLCw0LCwvLywsLSwsLCwsLP/AABEIAKAAoAMBIgACEQEDEQH/xAAcAAADAAMBAQEAAAAAAAAAAAAABgcDBAUIAgH/xABCEAACAQMCAwMHCwEGBwEAAAABAgMABBESIQUGMRMiQQcIMjRRYXEUI0JzdIGRobKzw3IkNVKSosEzQ1NigrHRFf/EABkBAAMBAQEAAAAAAAAAAAAAAAABAgMEBf/EACwRAAICAQIDBwUAAwAAAAAAAAABAhEDEiEEMTMiMkFRcYHwYZGx0eETocH/2gAMAwEAAhEDEQA/ALjRRRQAUUUUAFFFFABRRWlecUiieON2xJKcRrg5br/6AJ+400rA3aKX7zmUpdfJVtZWlKGRCWjWNgCAe8WyNz/hrbsb2eSKQtCkUyMVCmQvGcYIOsKCOvs2PtpuDW4rR1aKSI+eZFtIL2a0RLWXTqKTl5Iw5CqShiUNud8N+NM/F+MRWwTtSdUjaI0VSzufYqrucDcnwFN45LwC0dCitLhnFI5w2jUCh0urKVdT13DDPTet2paoYUUUUgCiiigAooooAKKKKACiiigArn3nEsLL2CdvLEcNGrBcNp1AFjsDgg+J3G1cXmLmmW3mSIWE0scmpQ6OgYkDOEUkZOMn0lOxwDil7hHNtlaXGmNmghlKiS3mVo3hc5xIocbo3R99iA2+WraOKTV0S5I6/Ytxjhqus7wyuGx2ZZVRs4KOM5YDBU59+w6Vj4Vxf5TJawyxrDdW0xEsI2AAhlAdB4xHOxHTpWWxglteJzrbwtJbXAWWXGFWGU7E5JwxZRkgb7D27sU/BomuY7oriaNWQMPFW6g+3pkezf21UpJbeHNfT5/RJCxzzIkd/wAOkklESHt4mbWEOGVGHeP0e4fvYe2s/BeKQIl2LaV7hFAlDjVLlnDjQCASxzHn4OB4U1/JI9fadmnaYxr0jXj2auuNzWao/wAi0pV8ux07JBwm1W2tuH3M2t7aICK7hkL6YHyCsvZtsNJwDttkEeNOHMtkt9IvyWYJeWWmaKTAaPEobukeKME6/DrvTfXM4py/bXJBnt45GAxll72PZnrj3VTzXK389hadhdtOa4n4TJfyRKNSMZEOCjuo0Y/7lOAPhWXgPCbu0sYI45O0nwpla5kYxxgDJAG59i7HA6+GDucw8sGdYVik0RwSJIsBUdg/ZnIU4GoDOPaBgHSelafPV5JJ2djGskfyp+zefGI0TGWw3/UYd1QcePs3aae0fF36IPU3OWucYbtY8gwySA6EfOmTScExOQBIvjkb4IyBmmSuPdLa2ohL6UEQKQLvncAYRBuzYAGwJ3PtrW4DzMbq5uIVt3jS3CankOGZnyQAg6DSMnJzuNhWco3bithp+DGGiiisygooooAKKKKACuBxSNb+OWCK4MYjfRKyBW7wCtoOrIwMrqGN+mRvXeIzShf8otbuLjhWiCYAK8Jz8nnUdAwHRxk4ce0+3IvHV86fgJmzHMbgGyvlCXBXUjxnuSaSPnIifRdTpJU5KkjqCCc/BFluoNN/bREDZSd+1xkazEy/NZGCF1EjJ6YrDwxbu5mimubdbaOEErH2gkd3YackhQFVRqwPHVnbFcDyyc2TWUUMdudDzl8yeKhNGQAfElxv4YPt21jFykoR5v8A0S2krZQbeFUVUQYVQFUeAA2ArJXnjkDny7iu4Y5JpJoppFjZZGLEayFBDHcYJBx060++WTm+azWGG2bQ8wZmk+kqrpAAz4kk7+Gn37VLhZrIoeZMcqcdRSqK8/eTzn+6ju4op53lhlcIwc6ipc4BBO43I2zjGa9A1nmwyxOmVCamrQUUV5+8ofP91JdyxQTvFDE5RQh0lihwSSNzuDtnGMUYcMsrpBOagrZ6Br8ZQeozU28jfN814s0Ny2t4QrLJ9JlbUCDjxBA38dXu3Quf+fLuW7mjjmkhihkaNVjYqToJUksNzkgnHTpWkeEm8jh5EvKlHUV675btrdZ5mjlkJwwZdclxGFGwjbJcKNyAPafCsXkwiYWCzzNqluWa4kYnrq6Z8NlVRtttXI8jfNk17FNHcHW8BTEniwfXgEDxBQ7+OR7N+/fxyWtyZ1hknhaMII4tOqFgWLFUJAIfIyc5BUeB2U1KLeOXMaaaUkfHAucflASRrZ4raZtMEzMp1nw1r1TUdl3bPuOAWmk/kLl9o+H28V3HhopDIsbNq0YZjGDjYlQRj2EA9RThWWXSpNRLjdbhRRRWYwoorV4m+IZCEkfunuxnEh2+iSRhvZuKEBqcRt0v7N0SUiO4jwsidcMNiP8A5XzynwP5DaxW3aNJ2YxqIxnJJ2GTpXfYZOKRuHXTMitwrht1CuSD87FFFlWwwaM9oA2QQe4G2xTxywLvsib7sxMW9GP0FAAA38Sdz9+PCt5xcY1e18trJTtnYqN+cL6Vj8J/4KslRvzhfSsfhP8AwVXB9Ze/4ZObuMmfK/rtp9ph/dSqH5wHrFr9W/6lqecr+u2n2mH91KofnAesWv1b/qWvSydeHozlj0mSoMRuDgjcEdQfA1624NfCeCKYdJEV/hkAkf7V5Ir0T5GOJdtw1FJ3hdoj92GH+llrLj43BS8iuGe7Q3cZvhBBLMcfNoz77A4BIH+1eSSxO5OSdyT1J8TXojyzcS7HhrqDvM6xD78sf9KtXnajgI1By8w4l7pFW83/ANYuvq0/U1Tzmj127+0zfuvVD83/ANYuvq0/U1Tzmj127+0zfuvWuPrz9ETLpIpnm9elffCD+erJUb83r0r74Qfz1ZK83jOs/b8I6sPcRy+Z+DC8tZbcu0YkXGob4+I8R7R41pcJmtuHxW9lJdJ2gQImtgrv8Bnb2AfdvWbmedohDLqlEKSZn7MZOnScEgAsUDaScY2z4ZpX5dtEvX4jeG37eOcrFbiQBdaImDguMqhZjv7s71EVcN3t/wB5Db3KHRWhwGGVLeFJ2DTKirIwJOSBgnJ3J99b9ZPZlhXC5lS6ZoFs3jRwzSOZCdDKo06dK945Lg58NPvFd2l7mewDsJhPJFLBDKUEbYJ1dmSSDsyjQBggjvZ6gVUO8KXIWeLT8Tte0uxZ25ZRqmMMxCyqo3DRspywHRgQRjxHdNGXpv1pC4Nz934oZcXTuisz2isxjLAHEsYzpG+NQY+8LT9V5bVJqhRrwCo35wvpWPwn/gqyVG/OF9Kx+E/8FXwfWXv+GTm7jJnyv67afaYf3Uqh+cB6xa/Vv+pannK/rtp9ph/dSqH5wHrFr9W/6lr0snXh6M5Y9JkpqreQHiGme5gJ2kRXUZ8UJBwPeHH+UVKaaPJlxHsOJ2zZwHbsm/8APYD/ADaa04iOrFJEYnU0N/l/v9U1tCDsiM5HvYgDPwCn/MalFNPlO4l2/E7hgchG7If+Gx/1aqVqOHjpxRQZXc2Vbzf/AFi6+rT9TVPOaPXbv7TN+69UPzf/AFi6+rT9TVPOaPXbv7TN+69Z4+vP0Rcukimeb16V98IP56slRvzevSvvhB/PVkrzeM6z9vwjqw9xGtxEOYpOyOJNDaDjOGwcbeO+KVbGbi9zGj5tLUOA3ovLIARnBBIGfvpzqYScflmhi4fHPJ/+jNJoujuHt1U/OONhgYxo9uoHNRiTfJfwqQ68r8Nnt1kW4nE7NIXEgTRkMBkadRxgg+PsrtUo8ptFFd3FrbTPLDGiMwaQy9jJqkBXU2SMgA6c7aT0zTdUZO98Q1yClHm7gtncXVt8sBc6XWKEBzrOqMszaeqjuddhnNN1cTmKwmZop7Ux9vDqULLq7N1fTqUlTscqjA7+jjxzRjdS50D5GhNzLZ2UhtkiZViCtKYoiYYQ2wMhX0c4zk+AJ8KaqUeF8rTC1uVkmRbm8dnndU1KoYadCZIOFUYBOd8nFNVvEEVVGcKAoz12GKeTT4CVmSo35wvpWPwn/gqyVG/OF9Kx+E/8Fa8H1l7/AIZObuMmfK/rtp9ph/dSqH5wHrFr9W/6lqecr+u2n2mH91KofnAesWv1b/qWvSydeHozlj0mS62gaRtKDLEE4+AJP5AmvyCYoyupwykMp9hByPzph8m8QfidsjDKszqw9oMcgP5Vwb+zaGWSJ92ido2PtKkgn4bVvq7Tj9P2Z6ezqMc0pZmZjlmJZiepJOSa+rm3aNtLjDAA4/qAI/Ig19WFm00scSbNK6xqfYWIAPw3rveUiIJxO5RRhVZFUewCOMD8qNXa0/T9Bp7Njj5v/rF19Wn6mqec0eu3f2mb916ofm/+sXX1afqap5zR67d/aZv3XrDH15+iNJdJFM83r0r74Qfz1ZKjfm9elffCD+erJXm8Z1n7fhHVh7iClEcdureMS3UECwliS7XASRFJJUFGQKWAOMBqZuISMsTsgy4U6Btu2O6N9tzgUiQ8p3Qk+UXkcHEJwe5rmaOOIHGRHEYyg6DcnJrPGo76ipX4DLynzOL9O0S3uIo8ZVpVVQ/9OGOR7+ld6uXwLiEs3a9tD2RSTQFzqz3EJOobEZJ/CupUTq9lQ1yCtHjXDluIjGzMoyDqQsrjBB7pUgg4yMg+Nb1FJOtxkyvbpo7l7awknnmkjSSE/KJGjhDBtTSliRpHcZR9LXjpT3wCzkhhWOe4aebGXdgoyfcqgYUdBS5Hc2vCS8MMDvcTOZEjjj782pmIwRsI0yVyxAX79+WeLXHf4ncyxRraloWtUOrSrNH2geT6UuFRlAAGQOma6ZRc1ty8/Fma2KTUe84SI/2Jsd0dspPvPYkfpP4VYaTvKtwI3fD5AozJEe2Qe3SDkfEqWFRw01DKmx5FcWjzxwm7EM8Mp6RSpIfgjBv9qpXl/OZ7Qjp2T/qWpVXc5g5ha7htEcd+2Roy3gy5XT8CAMH7q9ieNvJGXlZxRlUHE3PJh/etp/W37b1v+WLhnY8SkbHdmVZBtgdNJx96/nWh5MP71tP62/beqB5f+FEx29yBsjNE5x4NgqSfAAqw+LisZz08TFea/ZcY3iYm+R7hvbcTjbB0wq0h2yOmBn72rR8p/wDet3/Wv7aU/wDkA4WRHc3JGzlYozjwXJbB8QSyj4qaQPKf/et3/Wv7aUQnq4mS8l+glGsSG3yAHE92T07JP1NU14tdiaeaUdJZXkHwdi3+9dHl/mFrSG7RB37lFjDeCrltXxJBwPvrh1tDG1klLzoiUrgoli83uI/21sd09ioPvHbE/qH41YaTvJTwI2nD4wwxJKe2cezUBgfEKFFONePxM1PK2jtxqopCnz3xWKPsIpkd4nftJgkbSaY498sF6IX0DfYjVWtwji8Tpdzw3oW1jX5tE7NljVVyXCkalBOQFOB3fftvTNdW08txJomgkwpjQkSQqmrBXUcSZ1FmA0nfA1Y3x3XALDiQiuI0iZlkWTtFUaiVYMVb3nABDU1pSSf35/6DxO/wd5WgiNwFExQGQKCFDEbgZJ6dK3KKK52WFFFFAHM48jLG88UfaXEUb9iPEkj0feCQu3jgVw+C8iWiQwtcQRy3CDW8rjvM5JZixPXvEnem+lnm7hl1caIoZ9FvKdFxhQZVXBzoPgG9E5zjII8a1hJ926Ja8TW5M4zNLHJczMotZpmNtnUHVS2lc520t1HTGcb57rfSxLyzw+1h1yxKYoFJBmJkEa43ADkgD3CtDlvmV0gM160MNu2XhV5P7QiE90OuMNsQdjkD29acoqVyiCdbMnnlV5Aa1d7u2XNsx1SKB/wSeuw/5Z/09OmKmtev0dXXIKsjDYjBUg/kRU35u8kUFwxktHFvIdyhGYW+AG6H4ZHu8a7OH41Jacn3OfLgveJIOUeLLaXkFw6syxMSVXGo5VhtnbO9WyHys8NkXvtIuRujxE/jpyp/GpJxfyecQt86rZpFH0ovnB+C978qWrmFoziRWQ+xwVP4GumeHFnd39mZxnPGqo9AS+Vnhsa9xpGx0RImH4asKPxqJ83cWW7vJ7hFZVlYEK2NQwqjfG2dq5dtA0hxGjOfYgLH8BTNwjyecQuPRtmjX/FL82PwPe/KiGHFgd392EpzyKqFWqT5KuQGunW6uVxbIQ0akf8AGI6bH/lj8+nTNN/KXkigt2El24uJBuExiFfiDu5+OB7qo00yRIWdlSNRuSQFUD39AK5+I4xNacf3NMeCt5GWlPmK5juZRYXAkjglUgP6AmcEfNq3uGW8NWNsgNX5xi7biVs68Mu4DjZzu2r/ALNiCgYZBbf3DxGWw4pb8St5YbmMRyIMXMDnDREb6g2xxtqVx7jXFGLj2n/V9TobvYWm5PsbBT8ssY5oF6XKoWcb7CWMb56DWmQT9Fad+A8Et7ddUFssBdRqAADbZIDYJ3GT41h5Wmae1QyntBqYI7YzKqOezkOABlgFboK7lGTJJ7NgkgooorEoKKKKACiiigBY5j5ekubiAySF7NH1yQYAywHdJP04wfoHx336Dl+TiG3njum7KFyt5OA+lWJDPrG5GejCnutCbh2O1aAiKWXBZtOpSQMAlMgE4wCcgkAb7CtVk7Olk1vYsPLLJxIwWEiQRW8Wbnuao2eQ5RdAIAbAZiQQTq36CmS845DHcRWzN89Nkqo6gAEkn2DwpaszJwu0YPGZbmWZmaUZMTM5HzkjAfNxgYyCNguATsa5k/DJ7e/4eZhHIzzyB7hSdcpaNiAyEdwAJsAxG3h46aFJ/RJ+5N0Ub5QurRqXX105Grf3dayUj8/8Je5uLf5O2m5t4pbiI+OoNCFUn/C2WBFfvA72O/ube4j1oDbNJKqsygvrRVDgEBipWUDI8TWf+Ps6r+f0rVvQ718u+ASegGTtk/gNzU452452N6tyJYwthhXiLJ2kqzY7bSCc5VRCQPE5FUaGUOoZSCrAFSOhB3BqZQcUn5jTsXJ+bdSTPa20k627FZdxHggamCh+8zAEHGADkb1yeY9VxBBxK3Z5Y48Tm2cDQ8eO93f+qvpKSTgg+2sfH7WOHiJE0rRWvEIiJCH7NTJEMYZ+o1I3gQTp9grq8ivMWuQXZ7MOos2cAMV094DYaox3QrY3369a2pRWpfPBojm6ZxeFcYkhmmv3sna3vEiYSWzCXQqA6TJGAGL99ssurGAMbElpu+AWd7onntUdsd0yphwOoBB3+4188q8sJYqwV2YuzMVyRCmpi2I484VRnHiffXeqMk1quP3KS23PwDGw6V+0UViUFFFFABRRRQAUUUUAFFFFABXM4jwCCeRJXjHbJuki92Rfgw391dOimm1yA5KcFIuzdds5Yp2eghNAXOcDChgc75ya1ODcsra3d5cRacXQjOjcYde01En2MXB299MNFPW6oVC/wfgUkcU6zNBJJM7sX7I475PdYFssoB0jvDYYrNynwNrK3WAztMiDCFlClRvtt1HxrtUU3NuwpGtLYRtIsrRq0iAhGIyVyQTpz0JwMkdcD2Vs0UVFjCiiigAooooAKKKKAP/Z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8199" name="AutoShape 10" descr="https://www.muni.cz/design/_img_cont/znak200_mu-1.gif"/>
          <p:cNvSpPr>
            <a:spLocks noChangeAspect="1" noChangeArrowheads="1"/>
          </p:cNvSpPr>
          <p:nvPr/>
        </p:nvSpPr>
        <p:spPr bwMode="auto">
          <a:xfrm>
            <a:off x="155575" y="-914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48200" name="Picture 24" descr="https://encrypted-tbn1.gstatic.com/images?q=tbn:ANd9GcQN3vFRy0EiLVvNtLFRbog4LuHkA0u0bQJcoDoKNa71sEE3z7iJa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075" y="5434013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01" name="Picture 30" descr="http://christophe.heintz.free.fr/ceu-log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3124" y="4262130"/>
            <a:ext cx="24844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03" name="Picture 4" descr="http://community.topcoder.com/i/collegetour/logo_warsaw_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5564188"/>
            <a:ext cx="1143000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04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4788" y="3121025"/>
            <a:ext cx="3000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0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02730" y="1731963"/>
            <a:ext cx="1047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06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73950" y="1746250"/>
            <a:ext cx="12954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08" name="Picture 23" descr="http://text.en.nkp.cz/services/links/rules-and-regulations/++resource++plonetheme.nkpsb.images/logo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49625" y="3198813"/>
            <a:ext cx="21621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09" name="Picture 25" descr="http://www.infotrend.hr/files/img/2012/9/18/uniri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381971" y="1690688"/>
            <a:ext cx="2286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10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51050" y="5581650"/>
            <a:ext cx="1512888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11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25900" y="5638800"/>
            <a:ext cx="15176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12" name="Picture 8" descr="https://encrypted-tbn3.gstatic.com/images?q=tbn:ANd9GcQ6Y7camSjPnyc-YyppVdYAUSedhkvJCfJIhBD81sipK7JUNjO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495925" y="4224338"/>
            <a:ext cx="1027113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13" name="Picture 6" descr="nuk_logo_mali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60490" y="1957388"/>
            <a:ext cx="2362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8214" name="Picture 4" descr="http://americancorner.hu/userfiles/Image/pte_logo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24788" y="3149600"/>
            <a:ext cx="11080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27095" y="461963"/>
            <a:ext cx="8897937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cs-CZ" sz="2400" b="1" i="1" dirty="0">
                <a:solidFill>
                  <a:prstClr val="white"/>
                </a:solidFill>
                <a:latin typeface="Arial"/>
                <a:ea typeface="ＭＳ Ｐゴシック" pitchFamily="33" charset="-128"/>
              </a:rPr>
              <a:t>Příklady uživatelů EDS ve střední Evropě</a:t>
            </a:r>
            <a:endParaRPr lang="en-US" sz="2400" b="1" i="1" dirty="0">
              <a:solidFill>
                <a:prstClr val="white"/>
              </a:solidFill>
              <a:latin typeface="Arial"/>
              <a:ea typeface="ＭＳ Ｐゴシック" pitchFamily="33" charset="-128"/>
            </a:endParaRPr>
          </a:p>
        </p:txBody>
      </p:sp>
      <p:pic>
        <p:nvPicPr>
          <p:cNvPr id="4098" name="Picture 2" descr="http://www.csop.cz/images/up/czu-logo-m.gif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5135" y="4326862"/>
            <a:ext cx="1053572" cy="640923"/>
          </a:xfrm>
          <a:prstGeom prst="rect">
            <a:avLst/>
          </a:prstGeom>
          <a:noFill/>
        </p:spPr>
      </p:pic>
      <p:pic>
        <p:nvPicPr>
          <p:cNvPr id="25" name="Picture 16" descr="https://id.uni-lj.si/res/logo.gif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05912" y="17145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424269" y="3012141"/>
            <a:ext cx="1060794" cy="114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itle 3"/>
          <p:cNvSpPr>
            <a:spLocks noGrp="1"/>
          </p:cNvSpPr>
          <p:nvPr>
            <p:ph type="ctrTitle"/>
          </p:nvPr>
        </p:nvSpPr>
        <p:spPr>
          <a:xfrm>
            <a:off x="0" y="628650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prstClr val="white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</a:rPr>
              <a:t>EDS =  </a:t>
            </a:r>
            <a:r>
              <a:rPr lang="en-US" sz="4800" b="1" dirty="0" err="1" smtClean="0">
                <a:solidFill>
                  <a:prstClr val="white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</a:rPr>
              <a:t>nadstandardn</a:t>
            </a:r>
            <a:r>
              <a:rPr lang="cs-CZ" sz="4800" b="1" dirty="0" smtClean="0">
                <a:solidFill>
                  <a:prstClr val="white"/>
                </a:solidFill>
                <a:effectLst>
                  <a:glow rad="101600">
                    <a:srgbClr val="9BBB59">
                      <a:satMod val="175000"/>
                      <a:alpha val="40000"/>
                    </a:srgbClr>
                  </a:glow>
                </a:effectLst>
              </a:rPr>
              <a:t>í řešení</a:t>
            </a:r>
            <a:endParaRPr lang="en-US" sz="4800" dirty="0" smtClean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3000" y="2514600"/>
            <a:ext cx="739775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Aft>
                <a:spcPts val="2400"/>
              </a:spcAft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Kvalita relevance záznamů</a:t>
            </a:r>
          </a:p>
          <a:p>
            <a:pPr marL="342900" indent="-342900" algn="l">
              <a:spcAft>
                <a:spcPts val="2400"/>
              </a:spcAft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Detailní metadata</a:t>
            </a:r>
            <a:endParaRPr lang="en-US" sz="2400" dirty="0" smtClean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342900" indent="-342900" algn="l">
              <a:spcAft>
                <a:spcPts val="2400"/>
              </a:spcAft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Integrace licencovaných bibliografií </a:t>
            </a:r>
            <a:r>
              <a:rPr lang="en-US" sz="2800" b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RILM</a:t>
            </a:r>
            <a:r>
              <a:rPr lang="cs-CZ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,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ABSEES,</a:t>
            </a:r>
            <a:r>
              <a:rPr lang="cs-CZ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ATLA, HeinONLINE, MathSCINet, Historical Abstracts, Art Index </a:t>
            </a:r>
            <a:r>
              <a:rPr lang="cs-CZ" sz="2000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...</a:t>
            </a:r>
          </a:p>
          <a:p>
            <a:pPr marL="342900" indent="-342900" algn="l">
              <a:spcAft>
                <a:spcPts val="2400"/>
              </a:spcAft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Otevřený systém (Open Source)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                       SFX, 360Search; </a:t>
            </a:r>
            <a:r>
              <a:rPr lang="cs-CZ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			                          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COSMOTRON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, 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SVOP, KOHA, </a:t>
            </a:r>
            <a:r>
              <a:rPr lang="en-US" sz="2000" i="1" dirty="0" err="1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VuFind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; </a:t>
            </a:r>
            <a:r>
              <a:rPr lang="en-US" sz="2000" i="1" dirty="0" err="1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Moodle</a:t>
            </a:r>
            <a:r>
              <a:rPr lang="cs-CZ" sz="2000" i="1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cs-CZ" sz="2000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...</a:t>
            </a:r>
            <a:endParaRPr lang="en-US" sz="2400" dirty="0" smtClean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33528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conceptcupboard.com/blog/wp-content/uploads/2013/09/googl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35266" y="1752600"/>
            <a:ext cx="3654521" cy="1219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7290" y="3406973"/>
            <a:ext cx="18582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Relevance Ranking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4" name="Picture 2" descr="C:\Users\MHobart\AppData\Local\Microsoft\Windows\Temporary Internet Files\Content.Outlook\0DZHO0UV\eds-relevance-ranking-goog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ular Callout 5"/>
          <p:cNvSpPr/>
          <p:nvPr/>
        </p:nvSpPr>
        <p:spPr>
          <a:xfrm>
            <a:off x="6946900" y="3517900"/>
            <a:ext cx="1909763" cy="2090738"/>
          </a:xfrm>
          <a:prstGeom prst="wedgeRectCallout">
            <a:avLst>
              <a:gd name="adj1" fmla="val -39609"/>
              <a:gd name="adj2" fmla="val -83809"/>
            </a:avLst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>
                <a:solidFill>
                  <a:prstClr val="white"/>
                </a:solidFill>
                <a:cs typeface="Arial" pitchFamily="34" charset="0"/>
              </a:rPr>
              <a:t>První dva záznamy poskytují informace o principu relevance v EDS.</a:t>
            </a:r>
            <a:endParaRPr lang="en-US" sz="16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990600"/>
            <a:ext cx="3278188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37054" t="24498" r="37231" b="29671"/>
          <a:stretch>
            <a:fillRect/>
          </a:stretch>
        </p:blipFill>
        <p:spPr bwMode="auto">
          <a:xfrm>
            <a:off x="2819400" y="990600"/>
            <a:ext cx="3348038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fae9b81f848b5fa5767719355e4aa2e36870"/>
</p:tagLst>
</file>

<file path=ppt/theme/theme1.xml><?xml version="1.0" encoding="utf-8"?>
<a:theme xmlns:a="http://schemas.openxmlformats.org/drawingml/2006/main" name="10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4CD4A0"/>
      </a:accent5>
      <a:accent6>
        <a:srgbClr val="5E7778"/>
      </a:accent6>
      <a:hlink>
        <a:srgbClr val="0000FF"/>
      </a:hlink>
      <a:folHlink>
        <a:srgbClr val="800080"/>
      </a:folHlink>
    </a:clrScheme>
    <a:fontScheme name="ED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36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22C87D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12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4CD4A0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19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22C87D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7_EBSCO Basic Template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EBSCO Basic Template">
  <a:themeElements>
    <a:clrScheme name="EBSCO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375C82"/>
      </a:accent2>
      <a:accent3>
        <a:srgbClr val="ABC7E3"/>
      </a:accent3>
      <a:accent4>
        <a:srgbClr val="D2CFD4"/>
      </a:accent4>
      <a:accent5>
        <a:srgbClr val="08A46F"/>
      </a:accent5>
      <a:accent6>
        <a:srgbClr val="373737"/>
      </a:accent6>
      <a:hlink>
        <a:srgbClr val="183053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Plum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C2159"/>
      </a:accent1>
      <a:accent2>
        <a:srgbClr val="7AA540"/>
      </a:accent2>
      <a:accent3>
        <a:srgbClr val="EF6D25"/>
      </a:accent3>
      <a:accent4>
        <a:srgbClr val="838383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EBSCO_Template_Regular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Default Design">
  <a:themeElements>
    <a:clrScheme name="8_Default Design 1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FFF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E7E7"/>
      </a:accent6>
      <a:hlink>
        <a:srgbClr val="0000CC"/>
      </a:hlink>
      <a:folHlink>
        <a:srgbClr val="000099"/>
      </a:folHlink>
    </a:clrScheme>
    <a:fontScheme name="8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CC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99CC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6699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0000CC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EBSCO Light Blue Template">
  <a:themeElements>
    <a:clrScheme name="Custom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1183D1"/>
      </a:accent2>
      <a:accent3>
        <a:srgbClr val="13DB13"/>
      </a:accent3>
      <a:accent4>
        <a:srgbClr val="FCD014"/>
      </a:accent4>
      <a:accent5>
        <a:srgbClr val="07A57F"/>
      </a:accent5>
      <a:accent6>
        <a:srgbClr val="373737"/>
      </a:accent6>
      <a:hlink>
        <a:srgbClr val="FFFFFF"/>
      </a:hlink>
      <a:folHlink>
        <a:srgbClr val="800080"/>
      </a:folHlink>
    </a:clrScheme>
    <a:fontScheme name="ED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4CD4A0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4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22C87D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7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4CD4A0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8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22C87D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EDS_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BSCO Light Blue Template">
  <a:themeElements>
    <a:clrScheme name="Custom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83053"/>
      </a:accent1>
      <a:accent2>
        <a:srgbClr val="1183D1"/>
      </a:accent2>
      <a:accent3>
        <a:srgbClr val="13DB13"/>
      </a:accent3>
      <a:accent4>
        <a:srgbClr val="FCD014"/>
      </a:accent4>
      <a:accent5>
        <a:srgbClr val="07A57F"/>
      </a:accent5>
      <a:accent6>
        <a:srgbClr val="373737"/>
      </a:accent6>
      <a:hlink>
        <a:srgbClr val="FFFFFF"/>
      </a:hlink>
      <a:folHlink>
        <a:srgbClr val="800080"/>
      </a:folHlink>
    </a:clrScheme>
    <a:fontScheme name="ED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7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22C87D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37_Custom Design">
  <a:themeElements>
    <a:clrScheme name="ED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6177"/>
      </a:accent1>
      <a:accent2>
        <a:srgbClr val="5FC3D7"/>
      </a:accent2>
      <a:accent3>
        <a:srgbClr val="1A3952"/>
      </a:accent3>
      <a:accent4>
        <a:srgbClr val="34A69B"/>
      </a:accent4>
      <a:accent5>
        <a:srgbClr val="4CD4A0"/>
      </a:accent5>
      <a:accent6>
        <a:srgbClr val="5E7778"/>
      </a:accent6>
      <a:hlink>
        <a:srgbClr val="0000FF"/>
      </a:hlink>
      <a:folHlink>
        <a:srgbClr val="800080"/>
      </a:folHlink>
    </a:clrScheme>
    <a:fontScheme name="Corporate Marke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139700" dist="38100" dir="2700000" algn="tl" rotWithShape="0">
            <a:schemeClr val="tx2">
              <a:lumMod val="50000"/>
              <a:alpha val="40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34B630FFA53245B411A657E2B120A6" ma:contentTypeVersion="11" ma:contentTypeDescription="Create a new document." ma:contentTypeScope="" ma:versionID="975b8d580e7d50f68abd9559d12e05b9">
  <xsd:schema xmlns:xsd="http://www.w3.org/2001/XMLSchema" xmlns:p="http://schemas.microsoft.com/office/2006/metadata/properties" xmlns:ns2="5f255bb2-3992-4ef0-aeca-1e379827fd79" targetNamespace="http://schemas.microsoft.com/office/2006/metadata/properties" ma:root="true" ma:fieldsID="079970f0a1d17ed4c7f939eb2cdd4aa3" ns2:_="">
    <xsd:import namespace="5f255bb2-3992-4ef0-aeca-1e379827fd79"/>
    <xsd:element name="properties">
      <xsd:complexType>
        <xsd:sequence>
          <xsd:element name="documentManagement">
            <xsd:complexType>
              <xsd:all>
                <xsd:element ref="ns2:LastUpdate" minOccurs="0"/>
                <xsd:element ref="ns2:Notes1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5f255bb2-3992-4ef0-aeca-1e379827fd79" elementFormDefault="qualified">
    <xsd:import namespace="http://schemas.microsoft.com/office/2006/documentManagement/types"/>
    <xsd:element name="LastUpdate" ma:index="2" nillable="true" ma:displayName="Last Update" ma:default="[today]" ma:format="DateOnly" ma:internalName="LastUpdate">
      <xsd:simpleType>
        <xsd:restriction base="dms:DateTime"/>
      </xsd:simpleType>
    </xsd:element>
    <xsd:element name="Notes1" ma:index="9" nillable="true" ma:displayName="Notes" ma:description="Specific notes regarding the PPT results per management. Must include initials and date of Note." ma:internalName="Notes1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Notes1 xmlns="5f255bb2-3992-4ef0-aeca-1e379827fd79" xsi:nil="true"/>
    <LastUpdate xmlns="5f255bb2-3992-4ef0-aeca-1e379827fd79">2014-05-27T04:00:00+00:00</LastUpdate>
  </documentManagement>
</p:properties>
</file>

<file path=customXml/itemProps1.xml><?xml version="1.0" encoding="utf-8"?>
<ds:datastoreItem xmlns:ds="http://schemas.openxmlformats.org/officeDocument/2006/customXml" ds:itemID="{52781577-AF14-4798-B12A-87E3465C6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55bb2-3992-4ef0-aeca-1e379827fd79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6FF1D44-042F-4FB0-BEB9-6043B7C96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3CA672-EA83-429D-9DF6-B3AA697C68BC}">
  <ds:schemaRefs>
    <ds:schemaRef ds:uri="http://purl.org/dc/dcmitype/"/>
    <ds:schemaRef ds:uri="http://purl.org/dc/elements/1.1/"/>
    <ds:schemaRef ds:uri="5f255bb2-3992-4ef0-aeca-1e379827fd79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22039</TotalTime>
  <Words>539</Words>
  <Application>Microsoft Office PowerPoint</Application>
  <PresentationFormat>On-screen Show (4:3)</PresentationFormat>
  <Paragraphs>124</Paragraphs>
  <Slides>30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10_Custom Design</vt:lpstr>
      <vt:lpstr>11_Custom Design</vt:lpstr>
      <vt:lpstr>16_Custom Design</vt:lpstr>
      <vt:lpstr>17_Custom Design</vt:lpstr>
      <vt:lpstr>18_Custom Design</vt:lpstr>
      <vt:lpstr>1_EDS_01</vt:lpstr>
      <vt:lpstr>2_EBSCO Light Blue Template</vt:lpstr>
      <vt:lpstr>27_Custom Design</vt:lpstr>
      <vt:lpstr>37_Custom Design</vt:lpstr>
      <vt:lpstr>36_Custom Design</vt:lpstr>
      <vt:lpstr>12_Custom Design</vt:lpstr>
      <vt:lpstr>19_Custom Design</vt:lpstr>
      <vt:lpstr>7_EBSCO Basic Template</vt:lpstr>
      <vt:lpstr>8_EBSCO Basic Template</vt:lpstr>
      <vt:lpstr>20_Custom Design</vt:lpstr>
      <vt:lpstr>2_Office Theme</vt:lpstr>
      <vt:lpstr>2_EBSCO_Template_RegularBlue</vt:lpstr>
      <vt:lpstr>8_Default Design</vt:lpstr>
      <vt:lpstr>3_EBSCO Light Blue Template</vt:lpstr>
      <vt:lpstr>46_Custom Design</vt:lpstr>
      <vt:lpstr>44_Custom Design</vt:lpstr>
      <vt:lpstr>Slide 1</vt:lpstr>
      <vt:lpstr>Vývoj EDS</vt:lpstr>
      <vt:lpstr>Slide 3</vt:lpstr>
      <vt:lpstr>Slide 4</vt:lpstr>
      <vt:lpstr>Slide 5</vt:lpstr>
      <vt:lpstr>Slide 6</vt:lpstr>
      <vt:lpstr>EDS =  nadstandardní řešení</vt:lpstr>
      <vt:lpstr>Slide 8</vt:lpstr>
      <vt:lpstr>Slide 9</vt:lpstr>
      <vt:lpstr>Ranking relevance: Kvalita &amp; transparentnost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Integrace národních tezaurů</vt:lpstr>
      <vt:lpstr>Slide 22</vt:lpstr>
      <vt:lpstr>Anticipace záměru uživatele</vt:lpstr>
      <vt:lpstr>Slide 24</vt:lpstr>
      <vt:lpstr>eBook Academic Collection</vt:lpstr>
      <vt:lpstr>Slide 26</vt:lpstr>
      <vt:lpstr>Patron Driven Acquisition (PDA)  model akvizice / krátkodobé výpůjčky</vt:lpstr>
      <vt:lpstr>Slide 28</vt:lpstr>
      <vt:lpstr>Slide 29</vt:lpstr>
      <vt:lpstr>Slide 30</vt:lpstr>
    </vt:vector>
  </TitlesOfParts>
  <Company>EBSCO Publishing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EBSCO Discovery Service for Academic</dc:title>
  <dc:creator>EBSCO Publishing</dc:creator>
  <cp:lastModifiedBy>jluprich</cp:lastModifiedBy>
  <cp:revision>1038</cp:revision>
  <dcterms:created xsi:type="dcterms:W3CDTF">2009-06-26T20:52:49Z</dcterms:created>
  <dcterms:modified xsi:type="dcterms:W3CDTF">2015-11-26T16:50:48Z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1">
    <vt:lpwstr/>
  </property>
  <property fmtid="{D5CDD505-2E9C-101B-9397-08002B2CF9AE}" pid="3" name="LastUpdate">
    <vt:lpwstr>2012-01-24T00:00:00Z</vt:lpwstr>
  </property>
  <property fmtid="{D5CDD505-2E9C-101B-9397-08002B2CF9AE}" pid="4" name="ContentType">
    <vt:lpwstr>Document</vt:lpwstr>
  </property>
  <property fmtid="{D5CDD505-2E9C-101B-9397-08002B2CF9AE}" pid="5" name="ContentTypeId">
    <vt:lpwstr>0x010100ED34B630FFA53245B411A657E2B120A6</vt:lpwstr>
  </property>
</Properties>
</file>