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81" r:id="rId3"/>
    <p:sldId id="283" r:id="rId4"/>
    <p:sldId id="285" r:id="rId5"/>
    <p:sldId id="284" r:id="rId6"/>
    <p:sldId id="295" r:id="rId7"/>
    <p:sldId id="287" r:id="rId8"/>
    <p:sldId id="262" r:id="rId9"/>
    <p:sldId id="288" r:id="rId10"/>
    <p:sldId id="293" r:id="rId11"/>
    <p:sldId id="294" r:id="rId12"/>
    <p:sldId id="289" r:id="rId13"/>
    <p:sldId id="292" r:id="rId14"/>
    <p:sldId id="290" r:id="rId15"/>
    <p:sldId id="291" r:id="rId16"/>
  </p:sldIdLst>
  <p:sldSz cx="9144000" cy="6858000" type="screen4x3"/>
  <p:notesSz cx="6669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ADAC0A-4A2D-46D2-BB03-00C85C729C36}" type="datetimeFigureOut">
              <a:rPr lang="cs-CZ" smtClean="0"/>
              <a:t>23.2.2015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37C281-764F-4D01-85A1-8ACBDD5C41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7232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7A5-4524-4DC0-8BBD-92A41AA83272}" type="datetimeFigureOut">
              <a:rPr lang="cs-CZ" smtClean="0"/>
              <a:t>23.2.2015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6D07-F948-46C1-9E4E-83CCFDE3E2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7085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7A5-4524-4DC0-8BBD-92A41AA83272}" type="datetimeFigureOut">
              <a:rPr lang="cs-CZ" smtClean="0"/>
              <a:t>23.2.2015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6D07-F948-46C1-9E4E-83CCFDE3E2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2728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7A5-4524-4DC0-8BBD-92A41AA83272}" type="datetimeFigureOut">
              <a:rPr lang="cs-CZ" smtClean="0"/>
              <a:t>23.2.2015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6D07-F948-46C1-9E4E-83CCFDE3E2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9858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7A5-4524-4DC0-8BBD-92A41AA83272}" type="datetimeFigureOut">
              <a:rPr lang="cs-CZ" smtClean="0"/>
              <a:t>23.2.2015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6D07-F948-46C1-9E4E-83CCFDE3E2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9787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7A5-4524-4DC0-8BBD-92A41AA83272}" type="datetimeFigureOut">
              <a:rPr lang="cs-CZ" smtClean="0"/>
              <a:t>23.2.2015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6D07-F948-46C1-9E4E-83CCFDE3E2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1768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7A5-4524-4DC0-8BBD-92A41AA83272}" type="datetimeFigureOut">
              <a:rPr lang="cs-CZ" smtClean="0"/>
              <a:t>23.2.2015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6D07-F948-46C1-9E4E-83CCFDE3E2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8644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7A5-4524-4DC0-8BBD-92A41AA83272}" type="datetimeFigureOut">
              <a:rPr lang="cs-CZ" smtClean="0"/>
              <a:t>23.2.2015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6D07-F948-46C1-9E4E-83CCFDE3E2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7968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7A5-4524-4DC0-8BBD-92A41AA83272}" type="datetimeFigureOut">
              <a:rPr lang="cs-CZ" smtClean="0"/>
              <a:t>23.2.2015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6D07-F948-46C1-9E4E-83CCFDE3E2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0503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7A5-4524-4DC0-8BBD-92A41AA83272}" type="datetimeFigureOut">
              <a:rPr lang="cs-CZ" smtClean="0"/>
              <a:t>23.2.2015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6D07-F948-46C1-9E4E-83CCFDE3E2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43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7A5-4524-4DC0-8BBD-92A41AA83272}" type="datetimeFigureOut">
              <a:rPr lang="cs-CZ" smtClean="0"/>
              <a:t>23.2.2015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6D07-F948-46C1-9E4E-83CCFDE3E2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4500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7A5-4524-4DC0-8BBD-92A41AA83272}" type="datetimeFigureOut">
              <a:rPr lang="cs-CZ" smtClean="0"/>
              <a:t>23.2.2015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6D07-F948-46C1-9E4E-83CCFDE3E2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660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D47A5-4524-4DC0-8BBD-92A41AA83272}" type="datetimeFigureOut">
              <a:rPr lang="cs-CZ" smtClean="0"/>
              <a:t>23.2.2015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E6D07-F948-46C1-9E4E-83CCFDE3E2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3365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slin.cz/spoluprace/spoluprace-s-sk-cr/aktualizace-odberu-pomoci-formulare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miroslava.kendeova@nkp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aleph.nkp.cz/F/ECVSED2DV31Y6461EBDKER6PQ8TK2EP3P1DQKSH4EJF1ANMKMM-47874?func=full-set-set&amp;set_number=066948&amp;set_entry=000023&amp;format=999" TargetMode="External"/><Relationship Id="rId2" Type="http://schemas.openxmlformats.org/officeDocument/2006/relationships/hyperlink" Target="http://www.caslin.cz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u="sng" dirty="0" smtClean="0"/>
              <a:t>On-line formulář v Souborném katalogu ČR</a:t>
            </a:r>
            <a:endParaRPr lang="cs-CZ" u="sng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Miroslava Kendeová</a:t>
            </a:r>
          </a:p>
          <a:p>
            <a:endParaRPr lang="cs-CZ" dirty="0">
              <a:solidFill>
                <a:schemeClr val="tx1"/>
              </a:solidFill>
            </a:endParaRPr>
          </a:p>
          <a:p>
            <a:r>
              <a:rPr lang="cs-CZ" sz="1600" dirty="0" smtClean="0">
                <a:solidFill>
                  <a:schemeClr val="tx1"/>
                </a:solidFill>
              </a:rPr>
              <a:t>2015</a:t>
            </a:r>
          </a:p>
          <a:p>
            <a:endParaRPr lang="cs-CZ" sz="1600" dirty="0">
              <a:solidFill>
                <a:schemeClr val="tx1"/>
              </a:solidFill>
            </a:endParaRPr>
          </a:p>
          <a:p>
            <a:endParaRPr lang="cs-CZ" sz="1600" dirty="0" smtClean="0">
              <a:solidFill>
                <a:schemeClr val="tx1"/>
              </a:solidFill>
            </a:endParaRPr>
          </a:p>
          <a:p>
            <a:endParaRPr lang="cs-CZ" sz="1600" dirty="0">
              <a:solidFill>
                <a:schemeClr val="tx1"/>
              </a:solidFill>
            </a:endParaRPr>
          </a:p>
        </p:txBody>
      </p:sp>
      <p:grpSp>
        <p:nvGrpSpPr>
          <p:cNvPr id="4" name="Skupina 3"/>
          <p:cNvGrpSpPr>
            <a:grpSpLocks/>
          </p:cNvGrpSpPr>
          <p:nvPr/>
        </p:nvGrpSpPr>
        <p:grpSpPr bwMode="auto">
          <a:xfrm>
            <a:off x="5868144" y="5733256"/>
            <a:ext cx="3013075" cy="900112"/>
            <a:chOff x="6192440" y="6077767"/>
            <a:chExt cx="3014065" cy="900112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92440" y="6077767"/>
              <a:ext cx="1619250" cy="900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6" name="Picture 4" descr="new_nklogo_rg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0632" y="6077767"/>
              <a:ext cx="1285873" cy="900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8090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0"/>
            <a:ext cx="8229600" cy="674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ál 3"/>
          <p:cNvSpPr/>
          <p:nvPr/>
        </p:nvSpPr>
        <p:spPr>
          <a:xfrm>
            <a:off x="2232882" y="2348880"/>
            <a:ext cx="864096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31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3265"/>
            <a:ext cx="8229600" cy="6624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544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Aktualizace údajů o odběru periodik v SKC</a:t>
            </a:r>
          </a:p>
          <a:p>
            <a:pPr>
              <a:buFontTx/>
              <a:buChar char="-"/>
            </a:pPr>
            <a:r>
              <a:rPr lang="cs-CZ" dirty="0"/>
              <a:t>přípis odběru</a:t>
            </a:r>
          </a:p>
          <a:p>
            <a:pPr>
              <a:buFontTx/>
              <a:buChar char="-"/>
            </a:pPr>
            <a:r>
              <a:rPr lang="cs-CZ" dirty="0"/>
              <a:t>odpis odběru</a:t>
            </a:r>
          </a:p>
          <a:p>
            <a:pPr>
              <a:buFontTx/>
              <a:buChar char="-"/>
            </a:pPr>
            <a:r>
              <a:rPr lang="cs-CZ" dirty="0"/>
              <a:t>zaslání informací k bibliografickým údajům</a:t>
            </a:r>
          </a:p>
          <a:p>
            <a:pPr marL="0" indent="0">
              <a:buNone/>
            </a:pPr>
            <a:r>
              <a:rPr lang="cs-CZ" dirty="0"/>
              <a:t>   </a:t>
            </a:r>
            <a:r>
              <a:rPr lang="cs-CZ" sz="2400" dirty="0"/>
              <a:t>(zkvalitňování záznamu)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Na chybějící záznamy zašle knihovna e-mailem základní údaje, SKC záznam zpracuje nebo po dohodě se správcem báze </a:t>
            </a:r>
            <a:r>
              <a:rPr lang="cs-CZ"/>
              <a:t>zašle </a:t>
            </a:r>
            <a:r>
              <a:rPr lang="cs-CZ" smtClean="0"/>
              <a:t>knihovna záznam </a:t>
            </a:r>
            <a:r>
              <a:rPr lang="cs-CZ" dirty="0"/>
              <a:t>elektronicky.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796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Výhody on-line formuláře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Uživatelsky </a:t>
            </a:r>
            <a:r>
              <a:rPr lang="cs-CZ" dirty="0" smtClean="0"/>
              <a:t>přívětivý</a:t>
            </a:r>
          </a:p>
          <a:p>
            <a:r>
              <a:rPr lang="cs-CZ" dirty="0" smtClean="0"/>
              <a:t>Snadná dostupnost</a:t>
            </a:r>
          </a:p>
          <a:p>
            <a:r>
              <a:rPr lang="cs-CZ" dirty="0" smtClean="0"/>
              <a:t>Rychlost</a:t>
            </a:r>
          </a:p>
          <a:p>
            <a:r>
              <a:rPr lang="cs-CZ" dirty="0" smtClean="0"/>
              <a:t>Opakovaný vstup na záznam</a:t>
            </a:r>
          </a:p>
          <a:p>
            <a:r>
              <a:rPr lang="cs-CZ" dirty="0" smtClean="0"/>
              <a:t>Možnost změny kdykoliv</a:t>
            </a:r>
          </a:p>
        </p:txBody>
      </p:sp>
    </p:spTree>
    <p:extLst>
      <p:ext uri="{BB962C8B-B14F-4D97-AF65-F5344CB8AC3E}">
        <p14:creationId xmlns:p14="http://schemas.microsoft.com/office/powerpoint/2010/main" val="406122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Nápověda pro správné vyplnění on-line formuláře – Aktualizace odběru</a:t>
            </a:r>
          </a:p>
          <a:p>
            <a:endParaRPr lang="cs-CZ" dirty="0"/>
          </a:p>
          <a:p>
            <a:r>
              <a:rPr lang="cs-CZ" dirty="0">
                <a:hlinkClick r:id="rId2"/>
              </a:rPr>
              <a:t>http://www.caslin.cz/spoluprace/spoluprace-s-sk-cr/aktualizace-odberu-pomoci-formulare/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498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Děkuji </a:t>
            </a:r>
            <a:r>
              <a:rPr lang="cs-CZ" dirty="0"/>
              <a:t>za </a:t>
            </a:r>
            <a:r>
              <a:rPr lang="cs-CZ" dirty="0" smtClean="0"/>
              <a:t>pozornost.</a:t>
            </a: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2000" dirty="0">
                <a:hlinkClick r:id="rId2"/>
              </a:rPr>
              <a:t>miroslava.kendeova@nkp.cz</a:t>
            </a:r>
            <a:endParaRPr lang="cs-CZ" sz="2000" dirty="0"/>
          </a:p>
          <a:p>
            <a:pPr marL="0" indent="0" algn="ctr">
              <a:buNone/>
            </a:pPr>
            <a:endParaRPr lang="cs-CZ" sz="2000" dirty="0"/>
          </a:p>
          <a:p>
            <a:pPr marL="0" indent="0" algn="ctr">
              <a:buNone/>
            </a:pPr>
            <a:endParaRPr lang="cs-CZ" sz="1200" dirty="0"/>
          </a:p>
          <a:p>
            <a:pPr marL="0" indent="0" algn="ctr">
              <a:buNone/>
            </a:pPr>
            <a:endParaRPr lang="cs-CZ" sz="1200" dirty="0"/>
          </a:p>
          <a:p>
            <a:pPr marL="0" indent="0" algn="ctr">
              <a:buNone/>
            </a:pPr>
            <a:endParaRPr lang="cs-CZ" sz="1200" dirty="0"/>
          </a:p>
          <a:p>
            <a:pPr marL="0" indent="0" algn="ctr">
              <a:buNone/>
            </a:pPr>
            <a:endParaRPr lang="cs-CZ" sz="2000" dirty="0"/>
          </a:p>
          <a:p>
            <a:endParaRPr lang="cs-CZ" dirty="0"/>
          </a:p>
        </p:txBody>
      </p:sp>
      <p:grpSp>
        <p:nvGrpSpPr>
          <p:cNvPr id="5" name="Skupina 4"/>
          <p:cNvGrpSpPr>
            <a:grpSpLocks/>
          </p:cNvGrpSpPr>
          <p:nvPr/>
        </p:nvGrpSpPr>
        <p:grpSpPr bwMode="auto">
          <a:xfrm>
            <a:off x="5868144" y="5733256"/>
            <a:ext cx="3013075" cy="900112"/>
            <a:chOff x="6192440" y="6077767"/>
            <a:chExt cx="3014065" cy="900112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92440" y="6077767"/>
              <a:ext cx="1619250" cy="900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7" name="Picture 4" descr="new_nklogo_rgb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0632" y="6077767"/>
              <a:ext cx="1285873" cy="900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59769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 smtClean="0"/>
              <a:t>Spolupracující knihovny přes on-line formulář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Počet knihoven, které mají přístup přes on-line formulář: 349</a:t>
            </a:r>
          </a:p>
          <a:p>
            <a:endParaRPr lang="cs-CZ" dirty="0" smtClean="0"/>
          </a:p>
          <a:p>
            <a:r>
              <a:rPr lang="cs-CZ" dirty="0" smtClean="0"/>
              <a:t>Pro aktualizaci periodik: 182</a:t>
            </a:r>
          </a:p>
          <a:p>
            <a:endParaRPr lang="cs-CZ" dirty="0" smtClean="0"/>
          </a:p>
          <a:p>
            <a:r>
              <a:rPr lang="cs-CZ" dirty="0" smtClean="0"/>
              <a:t>Připisování a opravy monografií: 67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785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Druhy on-line formulářů v SK ČR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Aktualizaci záznamů</a:t>
            </a:r>
          </a:p>
          <a:p>
            <a:endParaRPr lang="cs-CZ" dirty="0" smtClean="0"/>
          </a:p>
          <a:p>
            <a:r>
              <a:rPr lang="cs-CZ" dirty="0" smtClean="0"/>
              <a:t>Evidence digitalizace (možnost zažádat o číslo ČNB)</a:t>
            </a:r>
          </a:p>
          <a:p>
            <a:endParaRPr lang="cs-CZ" dirty="0" smtClean="0"/>
          </a:p>
          <a:p>
            <a:r>
              <a:rPr lang="cs-CZ" dirty="0" smtClean="0"/>
              <a:t>Excerpce </a:t>
            </a:r>
          </a:p>
          <a:p>
            <a:endParaRPr lang="cs-CZ" dirty="0"/>
          </a:p>
          <a:p>
            <a:r>
              <a:rPr lang="cs-CZ" dirty="0" smtClean="0"/>
              <a:t>Aktualizace Adresáře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189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u="sng" dirty="0" smtClean="0"/>
              <a:t>K práci s formulářem je potřeba:</a:t>
            </a:r>
            <a:r>
              <a:rPr lang="pl-PL" dirty="0" smtClean="0"/>
              <a:t/>
            </a:r>
            <a:br>
              <a:rPr lang="pl-PL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přístup </a:t>
            </a:r>
            <a:r>
              <a:rPr lang="cs-CZ" dirty="0"/>
              <a:t>na internet (verze </a:t>
            </a:r>
            <a:r>
              <a:rPr lang="cs-CZ" dirty="0" err="1"/>
              <a:t>exploreru</a:t>
            </a:r>
            <a:r>
              <a:rPr lang="cs-CZ" dirty="0"/>
              <a:t> 5.5 a vyšší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r>
              <a:rPr lang="cs-CZ" dirty="0"/>
              <a:t>sigla a heslo (přidělí správce souborného katalogu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r>
              <a:rPr lang="cs-CZ" dirty="0"/>
              <a:t>proškolení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599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 smtClean="0"/>
              <a:t>Použití on-line formuláře pro aktualizaci záznamů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Formulář umožňuje </a:t>
            </a:r>
            <a:r>
              <a:rPr lang="cs-CZ" b="1" dirty="0"/>
              <a:t>zapisovat změny odběru </a:t>
            </a:r>
            <a:r>
              <a:rPr lang="cs-CZ" dirty="0"/>
              <a:t>včetně odpisů u </a:t>
            </a:r>
            <a:r>
              <a:rPr lang="cs-CZ" b="1" dirty="0"/>
              <a:t>všech druhů dokumentů</a:t>
            </a:r>
            <a:r>
              <a:rPr lang="cs-CZ" dirty="0"/>
              <a:t> </a:t>
            </a:r>
            <a:r>
              <a:rPr lang="cs-CZ" dirty="0" smtClean="0"/>
              <a:t>(MARC pole </a:t>
            </a:r>
            <a:r>
              <a:rPr lang="cs-CZ" dirty="0"/>
              <a:t>910) přímo do záznamu uloženého v  Souborném katalogu ČR. </a:t>
            </a:r>
            <a:r>
              <a:rPr lang="cs-CZ" b="1" dirty="0"/>
              <a:t>Nelze</a:t>
            </a:r>
            <a:r>
              <a:rPr lang="cs-CZ" dirty="0"/>
              <a:t> ukládat nové bibliografické záznamy nebo upravovat bibliografické údaje</a:t>
            </a:r>
            <a:r>
              <a:rPr lang="cs-CZ" dirty="0" smtClean="0"/>
              <a:t>.</a:t>
            </a:r>
          </a:p>
          <a:p>
            <a:r>
              <a:rPr lang="cs-CZ" dirty="0" smtClean="0"/>
              <a:t>Tento typ připisování preferujeme především u seriálových záznamů.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224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http</a:t>
            </a:r>
            <a:r>
              <a:rPr lang="cs-CZ" dirty="0">
                <a:hlinkClick r:id="rId2"/>
              </a:rPr>
              <a:t>://www.caslin.cz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r>
              <a:rPr lang="cs-CZ" dirty="0">
                <a:hlinkClick r:id="rId3"/>
              </a:rPr>
              <a:t>http://</a:t>
            </a:r>
            <a:r>
              <a:rPr lang="cs-CZ" dirty="0" smtClean="0">
                <a:hlinkClick r:id="rId3"/>
              </a:rPr>
              <a:t>aleph.nkp.cz/F/ECVSED2DV31Y6461EBDKER6PQ8TK2EP3P1DQKSH4EJF1ANMKMM-47874?func=full-set-set&amp;set_number=066948&amp;set_entry=000023&amp;format=999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215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1024"/>
            <a:ext cx="8496943" cy="627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971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000" u="sng" dirty="0" smtClean="0"/>
              <a:t>Formulář pro on-line aktualizaci</a:t>
            </a:r>
            <a:endParaRPr lang="cs-CZ" sz="4000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761"/>
            <a:ext cx="9144000" cy="5589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54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784976" cy="6597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567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</TotalTime>
  <Words>192</Words>
  <Application>Microsoft Office PowerPoint</Application>
  <PresentationFormat>Předvádění na obrazovce (4:3)</PresentationFormat>
  <Paragraphs>58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systému Office</vt:lpstr>
      <vt:lpstr>On-line formulář v Souborném katalogu ČR</vt:lpstr>
      <vt:lpstr>Spolupracující knihovny přes on-line formulář</vt:lpstr>
      <vt:lpstr>Druhy on-line formulářů v SK ČR</vt:lpstr>
      <vt:lpstr>K práci s formulářem je potřeba: </vt:lpstr>
      <vt:lpstr>Použití on-line formuláře pro aktualizaci záznamů</vt:lpstr>
      <vt:lpstr>Prezentace aplikace PowerPoint</vt:lpstr>
      <vt:lpstr>Prezentace aplikace PowerPoint</vt:lpstr>
      <vt:lpstr>Formulář pro on-line aktualizaci</vt:lpstr>
      <vt:lpstr>Prezentace aplikace PowerPoint</vt:lpstr>
      <vt:lpstr>Prezentace aplikace PowerPoint</vt:lpstr>
      <vt:lpstr>Prezentace aplikace PowerPoint</vt:lpstr>
      <vt:lpstr>Prezentace aplikace PowerPoint</vt:lpstr>
      <vt:lpstr>Výhody on-line formuláře</vt:lpstr>
      <vt:lpstr>Prezentace aplikace PowerPoint</vt:lpstr>
      <vt:lpstr>Prezentace aplikace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Seriály v Souborném katalogu ČR</dc:title>
  <dc:creator>Kendeová Miroslava</dc:creator>
  <cp:lastModifiedBy>Kendeová Miroslava</cp:lastModifiedBy>
  <cp:revision>59</cp:revision>
  <cp:lastPrinted>2013-04-22T10:16:52Z</cp:lastPrinted>
  <dcterms:created xsi:type="dcterms:W3CDTF">2013-04-19T06:37:14Z</dcterms:created>
  <dcterms:modified xsi:type="dcterms:W3CDTF">2015-02-23T08:27:04Z</dcterms:modified>
</cp:coreProperties>
</file>