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317" r:id="rId3"/>
    <p:sldId id="278" r:id="rId4"/>
    <p:sldId id="279" r:id="rId5"/>
    <p:sldId id="318" r:id="rId6"/>
    <p:sldId id="295" r:id="rId7"/>
    <p:sldId id="337" r:id="rId8"/>
    <p:sldId id="338" r:id="rId9"/>
    <p:sldId id="340" r:id="rId10"/>
    <p:sldId id="341" r:id="rId11"/>
    <p:sldId id="342" r:id="rId12"/>
    <p:sldId id="336" r:id="rId13"/>
    <p:sldId id="327" r:id="rId14"/>
    <p:sldId id="381" r:id="rId15"/>
    <p:sldId id="373" r:id="rId16"/>
    <p:sldId id="374" r:id="rId17"/>
    <p:sldId id="375" r:id="rId18"/>
    <p:sldId id="376" r:id="rId19"/>
    <p:sldId id="370" r:id="rId20"/>
    <p:sldId id="371" r:id="rId21"/>
    <p:sldId id="345" r:id="rId22"/>
    <p:sldId id="346" r:id="rId23"/>
    <p:sldId id="347" r:id="rId24"/>
    <p:sldId id="367" r:id="rId25"/>
    <p:sldId id="351" r:id="rId26"/>
    <p:sldId id="352" r:id="rId27"/>
    <p:sldId id="353" r:id="rId28"/>
    <p:sldId id="354" r:id="rId29"/>
    <p:sldId id="356" r:id="rId30"/>
    <p:sldId id="358" r:id="rId31"/>
    <p:sldId id="359" r:id="rId32"/>
    <p:sldId id="360" r:id="rId33"/>
    <p:sldId id="361" r:id="rId34"/>
    <p:sldId id="363" r:id="rId35"/>
    <p:sldId id="364" r:id="rId36"/>
    <p:sldId id="365" r:id="rId37"/>
    <p:sldId id="366" r:id="rId38"/>
    <p:sldId id="368" r:id="rId39"/>
    <p:sldId id="372" r:id="rId40"/>
    <p:sldId id="369" r:id="rId41"/>
    <p:sldId id="343" r:id="rId42"/>
    <p:sldId id="377" r:id="rId43"/>
    <p:sldId id="378" r:id="rId44"/>
    <p:sldId id="379" r:id="rId45"/>
    <p:sldId id="380" r:id="rId4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ocuments\aVISK\V&#253;ro&#269;n&#237;zpr&#225;vyMK\VISK_2001_2014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ocuments\A%20A%20Koncepce\Digitalizace\2015_Lhot&#225;k2015\Digitalizace-pruzkum-08201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0812670516888585E-3"/>
                  <c:y val="-0.140322082268636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848444774769429"/>
                      <c:h val="0.2465495731955708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22394745326169066"/>
                  <c:y val="-9.38087506871530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761403316924172"/>
                      <c:h val="0.15064877050698069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25792545319452992"/>
                  <c:y val="0.1678287549579628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defRPr>
                    </a:pPr>
                    <a:fld id="{6D2B808B-EE02-45DA-8F3C-A005F14DA846}" type="CATEGORYNAME">
                      <a:rPr lang="pl-PL" sz="2000">
                        <a:latin typeface="Arial Narrow" panose="020B0606020202030204" pitchFamily="34" charset="0"/>
                      </a:rPr>
                      <a:pPr>
                        <a:defRPr sz="2000" b="1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defRPr>
                      </a:pPr>
                      <a:t>[NÁZEV KATEGORIE]</a:t>
                    </a:fld>
                    <a:r>
                      <a:rPr lang="pl-PL" sz="2000" baseline="0" dirty="0">
                        <a:latin typeface="Arial Narrow" panose="020B0606020202030204" pitchFamily="34" charset="0"/>
                      </a:rPr>
                      <a:t>; </a:t>
                    </a:r>
                    <a:fld id="{3CEF7F7F-B274-4328-81BF-DB2DA6D229CF}" type="VALUE">
                      <a:rPr lang="pl-PL" sz="2000" baseline="0">
                        <a:latin typeface="Arial Narrow" panose="020B0606020202030204" pitchFamily="34" charset="0"/>
                      </a:rPr>
                      <a:pPr>
                        <a:defRPr sz="2000" b="1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defRPr>
                      </a:pPr>
                      <a:t>[HODNOTA]</a:t>
                    </a:fld>
                    <a:r>
                      <a:rPr lang="pl-PL" sz="2000" baseline="0" dirty="0">
                        <a:latin typeface="Arial Narrow" panose="020B0606020202030204" pitchFamily="34" charset="0"/>
                      </a:rPr>
                      <a:t>; </a:t>
                    </a:r>
                    <a:fld id="{BEC0726F-18CE-4C6F-A9BE-57EEF3F0C12C}" type="PERCENTAGE">
                      <a:rPr lang="pl-PL" sz="2000" baseline="0">
                        <a:latin typeface="Arial Narrow" panose="020B0606020202030204" pitchFamily="34" charset="0"/>
                      </a:rPr>
                      <a:pPr>
                        <a:defRPr sz="2000" b="1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</a:defRPr>
                      </a:pPr>
                      <a:t>[PROCENTO]</a:t>
                    </a:fld>
                    <a:endParaRPr lang="pl-PL" sz="2000" baseline="0" dirty="0">
                      <a:latin typeface="Arial Narrow" panose="020B060602020203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69397408143292"/>
                      <c:h val="0.1987093425405835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7.5698027086439912E-2"/>
                  <c:y val="5.1731265068671872E-3"/>
                </c:manualLayout>
              </c:layout>
              <c:tx>
                <c:rich>
                  <a:bodyPr/>
                  <a:lstStyle/>
                  <a:p>
                    <a:fld id="{79C3EE3B-F123-49B3-ADA9-DF5EFCE1BFBB}" type="CATEGORYNAME">
                      <a:rPr lang="pl-PL" sz="2000">
                        <a:latin typeface="Arial Narrow" panose="020B0606020202030204" pitchFamily="34" charset="0"/>
                      </a:rPr>
                      <a:pPr/>
                      <a:t>[NÁZEV KATEGORIE]</a:t>
                    </a:fld>
                    <a:r>
                      <a:rPr lang="pl-PL" baseline="0" dirty="0"/>
                      <a:t>; </a:t>
                    </a:r>
                    <a:fld id="{B66C7D12-A03B-44EB-979C-E5BA86635832}" type="VALUE">
                      <a:rPr lang="pl-PL" baseline="0"/>
                      <a:pPr/>
                      <a:t>[HODNOTA]</a:t>
                    </a:fld>
                    <a:r>
                      <a:rPr lang="pl-PL" baseline="0" dirty="0"/>
                      <a:t>; </a:t>
                    </a:r>
                    <a:fld id="{EFD1BA5B-EAB9-4D65-9F0F-A55AD4726984}" type="PERCENTAGE">
                      <a:rPr lang="pl-PL" baseline="0"/>
                      <a:pPr/>
                      <a:t>[PROCENTO]</a:t>
                    </a:fld>
                    <a:endParaRPr lang="pl-PL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873552734983188"/>
                      <c:h val="0.1858061946940960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0.26170195315975209"/>
                  <c:y val="2.9487975362044911E-2"/>
                </c:manualLayout>
              </c:layout>
              <c:tx>
                <c:rich>
                  <a:bodyPr/>
                  <a:lstStyle/>
                  <a:p>
                    <a:fld id="{B315E275-0F56-418C-A2E7-DA218BA27A26}" type="CATEGORYNAME">
                      <a:rPr lang="en-US" sz="2000">
                        <a:latin typeface="Arial Narrow" panose="020B0606020202030204" pitchFamily="34" charset="0"/>
                      </a:rPr>
                      <a:pPr/>
                      <a:t>[NÁZEV KATEGORIE]</a:t>
                    </a:fld>
                    <a:r>
                      <a:rPr lang="en-US" sz="2000" baseline="0" dirty="0">
                        <a:latin typeface="Arial Narrow" panose="020B0606020202030204" pitchFamily="34" charset="0"/>
                      </a:rPr>
                      <a:t>; </a:t>
                    </a:r>
                    <a:fld id="{ADEAC222-4DD8-4518-A8D2-F802617596D9}" type="VALUE">
                      <a:rPr lang="en-US" sz="2000" baseline="0">
                        <a:latin typeface="Arial Narrow" panose="020B0606020202030204" pitchFamily="34" charset="0"/>
                      </a:rPr>
                      <a:pPr/>
                      <a:t>[HODNOTA]</a:t>
                    </a:fld>
                    <a:r>
                      <a:rPr lang="en-US" sz="2000" baseline="0" dirty="0">
                        <a:latin typeface="Arial Narrow" panose="020B0606020202030204" pitchFamily="34" charset="0"/>
                      </a:rPr>
                      <a:t>; </a:t>
                    </a:r>
                    <a:fld id="{44FC019F-C200-48CE-8958-F07C1D622A28}" type="PERCENTAGE">
                      <a:rPr lang="en-US" sz="2000" baseline="0">
                        <a:latin typeface="Arial Narrow" panose="020B0606020202030204" pitchFamily="34" charset="0"/>
                      </a:rPr>
                      <a:pPr/>
                      <a:t>[PROCENTO]</a:t>
                    </a:fld>
                    <a:endParaRPr lang="en-US" sz="2000" baseline="0" dirty="0">
                      <a:latin typeface="Arial Narrow" panose="020B0606020202030204" pitchFamily="34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299790004744818"/>
                      <c:h val="0.15086923212235678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List1!$A$2:$A$7</c:f>
              <c:strCache>
                <c:ptCount val="6"/>
                <c:pt idx="0">
                  <c:v>IOP Národní digitální knihovna</c:v>
                </c:pt>
                <c:pt idx="1">
                  <c:v>IOP Krajské digitalizace</c:v>
                </c:pt>
                <c:pt idx="2">
                  <c:v>MK ČR VISK</c:v>
                </c:pt>
                <c:pt idx="3">
                  <c:v>Vlastní zdroje (odhad)</c:v>
                </c:pt>
                <c:pt idx="4">
                  <c:v>Ostatní projekty (odhad)</c:v>
                </c:pt>
                <c:pt idx="5">
                  <c:v>Google Books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300</c:v>
                </c:pt>
                <c:pt idx="1">
                  <c:v>150</c:v>
                </c:pt>
                <c:pt idx="2" formatCode="#,##0">
                  <c:v>156.4</c:v>
                </c:pt>
                <c:pt idx="3" formatCode="#,##0">
                  <c:v>80.569696969696963</c:v>
                </c:pt>
                <c:pt idx="4">
                  <c:v>50</c:v>
                </c:pt>
                <c:pt idx="5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/>
              <a:t>Zdigitalizováno 100,3 mil. stran</a:t>
            </a:r>
          </a:p>
        </c:rich>
      </c:tx>
      <c:layout>
        <c:manualLayout>
          <c:xMode val="edge"/>
          <c:yMode val="edge"/>
          <c:x val="0.15900931015698511"/>
          <c:y val="2.5527134411965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2039189323032734"/>
                  <c:y val="-0.17534711055496757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7578616352201258"/>
                      <c:h val="0.24662701951245183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23091913039171988"/>
                  <c:y val="0.24289735351042865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8727999801911559"/>
                      <c:h val="0.2466270195124518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List2!$C$26:$D$26</c:f>
              <c:strCache>
                <c:ptCount val="2"/>
                <c:pt idx="0">
                  <c:v>Novodobé fondy</c:v>
                </c:pt>
                <c:pt idx="1">
                  <c:v>Historické fondy</c:v>
                </c:pt>
              </c:strCache>
            </c:strRef>
          </c:cat>
          <c:val>
            <c:numRef>
              <c:f>List2!$C$27:$D$27</c:f>
              <c:numCache>
                <c:formatCode>#,##0.0</c:formatCode>
                <c:ptCount val="2"/>
                <c:pt idx="0">
                  <c:v>85.226465000000005</c:v>
                </c:pt>
                <c:pt idx="1">
                  <c:v>15.038099000000001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B160CB-72D0-4405-B291-4615713CB4EC}" type="doc">
      <dgm:prSet loTypeId="urn:microsoft.com/office/officeart/2005/8/layout/venn2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cs-CZ"/>
        </a:p>
      </dgm:t>
    </dgm:pt>
    <dgm:pt modelId="{83199CC9-45AB-479C-8E61-500D5249A66B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r>
            <a:rPr lang="cs-CZ" sz="2000" b="1" dirty="0" smtClean="0"/>
            <a:t>Domácí tištěné knihy, časopisy, noviny</a:t>
          </a:r>
          <a:endParaRPr lang="cs-CZ" sz="2000" b="1" dirty="0"/>
        </a:p>
      </dgm:t>
    </dgm:pt>
    <dgm:pt modelId="{DEDDCCD9-42BE-462D-8745-7F3ECB8A9450}" type="parTrans" cxnId="{61F2C5A0-8863-46E1-B45A-2E901CCEDCBD}">
      <dgm:prSet/>
      <dgm:spPr/>
      <dgm:t>
        <a:bodyPr/>
        <a:lstStyle/>
        <a:p>
          <a:endParaRPr lang="cs-CZ"/>
        </a:p>
      </dgm:t>
    </dgm:pt>
    <dgm:pt modelId="{1F4A33D0-C73B-4568-99DA-9052DC90D97B}" type="sibTrans" cxnId="{61F2C5A0-8863-46E1-B45A-2E901CCEDCBD}">
      <dgm:prSet/>
      <dgm:spPr/>
      <dgm:t>
        <a:bodyPr/>
        <a:lstStyle/>
        <a:p>
          <a:endParaRPr lang="cs-CZ"/>
        </a:p>
      </dgm:t>
    </dgm:pt>
    <dgm:pt modelId="{0A9847C9-763B-4FD1-A1DF-600568A90104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rgbClr val="000000"/>
              </a:solidFill>
            </a:rPr>
            <a:t>E-knihy, e-periodika</a:t>
          </a:r>
          <a:endParaRPr lang="cs-CZ" b="1" dirty="0">
            <a:solidFill>
              <a:srgbClr val="000000"/>
            </a:solidFill>
          </a:endParaRPr>
        </a:p>
      </dgm:t>
    </dgm:pt>
    <dgm:pt modelId="{1D12C952-96E3-4CDA-9E01-404AB3A862D1}" type="parTrans" cxnId="{A234047E-6627-4178-A7F3-7AB839ED7281}">
      <dgm:prSet/>
      <dgm:spPr/>
      <dgm:t>
        <a:bodyPr/>
        <a:lstStyle/>
        <a:p>
          <a:endParaRPr lang="cs-CZ"/>
        </a:p>
      </dgm:t>
    </dgm:pt>
    <dgm:pt modelId="{18BBC8EC-1BFE-4A43-9BF6-08BEB8EE97D4}" type="sibTrans" cxnId="{A234047E-6627-4178-A7F3-7AB839ED7281}">
      <dgm:prSet/>
      <dgm:spPr/>
      <dgm:t>
        <a:bodyPr/>
        <a:lstStyle/>
        <a:p>
          <a:endParaRPr lang="cs-CZ"/>
        </a:p>
      </dgm:t>
    </dgm:pt>
    <dgm:pt modelId="{8096100D-51D8-4604-9FFE-B1013B19A54F}" type="pres">
      <dgm:prSet presAssocID="{ADB160CB-72D0-4405-B291-4615713CB4E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BB43A66-433F-4555-BC25-08703BE1C5F7}" type="pres">
      <dgm:prSet presAssocID="{ADB160CB-72D0-4405-B291-4615713CB4EC}" presName="comp1" presStyleCnt="0"/>
      <dgm:spPr/>
    </dgm:pt>
    <dgm:pt modelId="{787A49F4-4179-472B-A8E6-CC6FE6469FAA}" type="pres">
      <dgm:prSet presAssocID="{ADB160CB-72D0-4405-B291-4615713CB4EC}" presName="circle1" presStyleLbl="node1" presStyleIdx="0" presStyleCnt="2"/>
      <dgm:spPr/>
      <dgm:t>
        <a:bodyPr/>
        <a:lstStyle/>
        <a:p>
          <a:endParaRPr lang="cs-CZ"/>
        </a:p>
      </dgm:t>
    </dgm:pt>
    <dgm:pt modelId="{1E0E2FA1-CA65-49D2-91A2-A8329FC37293}" type="pres">
      <dgm:prSet presAssocID="{ADB160CB-72D0-4405-B291-4615713CB4EC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33EC971-D5B1-42CD-B699-2A51C238A24C}" type="pres">
      <dgm:prSet presAssocID="{ADB160CB-72D0-4405-B291-4615713CB4EC}" presName="comp2" presStyleCnt="0"/>
      <dgm:spPr/>
    </dgm:pt>
    <dgm:pt modelId="{94C91C93-DBFA-4F61-AAA5-98A244E0ED73}" type="pres">
      <dgm:prSet presAssocID="{ADB160CB-72D0-4405-B291-4615713CB4EC}" presName="circle2" presStyleLbl="node1" presStyleIdx="1" presStyleCnt="2" custScaleX="38184" custScaleY="34424" custLinFactNeighborX="27577" custLinFactNeighborY="-57401"/>
      <dgm:spPr/>
      <dgm:t>
        <a:bodyPr/>
        <a:lstStyle/>
        <a:p>
          <a:endParaRPr lang="cs-CZ"/>
        </a:p>
      </dgm:t>
    </dgm:pt>
    <dgm:pt modelId="{51841191-98E9-4AF9-BAF4-7393F586DCBA}" type="pres">
      <dgm:prSet presAssocID="{ADB160CB-72D0-4405-B291-4615713CB4EC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1F2C5A0-8863-46E1-B45A-2E901CCEDCBD}" srcId="{ADB160CB-72D0-4405-B291-4615713CB4EC}" destId="{83199CC9-45AB-479C-8E61-500D5249A66B}" srcOrd="0" destOrd="0" parTransId="{DEDDCCD9-42BE-462D-8745-7F3ECB8A9450}" sibTransId="{1F4A33D0-C73B-4568-99DA-9052DC90D97B}"/>
    <dgm:cxn modelId="{6BC4FDAD-A592-45D6-8249-56C7D2BF858C}" type="presOf" srcId="{83199CC9-45AB-479C-8E61-500D5249A66B}" destId="{1E0E2FA1-CA65-49D2-91A2-A8329FC37293}" srcOrd="1" destOrd="0" presId="urn:microsoft.com/office/officeart/2005/8/layout/venn2"/>
    <dgm:cxn modelId="{A234047E-6627-4178-A7F3-7AB839ED7281}" srcId="{ADB160CB-72D0-4405-B291-4615713CB4EC}" destId="{0A9847C9-763B-4FD1-A1DF-600568A90104}" srcOrd="1" destOrd="0" parTransId="{1D12C952-96E3-4CDA-9E01-404AB3A862D1}" sibTransId="{18BBC8EC-1BFE-4A43-9BF6-08BEB8EE97D4}"/>
    <dgm:cxn modelId="{939F4A14-C547-4B8E-8D4E-E070A9801E7C}" type="presOf" srcId="{0A9847C9-763B-4FD1-A1DF-600568A90104}" destId="{51841191-98E9-4AF9-BAF4-7393F586DCBA}" srcOrd="1" destOrd="0" presId="urn:microsoft.com/office/officeart/2005/8/layout/venn2"/>
    <dgm:cxn modelId="{1E6AF30D-8207-4783-8E93-6E42C78F3509}" type="presOf" srcId="{0A9847C9-763B-4FD1-A1DF-600568A90104}" destId="{94C91C93-DBFA-4F61-AAA5-98A244E0ED73}" srcOrd="0" destOrd="0" presId="urn:microsoft.com/office/officeart/2005/8/layout/venn2"/>
    <dgm:cxn modelId="{16A01A3C-85AF-49DA-929E-F0C169DFFFCC}" type="presOf" srcId="{ADB160CB-72D0-4405-B291-4615713CB4EC}" destId="{8096100D-51D8-4604-9FFE-B1013B19A54F}" srcOrd="0" destOrd="0" presId="urn:microsoft.com/office/officeart/2005/8/layout/venn2"/>
    <dgm:cxn modelId="{04A4AE8C-F968-4538-AA21-268B923AEE50}" type="presOf" srcId="{83199CC9-45AB-479C-8E61-500D5249A66B}" destId="{787A49F4-4179-472B-A8E6-CC6FE6469FAA}" srcOrd="0" destOrd="0" presId="urn:microsoft.com/office/officeart/2005/8/layout/venn2"/>
    <dgm:cxn modelId="{60DF8EAC-476A-45E3-91E3-BE76B7E766BD}" type="presParOf" srcId="{8096100D-51D8-4604-9FFE-B1013B19A54F}" destId="{8BB43A66-433F-4555-BC25-08703BE1C5F7}" srcOrd="0" destOrd="0" presId="urn:microsoft.com/office/officeart/2005/8/layout/venn2"/>
    <dgm:cxn modelId="{D2FC5906-0D70-4BA7-85E7-94F2B9A9A56F}" type="presParOf" srcId="{8BB43A66-433F-4555-BC25-08703BE1C5F7}" destId="{787A49F4-4179-472B-A8E6-CC6FE6469FAA}" srcOrd="0" destOrd="0" presId="urn:microsoft.com/office/officeart/2005/8/layout/venn2"/>
    <dgm:cxn modelId="{922017C9-BF01-4F31-ABB1-F88F08B3B547}" type="presParOf" srcId="{8BB43A66-433F-4555-BC25-08703BE1C5F7}" destId="{1E0E2FA1-CA65-49D2-91A2-A8329FC37293}" srcOrd="1" destOrd="0" presId="urn:microsoft.com/office/officeart/2005/8/layout/venn2"/>
    <dgm:cxn modelId="{3F836643-6DD7-48F0-82B3-082A47E17FDD}" type="presParOf" srcId="{8096100D-51D8-4604-9FFE-B1013B19A54F}" destId="{533EC971-D5B1-42CD-B699-2A51C238A24C}" srcOrd="1" destOrd="0" presId="urn:microsoft.com/office/officeart/2005/8/layout/venn2"/>
    <dgm:cxn modelId="{AC975269-8A27-4611-A6A0-0984B8DDBAE0}" type="presParOf" srcId="{533EC971-D5B1-42CD-B699-2A51C238A24C}" destId="{94C91C93-DBFA-4F61-AAA5-98A244E0ED73}" srcOrd="0" destOrd="0" presId="urn:microsoft.com/office/officeart/2005/8/layout/venn2"/>
    <dgm:cxn modelId="{F939F33C-D132-4E66-881F-9752C243576F}" type="presParOf" srcId="{533EC971-D5B1-42CD-B699-2A51C238A24C}" destId="{51841191-98E9-4AF9-BAF4-7393F586DCB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E0DB57-ACB5-42E8-8054-3DF1B0350248}" type="doc">
      <dgm:prSet loTypeId="urn:microsoft.com/office/officeart/2005/8/layout/venn2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cs-CZ"/>
        </a:p>
      </dgm:t>
    </dgm:pt>
    <dgm:pt modelId="{F019B403-024A-4147-9A02-ECB879B980D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endParaRPr lang="cs-CZ" sz="2800" b="1" dirty="0"/>
        </a:p>
      </dgm:t>
    </dgm:pt>
    <dgm:pt modelId="{50BA752A-49C0-4DBB-AB11-7707EF27F2BC}" type="parTrans" cxnId="{CC792918-5D86-4D04-BBE2-6396AB2C730A}">
      <dgm:prSet/>
      <dgm:spPr/>
      <dgm:t>
        <a:bodyPr/>
        <a:lstStyle/>
        <a:p>
          <a:endParaRPr lang="cs-CZ"/>
        </a:p>
      </dgm:t>
    </dgm:pt>
    <dgm:pt modelId="{557D4C65-9943-4326-847C-EDAA711B8A81}" type="sibTrans" cxnId="{CC792918-5D86-4D04-BBE2-6396AB2C730A}">
      <dgm:prSet/>
      <dgm:spPr/>
      <dgm:t>
        <a:bodyPr/>
        <a:lstStyle/>
        <a:p>
          <a:endParaRPr lang="cs-CZ"/>
        </a:p>
      </dgm:t>
    </dgm:pt>
    <dgm:pt modelId="{0276EFD2-3E5E-4A14-92A5-3468375CB744}" type="pres">
      <dgm:prSet presAssocID="{7FE0DB57-ACB5-42E8-8054-3DF1B0350248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5505AC8-7B4A-4C02-98D8-6C629B9B04D4}" type="pres">
      <dgm:prSet presAssocID="{7FE0DB57-ACB5-42E8-8054-3DF1B0350248}" presName="comp1" presStyleCnt="0"/>
      <dgm:spPr/>
    </dgm:pt>
    <dgm:pt modelId="{65F7ECE4-911B-4E20-BD43-8C7D5E06FEFA}" type="pres">
      <dgm:prSet presAssocID="{7FE0DB57-ACB5-42E8-8054-3DF1B0350248}" presName="circle1" presStyleLbl="node1" presStyleIdx="0" presStyleCnt="1" custScaleX="99633" custLinFactNeighborX="-7955" custLinFactNeighborY="318"/>
      <dgm:spPr/>
      <dgm:t>
        <a:bodyPr/>
        <a:lstStyle/>
        <a:p>
          <a:endParaRPr lang="cs-CZ"/>
        </a:p>
      </dgm:t>
    </dgm:pt>
    <dgm:pt modelId="{9F47DE0B-A42E-46BF-9EA7-2D9A3E17C7D6}" type="pres">
      <dgm:prSet presAssocID="{7FE0DB57-ACB5-42E8-8054-3DF1B0350248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C792918-5D86-4D04-BBE2-6396AB2C730A}" srcId="{7FE0DB57-ACB5-42E8-8054-3DF1B0350248}" destId="{F019B403-024A-4147-9A02-ECB879B980D7}" srcOrd="0" destOrd="0" parTransId="{50BA752A-49C0-4DBB-AB11-7707EF27F2BC}" sibTransId="{557D4C65-9943-4326-847C-EDAA711B8A81}"/>
    <dgm:cxn modelId="{967A998B-4739-4FCE-B8BF-DE2F23A973AE}" type="presOf" srcId="{7FE0DB57-ACB5-42E8-8054-3DF1B0350248}" destId="{0276EFD2-3E5E-4A14-92A5-3468375CB744}" srcOrd="0" destOrd="0" presId="urn:microsoft.com/office/officeart/2005/8/layout/venn2"/>
    <dgm:cxn modelId="{E9066102-2EBF-4002-951A-44B1B06B0401}" type="presOf" srcId="{F019B403-024A-4147-9A02-ECB879B980D7}" destId="{65F7ECE4-911B-4E20-BD43-8C7D5E06FEFA}" srcOrd="0" destOrd="0" presId="urn:microsoft.com/office/officeart/2005/8/layout/venn2"/>
    <dgm:cxn modelId="{2122FB54-F9B9-4E6D-88AB-4C0961309064}" type="presOf" srcId="{F019B403-024A-4147-9A02-ECB879B980D7}" destId="{9F47DE0B-A42E-46BF-9EA7-2D9A3E17C7D6}" srcOrd="1" destOrd="0" presId="urn:microsoft.com/office/officeart/2005/8/layout/venn2"/>
    <dgm:cxn modelId="{B51C17E9-B9EF-457B-9022-E55742045769}" type="presParOf" srcId="{0276EFD2-3E5E-4A14-92A5-3468375CB744}" destId="{95505AC8-7B4A-4C02-98D8-6C629B9B04D4}" srcOrd="0" destOrd="0" presId="urn:microsoft.com/office/officeart/2005/8/layout/venn2"/>
    <dgm:cxn modelId="{F7478227-A338-4D48-B4C3-9552527B3F1E}" type="presParOf" srcId="{95505AC8-7B4A-4C02-98D8-6C629B9B04D4}" destId="{65F7ECE4-911B-4E20-BD43-8C7D5E06FEFA}" srcOrd="0" destOrd="0" presId="urn:microsoft.com/office/officeart/2005/8/layout/venn2"/>
    <dgm:cxn modelId="{AF629C19-F92B-40B5-B0B1-84888A611151}" type="presParOf" srcId="{95505AC8-7B4A-4C02-98D8-6C629B9B04D4}" destId="{9F47DE0B-A42E-46BF-9EA7-2D9A3E17C7D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7FCC9E-EA0F-47F5-969B-26C1AF88CC7E}" type="doc">
      <dgm:prSet loTypeId="urn:microsoft.com/office/officeart/2005/8/layout/venn2" loCatId="relationship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cs-CZ"/>
        </a:p>
      </dgm:t>
    </dgm:pt>
    <dgm:pt modelId="{BA1F1C9A-15E6-49AB-BEE9-CF98FDF2E24F}">
      <dgm:prSet phldrT="[Text]" custT="1"/>
      <dgm:spPr>
        <a:solidFill>
          <a:srgbClr val="FFFF00"/>
        </a:solidFill>
      </dgm:spPr>
      <dgm:t>
        <a:bodyPr/>
        <a:lstStyle/>
        <a:p>
          <a:r>
            <a:rPr lang="cs-CZ" sz="1800" b="1" dirty="0" smtClean="0">
              <a:solidFill>
                <a:srgbClr val="000000"/>
              </a:solidFill>
            </a:rPr>
            <a:t>Knihy nedostupné na trhu (6 měsíců)</a:t>
          </a:r>
          <a:endParaRPr lang="cs-CZ" sz="1800" dirty="0"/>
        </a:p>
      </dgm:t>
    </dgm:pt>
    <dgm:pt modelId="{068C2C06-7B44-4011-A35B-537443BD1A70}" type="parTrans" cxnId="{34CF9D09-0C68-4C9F-817C-3C77B70A23F2}">
      <dgm:prSet/>
      <dgm:spPr/>
      <dgm:t>
        <a:bodyPr/>
        <a:lstStyle/>
        <a:p>
          <a:endParaRPr lang="cs-CZ"/>
        </a:p>
      </dgm:t>
    </dgm:pt>
    <dgm:pt modelId="{71AF9E2E-F6D9-4A14-8B3D-866C144B3E7B}" type="sibTrans" cxnId="{34CF9D09-0C68-4C9F-817C-3C77B70A23F2}">
      <dgm:prSet/>
      <dgm:spPr/>
      <dgm:t>
        <a:bodyPr/>
        <a:lstStyle/>
        <a:p>
          <a:endParaRPr lang="cs-CZ"/>
        </a:p>
      </dgm:t>
    </dgm:pt>
    <dgm:pt modelId="{2C0765D3-97D4-4907-AA45-6D557C1EB553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cs-CZ" b="1" dirty="0" smtClean="0">
              <a:solidFill>
                <a:srgbClr val="000000"/>
              </a:solidFill>
            </a:rPr>
            <a:t>Periodika </a:t>
          </a:r>
        </a:p>
        <a:p>
          <a:r>
            <a:rPr lang="cs-CZ" b="1" dirty="0" smtClean="0">
              <a:solidFill>
                <a:srgbClr val="000000"/>
              </a:solidFill>
            </a:rPr>
            <a:t>vydaná před 10 a více lety</a:t>
          </a:r>
          <a:endParaRPr lang="cs-CZ" dirty="0"/>
        </a:p>
      </dgm:t>
    </dgm:pt>
    <dgm:pt modelId="{DAE74E9C-9BF8-4BA1-9B06-8B75BFC6ED20}" type="parTrans" cxnId="{EA6AD5A4-CC90-4870-B75C-61E866814555}">
      <dgm:prSet/>
      <dgm:spPr/>
      <dgm:t>
        <a:bodyPr/>
        <a:lstStyle/>
        <a:p>
          <a:endParaRPr lang="cs-CZ"/>
        </a:p>
      </dgm:t>
    </dgm:pt>
    <dgm:pt modelId="{B96325F2-12BA-4441-8DF6-C22FB0CB3D7A}" type="sibTrans" cxnId="{EA6AD5A4-CC90-4870-B75C-61E866814555}">
      <dgm:prSet/>
      <dgm:spPr/>
      <dgm:t>
        <a:bodyPr/>
        <a:lstStyle/>
        <a:p>
          <a:endParaRPr lang="cs-CZ"/>
        </a:p>
      </dgm:t>
    </dgm:pt>
    <dgm:pt modelId="{DFCF5D9E-2077-49B8-928F-E7DE434EDF7E}" type="pres">
      <dgm:prSet presAssocID="{9F7FCC9E-EA0F-47F5-969B-26C1AF88CC7E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DA5B142-7F5F-4E9F-A68E-B5F2C37EA0E4}" type="pres">
      <dgm:prSet presAssocID="{9F7FCC9E-EA0F-47F5-969B-26C1AF88CC7E}" presName="comp1" presStyleCnt="0"/>
      <dgm:spPr/>
    </dgm:pt>
    <dgm:pt modelId="{782509DD-8E12-4153-BE96-546BF5510251}" type="pres">
      <dgm:prSet presAssocID="{9F7FCC9E-EA0F-47F5-969B-26C1AF88CC7E}" presName="circle1" presStyleLbl="node1" presStyleIdx="0" presStyleCnt="2"/>
      <dgm:spPr/>
      <dgm:t>
        <a:bodyPr/>
        <a:lstStyle/>
        <a:p>
          <a:endParaRPr lang="cs-CZ"/>
        </a:p>
      </dgm:t>
    </dgm:pt>
    <dgm:pt modelId="{C52CF4BC-A2F4-40A1-BF00-B1A28FF74444}" type="pres">
      <dgm:prSet presAssocID="{9F7FCC9E-EA0F-47F5-969B-26C1AF88CC7E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AFEA13-B32E-4F5C-A2E1-A7CF25EC0E8F}" type="pres">
      <dgm:prSet presAssocID="{9F7FCC9E-EA0F-47F5-969B-26C1AF88CC7E}" presName="comp2" presStyleCnt="0"/>
      <dgm:spPr/>
    </dgm:pt>
    <dgm:pt modelId="{693F5CB3-99F6-4CD3-8B60-CC8C77918D95}" type="pres">
      <dgm:prSet presAssocID="{9F7FCC9E-EA0F-47F5-969B-26C1AF88CC7E}" presName="circle2" presStyleLbl="node1" presStyleIdx="1" presStyleCnt="2"/>
      <dgm:spPr/>
      <dgm:t>
        <a:bodyPr/>
        <a:lstStyle/>
        <a:p>
          <a:endParaRPr lang="cs-CZ"/>
        </a:p>
      </dgm:t>
    </dgm:pt>
    <dgm:pt modelId="{2072D1F1-D3A9-4F07-B9BC-BC5C37C2F399}" type="pres">
      <dgm:prSet presAssocID="{9F7FCC9E-EA0F-47F5-969B-26C1AF88CC7E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29A9EE9-4A2F-422A-A8BD-522AD52CD968}" type="presOf" srcId="{9F7FCC9E-EA0F-47F5-969B-26C1AF88CC7E}" destId="{DFCF5D9E-2077-49B8-928F-E7DE434EDF7E}" srcOrd="0" destOrd="0" presId="urn:microsoft.com/office/officeart/2005/8/layout/venn2"/>
    <dgm:cxn modelId="{6210EF5D-ABB3-4340-842D-FCEF1EBD9235}" type="presOf" srcId="{2C0765D3-97D4-4907-AA45-6D557C1EB553}" destId="{2072D1F1-D3A9-4F07-B9BC-BC5C37C2F399}" srcOrd="1" destOrd="0" presId="urn:microsoft.com/office/officeart/2005/8/layout/venn2"/>
    <dgm:cxn modelId="{34CF9D09-0C68-4C9F-817C-3C77B70A23F2}" srcId="{9F7FCC9E-EA0F-47F5-969B-26C1AF88CC7E}" destId="{BA1F1C9A-15E6-49AB-BEE9-CF98FDF2E24F}" srcOrd="0" destOrd="0" parTransId="{068C2C06-7B44-4011-A35B-537443BD1A70}" sibTransId="{71AF9E2E-F6D9-4A14-8B3D-866C144B3E7B}"/>
    <dgm:cxn modelId="{EA6AD5A4-CC90-4870-B75C-61E866814555}" srcId="{9F7FCC9E-EA0F-47F5-969B-26C1AF88CC7E}" destId="{2C0765D3-97D4-4907-AA45-6D557C1EB553}" srcOrd="1" destOrd="0" parTransId="{DAE74E9C-9BF8-4BA1-9B06-8B75BFC6ED20}" sibTransId="{B96325F2-12BA-4441-8DF6-C22FB0CB3D7A}"/>
    <dgm:cxn modelId="{72DD46FC-1F5C-4E30-963A-A898B932BC10}" type="presOf" srcId="{2C0765D3-97D4-4907-AA45-6D557C1EB553}" destId="{693F5CB3-99F6-4CD3-8B60-CC8C77918D95}" srcOrd="0" destOrd="0" presId="urn:microsoft.com/office/officeart/2005/8/layout/venn2"/>
    <dgm:cxn modelId="{183A290B-4111-44F9-9B97-0DB272FEEC07}" type="presOf" srcId="{BA1F1C9A-15E6-49AB-BEE9-CF98FDF2E24F}" destId="{782509DD-8E12-4153-BE96-546BF5510251}" srcOrd="0" destOrd="0" presId="urn:microsoft.com/office/officeart/2005/8/layout/venn2"/>
    <dgm:cxn modelId="{3A40F247-E816-4D5A-B0E6-B6F2D1B444EB}" type="presOf" srcId="{BA1F1C9A-15E6-49AB-BEE9-CF98FDF2E24F}" destId="{C52CF4BC-A2F4-40A1-BF00-B1A28FF74444}" srcOrd="1" destOrd="0" presId="urn:microsoft.com/office/officeart/2005/8/layout/venn2"/>
    <dgm:cxn modelId="{DFD1CE2D-A4E6-498D-9D01-C2D52A438650}" type="presParOf" srcId="{DFCF5D9E-2077-49B8-928F-E7DE434EDF7E}" destId="{1DA5B142-7F5F-4E9F-A68E-B5F2C37EA0E4}" srcOrd="0" destOrd="0" presId="urn:microsoft.com/office/officeart/2005/8/layout/venn2"/>
    <dgm:cxn modelId="{71B176E6-344A-4750-A9C4-4A22A63D4357}" type="presParOf" srcId="{1DA5B142-7F5F-4E9F-A68E-B5F2C37EA0E4}" destId="{782509DD-8E12-4153-BE96-546BF5510251}" srcOrd="0" destOrd="0" presId="urn:microsoft.com/office/officeart/2005/8/layout/venn2"/>
    <dgm:cxn modelId="{5472B2B1-4151-42C3-B1E0-E0D460BA5979}" type="presParOf" srcId="{1DA5B142-7F5F-4E9F-A68E-B5F2C37EA0E4}" destId="{C52CF4BC-A2F4-40A1-BF00-B1A28FF74444}" srcOrd="1" destOrd="0" presId="urn:microsoft.com/office/officeart/2005/8/layout/venn2"/>
    <dgm:cxn modelId="{DDD3001B-159C-4F41-8B05-8210B30C8194}" type="presParOf" srcId="{DFCF5D9E-2077-49B8-928F-E7DE434EDF7E}" destId="{D1AFEA13-B32E-4F5C-A2E1-A7CF25EC0E8F}" srcOrd="1" destOrd="0" presId="urn:microsoft.com/office/officeart/2005/8/layout/venn2"/>
    <dgm:cxn modelId="{F512F5A4-F3EA-4C25-A4D8-0C924E9AE2B1}" type="presParOf" srcId="{D1AFEA13-B32E-4F5C-A2E1-A7CF25EC0E8F}" destId="{693F5CB3-99F6-4CD3-8B60-CC8C77918D95}" srcOrd="0" destOrd="0" presId="urn:microsoft.com/office/officeart/2005/8/layout/venn2"/>
    <dgm:cxn modelId="{49E315C7-5142-42D0-A4B7-41D64B86CA30}" type="presParOf" srcId="{D1AFEA13-B32E-4F5C-A2E1-A7CF25EC0E8F}" destId="{2072D1F1-D3A9-4F07-B9BC-BC5C37C2F39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70C0"/>
        </a:solidFill>
      </dgm:spPr>
      <dgm:t>
        <a:bodyPr/>
        <a:lstStyle/>
        <a:p>
          <a:r>
            <a:rPr lang="cs-CZ" sz="2000" b="1" dirty="0" smtClean="0"/>
            <a:t>Vydavatelé:</a:t>
          </a:r>
        </a:p>
        <a:p>
          <a:r>
            <a:rPr lang="cs-CZ" sz="2000" b="1" dirty="0" smtClean="0"/>
            <a:t>Povinný exemplář</a:t>
          </a:r>
          <a:endParaRPr lang="cs-CZ" sz="20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40D86CB8-CD45-46FD-96E7-E894F7520AFF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cs-CZ" sz="3200" b="1" dirty="0" smtClean="0">
              <a:solidFill>
                <a:srgbClr val="000000"/>
              </a:solidFill>
            </a:rPr>
            <a:t>Knihovny:</a:t>
          </a:r>
        </a:p>
        <a:p>
          <a:r>
            <a:rPr lang="cs-CZ" sz="3200" b="1" dirty="0" smtClean="0">
              <a:solidFill>
                <a:srgbClr val="000000"/>
              </a:solidFill>
            </a:rPr>
            <a:t>výsledky digitalizace</a:t>
          </a:r>
          <a:endParaRPr lang="cs-CZ" sz="3200" b="1" dirty="0">
            <a:solidFill>
              <a:srgbClr val="000000"/>
            </a:solidFill>
          </a:endParaRPr>
        </a:p>
      </dgm:t>
    </dgm:pt>
    <dgm:pt modelId="{C0B444E2-7324-429A-82FC-BB0E0E01C70E}" type="parTrans" cxnId="{9B07F1D3-DE9A-4816-8DE1-37701E55AF42}">
      <dgm:prSet/>
      <dgm:spPr/>
      <dgm:t>
        <a:bodyPr/>
        <a:lstStyle/>
        <a:p>
          <a:endParaRPr lang="cs-CZ"/>
        </a:p>
      </dgm:t>
    </dgm:pt>
    <dgm:pt modelId="{76B83301-B511-47DF-AE12-403E19062C05}" type="sibTrans" cxnId="{9B07F1D3-DE9A-4816-8DE1-37701E55AF42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2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C1A1FC-DF1F-4D2B-A017-E1B3C6C9CFF4}" type="pres">
      <dgm:prSet presAssocID="{30E0FB00-6D41-4110-9918-6CAB7E91C021}" presName="comp2" presStyleCnt="0"/>
      <dgm:spPr/>
    </dgm:pt>
    <dgm:pt modelId="{518D3793-6670-4059-AE09-9AC241635BDF}" type="pres">
      <dgm:prSet presAssocID="{30E0FB00-6D41-4110-9918-6CAB7E91C021}" presName="circle2" presStyleLbl="node1" presStyleIdx="1" presStyleCnt="2"/>
      <dgm:spPr/>
      <dgm:t>
        <a:bodyPr/>
        <a:lstStyle/>
        <a:p>
          <a:endParaRPr lang="cs-CZ"/>
        </a:p>
      </dgm:t>
    </dgm:pt>
    <dgm:pt modelId="{638E645A-3632-4D4F-9F61-E0388BFC847A}" type="pres">
      <dgm:prSet presAssocID="{30E0FB00-6D41-4110-9918-6CAB7E91C021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BF4CFE5-611A-42CD-ABA7-60E6D80E2586}" type="presOf" srcId="{40D86CB8-CD45-46FD-96E7-E894F7520AFF}" destId="{518D3793-6670-4059-AE09-9AC241635BDF}" srcOrd="0" destOrd="0" presId="urn:microsoft.com/office/officeart/2005/8/layout/venn2"/>
    <dgm:cxn modelId="{86A9D2F5-50FB-466F-BC23-B7EF01F27138}" type="presOf" srcId="{5606D65C-5ED2-4D12-A7AD-C47B34FFC057}" destId="{42FD4DE0-1CD8-464D-9529-E3D6D7B01601}" srcOrd="1" destOrd="0" presId="urn:microsoft.com/office/officeart/2005/8/layout/venn2"/>
    <dgm:cxn modelId="{21BFDC71-512F-43D7-9E5F-908D9FA063FA}" type="presOf" srcId="{30E0FB00-6D41-4110-9918-6CAB7E91C021}" destId="{2B6754CD-5164-4D84-A074-C13D59291F77}" srcOrd="0" destOrd="0" presId="urn:microsoft.com/office/officeart/2005/8/layout/venn2"/>
    <dgm:cxn modelId="{709BDD6C-CC3F-4C71-8729-88E749E56BF7}" type="presOf" srcId="{40D86CB8-CD45-46FD-96E7-E894F7520AFF}" destId="{638E645A-3632-4D4F-9F61-E0388BFC847A}" srcOrd="1" destOrd="0" presId="urn:microsoft.com/office/officeart/2005/8/layout/venn2"/>
    <dgm:cxn modelId="{9B07F1D3-DE9A-4816-8DE1-37701E55AF42}" srcId="{30E0FB00-6D41-4110-9918-6CAB7E91C021}" destId="{40D86CB8-CD45-46FD-96E7-E894F7520AFF}" srcOrd="1" destOrd="0" parTransId="{C0B444E2-7324-429A-82FC-BB0E0E01C70E}" sibTransId="{76B83301-B511-47DF-AE12-403E19062C05}"/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8FC45E0A-6C71-4C02-9A90-3FD8292490B0}" type="presOf" srcId="{5606D65C-5ED2-4D12-A7AD-C47B34FFC057}" destId="{F8354C07-93D1-4D3A-AEC2-5435CA092160}" srcOrd="0" destOrd="0" presId="urn:microsoft.com/office/officeart/2005/8/layout/venn2"/>
    <dgm:cxn modelId="{AE8A0212-9692-4E35-9984-60BD9F84E957}" type="presParOf" srcId="{2B6754CD-5164-4D84-A074-C13D59291F77}" destId="{3F35F1A3-8804-49D9-B013-3D071525A3EB}" srcOrd="0" destOrd="0" presId="urn:microsoft.com/office/officeart/2005/8/layout/venn2"/>
    <dgm:cxn modelId="{3922E3E5-A7BD-42AB-BBB6-C8A483994B68}" type="presParOf" srcId="{3F35F1A3-8804-49D9-B013-3D071525A3EB}" destId="{F8354C07-93D1-4D3A-AEC2-5435CA092160}" srcOrd="0" destOrd="0" presId="urn:microsoft.com/office/officeart/2005/8/layout/venn2"/>
    <dgm:cxn modelId="{A5C4A781-FDF4-47CD-A428-756398BE58E6}" type="presParOf" srcId="{3F35F1A3-8804-49D9-B013-3D071525A3EB}" destId="{42FD4DE0-1CD8-464D-9529-E3D6D7B01601}" srcOrd="1" destOrd="0" presId="urn:microsoft.com/office/officeart/2005/8/layout/venn2"/>
    <dgm:cxn modelId="{6F216358-D88A-41CB-83AB-7CA13C6454DC}" type="presParOf" srcId="{2B6754CD-5164-4D84-A074-C13D59291F77}" destId="{8FC1A1FC-DF1F-4D2B-A017-E1B3C6C9CFF4}" srcOrd="1" destOrd="0" presId="urn:microsoft.com/office/officeart/2005/8/layout/venn2"/>
    <dgm:cxn modelId="{4E2C8941-D929-49B5-B134-01114EB460DD}" type="presParOf" srcId="{8FC1A1FC-DF1F-4D2B-A017-E1B3C6C9CFF4}" destId="{518D3793-6670-4059-AE09-9AC241635BDF}" srcOrd="0" destOrd="0" presId="urn:microsoft.com/office/officeart/2005/8/layout/venn2"/>
    <dgm:cxn modelId="{59836ACC-094D-4126-A407-FC053D798B9C}" type="presParOf" srcId="{8FC1A1FC-DF1F-4D2B-A017-E1B3C6C9CFF4}" destId="{638E645A-3632-4D4F-9F61-E0388BFC847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66FF"/>
        </a:solidFill>
      </dgm:spPr>
      <dgm:t>
        <a:bodyPr/>
        <a:lstStyle/>
        <a:p>
          <a:r>
            <a:rPr lang="cs-CZ" sz="2000" b="1" dirty="0" smtClean="0"/>
            <a:t>Vydavatelé:</a:t>
          </a:r>
        </a:p>
        <a:p>
          <a:r>
            <a:rPr lang="cs-CZ" sz="2000" b="1" dirty="0" smtClean="0"/>
            <a:t>Povinný exemplář</a:t>
          </a:r>
          <a:endParaRPr lang="cs-CZ" sz="20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40D86CB8-CD45-46FD-96E7-E894F7520AFF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cs-CZ" sz="3200" b="1" dirty="0" smtClean="0">
              <a:solidFill>
                <a:srgbClr val="000000"/>
              </a:solidFill>
            </a:rPr>
            <a:t>Knihovny:</a:t>
          </a:r>
        </a:p>
        <a:p>
          <a:r>
            <a:rPr lang="cs-CZ" sz="3200" b="1" dirty="0" smtClean="0">
              <a:solidFill>
                <a:srgbClr val="000000"/>
              </a:solidFill>
            </a:rPr>
            <a:t>výsledky digitalizace</a:t>
          </a:r>
          <a:endParaRPr lang="cs-CZ" sz="3200" b="1" dirty="0">
            <a:solidFill>
              <a:srgbClr val="000000"/>
            </a:solidFill>
          </a:endParaRPr>
        </a:p>
      </dgm:t>
    </dgm:pt>
    <dgm:pt modelId="{C0B444E2-7324-429A-82FC-BB0E0E01C70E}" type="parTrans" cxnId="{9B07F1D3-DE9A-4816-8DE1-37701E55AF42}">
      <dgm:prSet/>
      <dgm:spPr/>
      <dgm:t>
        <a:bodyPr/>
        <a:lstStyle/>
        <a:p>
          <a:endParaRPr lang="cs-CZ"/>
        </a:p>
      </dgm:t>
    </dgm:pt>
    <dgm:pt modelId="{76B83301-B511-47DF-AE12-403E19062C05}" type="sibTrans" cxnId="{9B07F1D3-DE9A-4816-8DE1-37701E55AF42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2" custLinFactNeighborX="-14962" custLinFactNeighborY="-1270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C1A1FC-DF1F-4D2B-A017-E1B3C6C9CFF4}" type="pres">
      <dgm:prSet presAssocID="{30E0FB00-6D41-4110-9918-6CAB7E91C021}" presName="comp2" presStyleCnt="0"/>
      <dgm:spPr/>
    </dgm:pt>
    <dgm:pt modelId="{518D3793-6670-4059-AE09-9AC241635BDF}" type="pres">
      <dgm:prSet presAssocID="{30E0FB00-6D41-4110-9918-6CAB7E91C021}" presName="circle2" presStyleLbl="node1" presStyleIdx="1" presStyleCnt="2" custLinFactNeighborX="-18187" custLinFactNeighborY="-608"/>
      <dgm:spPr/>
      <dgm:t>
        <a:bodyPr/>
        <a:lstStyle/>
        <a:p>
          <a:endParaRPr lang="cs-CZ"/>
        </a:p>
      </dgm:t>
    </dgm:pt>
    <dgm:pt modelId="{638E645A-3632-4D4F-9F61-E0388BFC847A}" type="pres">
      <dgm:prSet presAssocID="{30E0FB00-6D41-4110-9918-6CAB7E91C021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BD74914-F91F-44ED-B2A9-1B9D09C9842E}" type="presOf" srcId="{30E0FB00-6D41-4110-9918-6CAB7E91C021}" destId="{2B6754CD-5164-4D84-A074-C13D59291F77}" srcOrd="0" destOrd="0" presId="urn:microsoft.com/office/officeart/2005/8/layout/venn2"/>
    <dgm:cxn modelId="{9A782CE9-3A90-48E6-A99E-6E4E04508093}" type="presOf" srcId="{5606D65C-5ED2-4D12-A7AD-C47B34FFC057}" destId="{F8354C07-93D1-4D3A-AEC2-5435CA092160}" srcOrd="0" destOrd="0" presId="urn:microsoft.com/office/officeart/2005/8/layout/venn2"/>
    <dgm:cxn modelId="{8EF25DFB-38E3-44D4-A056-BF97030E3EBF}" type="presOf" srcId="{40D86CB8-CD45-46FD-96E7-E894F7520AFF}" destId="{518D3793-6670-4059-AE09-9AC241635BDF}" srcOrd="0" destOrd="0" presId="urn:microsoft.com/office/officeart/2005/8/layout/venn2"/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9B07F1D3-DE9A-4816-8DE1-37701E55AF42}" srcId="{30E0FB00-6D41-4110-9918-6CAB7E91C021}" destId="{40D86CB8-CD45-46FD-96E7-E894F7520AFF}" srcOrd="1" destOrd="0" parTransId="{C0B444E2-7324-429A-82FC-BB0E0E01C70E}" sibTransId="{76B83301-B511-47DF-AE12-403E19062C05}"/>
    <dgm:cxn modelId="{14B66378-8B95-4692-AB89-69BA1B900CFA}" type="presOf" srcId="{5606D65C-5ED2-4D12-A7AD-C47B34FFC057}" destId="{42FD4DE0-1CD8-464D-9529-E3D6D7B01601}" srcOrd="1" destOrd="0" presId="urn:microsoft.com/office/officeart/2005/8/layout/venn2"/>
    <dgm:cxn modelId="{39CA3408-7000-4AB0-8534-FF2C6DC57E5A}" type="presOf" srcId="{40D86CB8-CD45-46FD-96E7-E894F7520AFF}" destId="{638E645A-3632-4D4F-9F61-E0388BFC847A}" srcOrd="1" destOrd="0" presId="urn:microsoft.com/office/officeart/2005/8/layout/venn2"/>
    <dgm:cxn modelId="{B28101DA-76AC-4157-8DC8-56E7F78165CC}" type="presParOf" srcId="{2B6754CD-5164-4D84-A074-C13D59291F77}" destId="{3F35F1A3-8804-49D9-B013-3D071525A3EB}" srcOrd="0" destOrd="0" presId="urn:microsoft.com/office/officeart/2005/8/layout/venn2"/>
    <dgm:cxn modelId="{E959F2C0-7B09-4956-B48F-EE34386824A1}" type="presParOf" srcId="{3F35F1A3-8804-49D9-B013-3D071525A3EB}" destId="{F8354C07-93D1-4D3A-AEC2-5435CA092160}" srcOrd="0" destOrd="0" presId="urn:microsoft.com/office/officeart/2005/8/layout/venn2"/>
    <dgm:cxn modelId="{B853F406-133D-40CE-B26A-CA30653B0ED5}" type="presParOf" srcId="{3F35F1A3-8804-49D9-B013-3D071525A3EB}" destId="{42FD4DE0-1CD8-464D-9529-E3D6D7B01601}" srcOrd="1" destOrd="0" presId="urn:microsoft.com/office/officeart/2005/8/layout/venn2"/>
    <dgm:cxn modelId="{EA06856B-8216-41C7-BDB4-701785D00DF8}" type="presParOf" srcId="{2B6754CD-5164-4D84-A074-C13D59291F77}" destId="{8FC1A1FC-DF1F-4D2B-A017-E1B3C6C9CFF4}" srcOrd="1" destOrd="0" presId="urn:microsoft.com/office/officeart/2005/8/layout/venn2"/>
    <dgm:cxn modelId="{0E175473-65A4-4069-9AC7-B4699050818A}" type="presParOf" srcId="{8FC1A1FC-DF1F-4D2B-A017-E1B3C6C9CFF4}" destId="{518D3793-6670-4059-AE09-9AC241635BDF}" srcOrd="0" destOrd="0" presId="urn:microsoft.com/office/officeart/2005/8/layout/venn2"/>
    <dgm:cxn modelId="{DCFE111F-8205-4265-B2BD-60CF8A24EBA5}" type="presParOf" srcId="{8FC1A1FC-DF1F-4D2B-A017-E1B3C6C9CFF4}" destId="{638E645A-3632-4D4F-9F61-E0388BFC847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66FF"/>
        </a:solidFill>
      </dgm:spPr>
      <dgm:t>
        <a:bodyPr/>
        <a:lstStyle/>
        <a:p>
          <a:r>
            <a:rPr lang="cs-CZ" sz="3200" b="1" dirty="0" smtClean="0"/>
            <a:t>Národní digitální knihovna</a:t>
          </a:r>
          <a:endParaRPr lang="cs-CZ" sz="32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1" custLinFactNeighborX="-14145" custLinFactNeighborY="12464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9E7A2064-BC37-4B38-9332-6C0E1FFD7367}" type="presOf" srcId="{30E0FB00-6D41-4110-9918-6CAB7E91C021}" destId="{2B6754CD-5164-4D84-A074-C13D59291F77}" srcOrd="0" destOrd="0" presId="urn:microsoft.com/office/officeart/2005/8/layout/venn2"/>
    <dgm:cxn modelId="{05BC411B-AE53-4C43-BD03-7D1196CC9DC7}" type="presOf" srcId="{5606D65C-5ED2-4D12-A7AD-C47B34FFC057}" destId="{42FD4DE0-1CD8-464D-9529-E3D6D7B01601}" srcOrd="1" destOrd="0" presId="urn:microsoft.com/office/officeart/2005/8/layout/venn2"/>
    <dgm:cxn modelId="{C6441C70-C9B7-406B-8E64-CB2E06F15F39}" type="presOf" srcId="{5606D65C-5ED2-4D12-A7AD-C47B34FFC057}" destId="{F8354C07-93D1-4D3A-AEC2-5435CA092160}" srcOrd="0" destOrd="0" presId="urn:microsoft.com/office/officeart/2005/8/layout/venn2"/>
    <dgm:cxn modelId="{1759A897-264B-4182-B071-0C0B23A05C70}" type="presParOf" srcId="{2B6754CD-5164-4D84-A074-C13D59291F77}" destId="{3F35F1A3-8804-49D9-B013-3D071525A3EB}" srcOrd="0" destOrd="0" presId="urn:microsoft.com/office/officeart/2005/8/layout/venn2"/>
    <dgm:cxn modelId="{E9E6FD43-F408-4BBF-842E-435924231B98}" type="presParOf" srcId="{3F35F1A3-8804-49D9-B013-3D071525A3EB}" destId="{F8354C07-93D1-4D3A-AEC2-5435CA092160}" srcOrd="0" destOrd="0" presId="urn:microsoft.com/office/officeart/2005/8/layout/venn2"/>
    <dgm:cxn modelId="{B53132BE-D0F7-4CB0-A82A-DB194A3A510A}" type="presParOf" srcId="{3F35F1A3-8804-49D9-B013-3D071525A3EB}" destId="{42FD4DE0-1CD8-464D-9529-E3D6D7B0160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A49F4-4179-472B-A8E6-CC6FE6469FAA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Domácí tištěné knihy, časopisy, noviny</a:t>
          </a:r>
          <a:endParaRPr lang="cs-CZ" sz="2000" b="1" kern="1200" dirty="0"/>
        </a:p>
      </dsp:txBody>
      <dsp:txXfrm>
        <a:off x="2926734" y="339447"/>
        <a:ext cx="2376130" cy="769413"/>
      </dsp:txXfrm>
    </dsp:sp>
    <dsp:sp modelId="{94C91C93-DBFA-4F61-AAA5-98A244E0ED73}">
      <dsp:nvSpPr>
        <dsp:cNvPr id="0" name=""/>
        <dsp:cNvSpPr/>
      </dsp:nvSpPr>
      <dsp:spPr>
        <a:xfrm>
          <a:off x="4402820" y="296009"/>
          <a:ext cx="1296145" cy="1168513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b="1" kern="1200" dirty="0" smtClean="0">
              <a:solidFill>
                <a:srgbClr val="000000"/>
              </a:solidFill>
            </a:rPr>
            <a:t>E-knihy, e-periodika</a:t>
          </a:r>
          <a:endParaRPr lang="cs-CZ" sz="1300" b="1" kern="1200" dirty="0">
            <a:solidFill>
              <a:srgbClr val="000000"/>
            </a:solidFill>
          </a:endParaRPr>
        </a:p>
      </dsp:txBody>
      <dsp:txXfrm>
        <a:off x="4592637" y="588137"/>
        <a:ext cx="916513" cy="584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7ECE4-911B-4E20-BD43-8C7D5E06FEFA}">
      <dsp:nvSpPr>
        <dsp:cNvPr id="0" name=""/>
        <dsp:cNvSpPr/>
      </dsp:nvSpPr>
      <dsp:spPr>
        <a:xfrm>
          <a:off x="1023860" y="0"/>
          <a:ext cx="5330649" cy="5350285"/>
        </a:xfrm>
        <a:prstGeom prst="ellipse">
          <a:avLst/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800" b="1" kern="1200" dirty="0"/>
        </a:p>
      </dsp:txBody>
      <dsp:txXfrm>
        <a:off x="1804515" y="1337571"/>
        <a:ext cx="3769338" cy="2675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2509DD-8E12-4153-BE96-546BF5510251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>
              <a:solidFill>
                <a:srgbClr val="000000"/>
              </a:solidFill>
            </a:rPr>
            <a:t>Knihy nedostupné na trhu (6 měsíců)</a:t>
          </a:r>
          <a:endParaRPr lang="cs-CZ" sz="1800" kern="1200" dirty="0"/>
        </a:p>
      </dsp:txBody>
      <dsp:txXfrm>
        <a:off x="2926734" y="339447"/>
        <a:ext cx="2376130" cy="769413"/>
      </dsp:txXfrm>
    </dsp:sp>
    <dsp:sp modelId="{693F5CB3-99F6-4CD3-8B60-CC8C77918D95}">
      <dsp:nvSpPr>
        <dsp:cNvPr id="0" name=""/>
        <dsp:cNvSpPr/>
      </dsp:nvSpPr>
      <dsp:spPr>
        <a:xfrm>
          <a:off x="2417563" y="1131490"/>
          <a:ext cx="3394472" cy="339447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 smtClean="0">
              <a:solidFill>
                <a:srgbClr val="000000"/>
              </a:solidFill>
            </a:rPr>
            <a:t>Periodika 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 smtClean="0">
              <a:solidFill>
                <a:srgbClr val="000000"/>
              </a:solidFill>
            </a:rPr>
            <a:t>vydaná před 10 a více lety</a:t>
          </a:r>
          <a:endParaRPr lang="cs-CZ" sz="2700" kern="1200" dirty="0"/>
        </a:p>
      </dsp:txBody>
      <dsp:txXfrm>
        <a:off x="2914672" y="1980108"/>
        <a:ext cx="2400254" cy="16972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54C07-93D1-4D3A-AEC2-5435CA092160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Vydavatelé: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Povinný exemplář</a:t>
          </a:r>
          <a:endParaRPr lang="cs-CZ" sz="2000" b="1" kern="1200" dirty="0"/>
        </a:p>
      </dsp:txBody>
      <dsp:txXfrm>
        <a:off x="2926734" y="339447"/>
        <a:ext cx="2376130" cy="769413"/>
      </dsp:txXfrm>
    </dsp:sp>
    <dsp:sp modelId="{518D3793-6670-4059-AE09-9AC241635BDF}">
      <dsp:nvSpPr>
        <dsp:cNvPr id="0" name=""/>
        <dsp:cNvSpPr/>
      </dsp:nvSpPr>
      <dsp:spPr>
        <a:xfrm>
          <a:off x="2417563" y="1131490"/>
          <a:ext cx="3394472" cy="339447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Knihovny: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výsledky digitalizace</a:t>
          </a:r>
          <a:endParaRPr lang="cs-CZ" sz="3200" b="1" kern="1200" dirty="0">
            <a:solidFill>
              <a:srgbClr val="000000"/>
            </a:solidFill>
          </a:endParaRPr>
        </a:p>
      </dsp:txBody>
      <dsp:txXfrm>
        <a:off x="2914672" y="1980108"/>
        <a:ext cx="2400254" cy="16972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54C07-93D1-4D3A-AEC2-5435CA092160}">
      <dsp:nvSpPr>
        <dsp:cNvPr id="0" name=""/>
        <dsp:cNvSpPr/>
      </dsp:nvSpPr>
      <dsp:spPr>
        <a:xfrm>
          <a:off x="1174643" y="0"/>
          <a:ext cx="4525963" cy="4525963"/>
        </a:xfrm>
        <a:prstGeom prst="ellipse">
          <a:avLst/>
        </a:prstGeom>
        <a:solidFill>
          <a:srgbClr val="00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Vydavatelé: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Povinný exemplář</a:t>
          </a:r>
          <a:endParaRPr lang="cs-CZ" sz="2000" b="1" kern="1200" dirty="0"/>
        </a:p>
      </dsp:txBody>
      <dsp:txXfrm>
        <a:off x="2249560" y="339447"/>
        <a:ext cx="2376130" cy="769413"/>
      </dsp:txXfrm>
    </dsp:sp>
    <dsp:sp modelId="{518D3793-6670-4059-AE09-9AC241635BDF}">
      <dsp:nvSpPr>
        <dsp:cNvPr id="0" name=""/>
        <dsp:cNvSpPr/>
      </dsp:nvSpPr>
      <dsp:spPr>
        <a:xfrm>
          <a:off x="1800211" y="1110852"/>
          <a:ext cx="3394472" cy="3394472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Knihovny: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>
              <a:solidFill>
                <a:srgbClr val="000000"/>
              </a:solidFill>
            </a:rPr>
            <a:t>výsledky digitalizace</a:t>
          </a:r>
          <a:endParaRPr lang="cs-CZ" sz="3200" b="1" kern="1200" dirty="0">
            <a:solidFill>
              <a:srgbClr val="000000"/>
            </a:solidFill>
          </a:endParaRPr>
        </a:p>
      </dsp:txBody>
      <dsp:txXfrm>
        <a:off x="2297320" y="1959470"/>
        <a:ext cx="2400254" cy="16972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354C07-93D1-4D3A-AEC2-5435CA092160}">
      <dsp:nvSpPr>
        <dsp:cNvPr id="0" name=""/>
        <dsp:cNvSpPr/>
      </dsp:nvSpPr>
      <dsp:spPr>
        <a:xfrm>
          <a:off x="309040" y="0"/>
          <a:ext cx="3487118" cy="3487118"/>
        </a:xfrm>
        <a:prstGeom prst="ellipse">
          <a:avLst/>
        </a:prstGeom>
        <a:solidFill>
          <a:srgbClr val="00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b="1" kern="1200" dirty="0" smtClean="0"/>
            <a:t>Národní digitální knihovna</a:t>
          </a:r>
          <a:endParaRPr lang="cs-CZ" sz="3200" b="1" kern="1200" dirty="0"/>
        </a:p>
      </dsp:txBody>
      <dsp:txXfrm>
        <a:off x="819717" y="871779"/>
        <a:ext cx="2465764" cy="1743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0.04908</cdr:x>
      <cdr:y>0.82363</cdr:y>
    </cdr:from>
    <cdr:to>
      <cdr:x>0.26093</cdr:x>
      <cdr:y>1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211832" y="489654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1316" y="6527800"/>
            <a:ext cx="472684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99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369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429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136" y="6515100"/>
            <a:ext cx="49086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38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5645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21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7677" y="6553200"/>
            <a:ext cx="43632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100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1316" y="6527800"/>
            <a:ext cx="472684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4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776" y="6489700"/>
            <a:ext cx="52722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511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7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41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F9456-095F-4294-AAC4-D40B6E20D6AA}" type="datetimeFigureOut">
              <a:rPr lang="cs-CZ" smtClean="0"/>
              <a:t>27.11.2015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95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rgbClr val="FF0000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kr.knihovna.cz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Příprava Koncepce </a:t>
            </a:r>
            <a:r>
              <a:rPr lang="cs-CZ" sz="4000" dirty="0"/>
              <a:t>rozvoje knihoven na léta 2016 - </a:t>
            </a:r>
            <a:r>
              <a:rPr lang="cs-CZ" sz="4000" dirty="0" smtClean="0"/>
              <a:t>2020</a:t>
            </a:r>
            <a:endParaRPr lang="cs-CZ" sz="40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143000" y="4580832"/>
            <a:ext cx="6858000" cy="20260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 smtClean="0"/>
          </a:p>
          <a:p>
            <a:r>
              <a:rPr lang="cs-CZ" sz="2000" dirty="0"/>
              <a:t>Seminář účastníků SK ČR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27.11.2015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Vít Richter</a:t>
            </a:r>
            <a:endParaRPr lang="cs-CZ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Národní knihovna </a:t>
            </a:r>
            <a:r>
              <a:rPr lang="cs-CZ" sz="2000" dirty="0" smtClean="0"/>
              <a:t>ČR</a:t>
            </a:r>
            <a:endParaRPr lang="cs-CZ" sz="2000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733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1820" y="206062"/>
            <a:ext cx="8706118" cy="579549"/>
          </a:xfrm>
        </p:spPr>
        <p:txBody>
          <a:bodyPr>
            <a:normAutofit fontScale="90000"/>
          </a:bodyPr>
          <a:lstStyle/>
          <a:p>
            <a:r>
              <a:rPr lang="cs-CZ" sz="3600" dirty="0"/>
              <a:t>Hlavní </a:t>
            </a:r>
            <a:r>
              <a:rPr lang="cs-CZ" sz="3600" dirty="0" smtClean="0"/>
              <a:t>oblasti </a:t>
            </a:r>
            <a:r>
              <a:rPr lang="cs-CZ" sz="3200" dirty="0"/>
              <a:t>podpory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043189"/>
            <a:ext cx="7886700" cy="5133774"/>
          </a:xfrm>
        </p:spPr>
        <p:txBody>
          <a:bodyPr>
            <a:normAutofit fontScale="92500"/>
          </a:bodyPr>
          <a:lstStyle/>
          <a:p>
            <a:r>
              <a:rPr lang="cs-CZ" dirty="0"/>
              <a:t>Dlouhodobé uchování digitálních </a:t>
            </a:r>
            <a:r>
              <a:rPr lang="cs-CZ" dirty="0" smtClean="0"/>
              <a:t>dokumentů</a:t>
            </a:r>
          </a:p>
          <a:p>
            <a:pPr lvl="1"/>
            <a:r>
              <a:rPr lang="cs-CZ" dirty="0" smtClean="0"/>
              <a:t>Koncepce </a:t>
            </a:r>
            <a:r>
              <a:rPr lang="cs-CZ" dirty="0"/>
              <a:t>dlouhodobé ochrany digitálních </a:t>
            </a:r>
            <a:r>
              <a:rPr lang="cs-CZ" dirty="0" smtClean="0"/>
              <a:t>dat </a:t>
            </a:r>
          </a:p>
          <a:p>
            <a:pPr lvl="1"/>
            <a:r>
              <a:rPr lang="cs-CZ" dirty="0" smtClean="0"/>
              <a:t>Legislativní </a:t>
            </a:r>
            <a:r>
              <a:rPr lang="cs-CZ" dirty="0"/>
              <a:t>úprava trvalé ochrany digitálních dat v </a:t>
            </a:r>
            <a:r>
              <a:rPr lang="cs-CZ" dirty="0" smtClean="0"/>
              <a:t>knihovnách</a:t>
            </a:r>
          </a:p>
          <a:p>
            <a:pPr lvl="1"/>
            <a:r>
              <a:rPr lang="cs-CZ" dirty="0" smtClean="0"/>
              <a:t>Metodické centrum </a:t>
            </a:r>
            <a:r>
              <a:rPr lang="cs-CZ" dirty="0"/>
              <a:t>pro dlouhodobou ochranu digitálních dat </a:t>
            </a:r>
          </a:p>
          <a:p>
            <a:pPr lvl="1"/>
            <a:r>
              <a:rPr lang="cs-CZ" dirty="0" smtClean="0"/>
              <a:t>Zajištění </a:t>
            </a:r>
            <a:r>
              <a:rPr lang="cs-CZ" dirty="0"/>
              <a:t>rozvoje a provozu systému LTP </a:t>
            </a:r>
            <a:r>
              <a:rPr lang="cs-CZ" dirty="0" smtClean="0"/>
              <a:t>NK ČR, budování </a:t>
            </a:r>
            <a:r>
              <a:rPr lang="cs-CZ" dirty="0"/>
              <a:t>sítě certifikovaných úložišť v jednotlivých </a:t>
            </a:r>
            <a:r>
              <a:rPr lang="cs-CZ" dirty="0" smtClean="0"/>
              <a:t>knihovnách </a:t>
            </a:r>
            <a:endParaRPr lang="cs-CZ" dirty="0"/>
          </a:p>
          <a:p>
            <a:r>
              <a:rPr lang="cs-CZ" dirty="0"/>
              <a:t>Uchování národního kulturního dědictví vzniklého v elektronické </a:t>
            </a:r>
            <a:r>
              <a:rPr lang="cs-CZ" dirty="0" smtClean="0"/>
              <a:t>podobě</a:t>
            </a:r>
          </a:p>
          <a:p>
            <a:pPr lvl="1"/>
            <a:r>
              <a:rPr lang="cs-CZ" dirty="0" smtClean="0"/>
              <a:t>Rozvoj </a:t>
            </a:r>
            <a:r>
              <a:rPr lang="cs-CZ" dirty="0"/>
              <a:t>a </a:t>
            </a:r>
            <a:r>
              <a:rPr lang="cs-CZ" dirty="0" smtClean="0"/>
              <a:t>provoz </a:t>
            </a:r>
            <a:r>
              <a:rPr lang="cs-CZ" dirty="0"/>
              <a:t>systému </a:t>
            </a:r>
            <a:r>
              <a:rPr lang="cs-CZ" dirty="0" err="1"/>
              <a:t>WebArchiv</a:t>
            </a:r>
            <a:r>
              <a:rPr lang="cs-CZ" dirty="0"/>
              <a:t> </a:t>
            </a:r>
            <a:endParaRPr lang="cs-CZ" dirty="0" smtClean="0"/>
          </a:p>
          <a:p>
            <a:pPr lvl="1"/>
            <a:r>
              <a:rPr lang="cs-CZ" dirty="0" smtClean="0"/>
              <a:t>Zavedení </a:t>
            </a:r>
            <a:r>
              <a:rPr lang="cs-CZ" dirty="0"/>
              <a:t>povinného výtisku elektronických publikací</a:t>
            </a:r>
          </a:p>
          <a:p>
            <a:pPr lvl="1"/>
            <a:r>
              <a:rPr lang="cs-CZ" dirty="0" smtClean="0"/>
              <a:t>Identifikační </a:t>
            </a:r>
            <a:r>
              <a:rPr lang="cs-CZ" dirty="0"/>
              <a:t>služby persistentních identifikátorů pro </a:t>
            </a:r>
            <a:r>
              <a:rPr lang="cs-CZ" dirty="0" err="1"/>
              <a:t>born</a:t>
            </a:r>
            <a:r>
              <a:rPr lang="cs-CZ" dirty="0"/>
              <a:t> </a:t>
            </a:r>
            <a:r>
              <a:rPr lang="cs-CZ" dirty="0" err="1"/>
              <a:t>digital</a:t>
            </a:r>
            <a:r>
              <a:rPr lang="cs-CZ" dirty="0"/>
              <a:t> dokumenty</a:t>
            </a:r>
          </a:p>
          <a:p>
            <a:r>
              <a:rPr lang="cs-CZ" dirty="0"/>
              <a:t>Uchování a zpřístupnění národního zvukového dědictví</a:t>
            </a:r>
          </a:p>
        </p:txBody>
      </p:sp>
    </p:spTree>
    <p:extLst>
      <p:ext uri="{BB962C8B-B14F-4D97-AF65-F5344CB8AC3E}">
        <p14:creationId xmlns:p14="http://schemas.microsoft.com/office/powerpoint/2010/main" val="20171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3574"/>
          </a:xfrm>
        </p:spPr>
        <p:txBody>
          <a:bodyPr>
            <a:normAutofit fontScale="90000"/>
          </a:bodyPr>
          <a:lstStyle/>
          <a:p>
            <a:r>
              <a:rPr lang="cs-CZ" dirty="0"/>
              <a:t>Hlavní oblasti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53848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dirty="0"/>
              <a:t>Zpřístupnění výsledků digitalizace </a:t>
            </a:r>
            <a:endParaRPr lang="cs-CZ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cs-CZ" dirty="0"/>
              <a:t>Podpora rozvoje digitálních knihoven</a:t>
            </a:r>
          </a:p>
          <a:p>
            <a:pPr marL="685800" lvl="3">
              <a:lnSpc>
                <a:spcPct val="120000"/>
              </a:lnSpc>
              <a:spcBef>
                <a:spcPts val="0"/>
              </a:spcBef>
            </a:pPr>
            <a:r>
              <a:rPr lang="cs-CZ" sz="2400" dirty="0">
                <a:solidFill>
                  <a:srgbClr val="FF0000"/>
                </a:solidFill>
              </a:rPr>
              <a:t>Rozvíjet systém zpřístupnění digitálního obsahu</a:t>
            </a:r>
          </a:p>
          <a:p>
            <a:pPr marL="1143000" lvl="4">
              <a:lnSpc>
                <a:spcPct val="120000"/>
              </a:lnSpc>
              <a:spcBef>
                <a:spcPts val="0"/>
              </a:spcBef>
            </a:pPr>
            <a:r>
              <a:rPr lang="cs-CZ" sz="2000" dirty="0"/>
              <a:t>Kramerius, Česká digitální knihovna, </a:t>
            </a:r>
            <a:r>
              <a:rPr lang="cs-CZ" sz="2000" dirty="0" err="1"/>
              <a:t>Manuscriptorium</a:t>
            </a:r>
            <a:endParaRPr lang="cs-CZ" sz="1600" dirty="0"/>
          </a:p>
          <a:p>
            <a:pPr marL="685800" lvl="3">
              <a:lnSpc>
                <a:spcPct val="120000"/>
              </a:lnSpc>
              <a:spcBef>
                <a:spcPts val="0"/>
              </a:spcBef>
            </a:pPr>
            <a:r>
              <a:rPr lang="cs-CZ" sz="2400" dirty="0">
                <a:solidFill>
                  <a:srgbClr val="FF0000"/>
                </a:solidFill>
              </a:rPr>
              <a:t>Rozvoj webových a mobilních aplikací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cs-CZ" dirty="0"/>
              <a:t>Centrální systém zpřístupnění děl nedostupných na trhu a dalších e-dokumentů  </a:t>
            </a:r>
          </a:p>
          <a:p>
            <a:pPr marL="228600" lvl="1">
              <a:lnSpc>
                <a:spcPct val="120000"/>
              </a:lnSpc>
              <a:spcBef>
                <a:spcPts val="0"/>
              </a:spcBef>
            </a:pPr>
            <a:r>
              <a:rPr lang="cs-CZ" sz="2800" dirty="0">
                <a:solidFill>
                  <a:schemeClr val="tx1"/>
                </a:solidFill>
              </a:rPr>
              <a:t>Uzavírání licencí a zpřístupnění digitálních dokumentů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dirty="0" smtClean="0"/>
              <a:t>Centrální portál knihoven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cs-CZ" sz="22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625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6699"/>
          </a:xfrm>
        </p:spPr>
        <p:txBody>
          <a:bodyPr/>
          <a:lstStyle/>
          <a:p>
            <a:r>
              <a:rPr lang="cs-CZ" dirty="0"/>
              <a:t>Hlavní oblasti </a:t>
            </a:r>
            <a:r>
              <a:rPr lang="cs-CZ" dirty="0" smtClean="0"/>
              <a:t>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55313"/>
            <a:ext cx="7886700" cy="481180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Koncepce </a:t>
            </a:r>
            <a:r>
              <a:rPr lang="cs-CZ" dirty="0"/>
              <a:t>celoživotního vzdělávání pracovníků knihoven</a:t>
            </a:r>
          </a:p>
          <a:p>
            <a:r>
              <a:rPr lang="cs-CZ" dirty="0" smtClean="0"/>
              <a:t>Zavést </a:t>
            </a:r>
            <a:r>
              <a:rPr lang="cs-CZ" dirty="0"/>
              <a:t>akreditovaný systém celoživotního vzdělávání </a:t>
            </a:r>
            <a:r>
              <a:rPr lang="cs-CZ" dirty="0" smtClean="0"/>
              <a:t>pracovníků knihoven</a:t>
            </a:r>
          </a:p>
          <a:p>
            <a:pPr lvl="1"/>
            <a:r>
              <a:rPr lang="cs-CZ" dirty="0" smtClean="0"/>
              <a:t>Vzor </a:t>
            </a:r>
            <a:r>
              <a:rPr lang="cs-CZ" dirty="0"/>
              <a:t>kariérního řádu pro různé typy knihoven</a:t>
            </a:r>
          </a:p>
          <a:p>
            <a:pPr lvl="1"/>
            <a:r>
              <a:rPr lang="cs-CZ" dirty="0" smtClean="0"/>
              <a:t>Příprava kurzů </a:t>
            </a:r>
            <a:r>
              <a:rPr lang="cs-CZ" dirty="0"/>
              <a:t>pro dílčí profese „Knihovník“ včetně kurzů </a:t>
            </a:r>
            <a:r>
              <a:rPr lang="cs-CZ" dirty="0" smtClean="0"/>
              <a:t>e-</a:t>
            </a:r>
            <a:r>
              <a:rPr lang="cs-CZ" dirty="0" err="1" smtClean="0"/>
              <a:t>learningu</a:t>
            </a:r>
            <a:endParaRPr lang="cs-CZ" dirty="0"/>
          </a:p>
          <a:p>
            <a:pPr lvl="1"/>
            <a:r>
              <a:rPr lang="cs-CZ" dirty="0" smtClean="0"/>
              <a:t>Vytvořit motivační systém v knihovnách včetně zavedení nefinančních odměn a benefitů</a:t>
            </a:r>
          </a:p>
          <a:p>
            <a:r>
              <a:rPr lang="cs-CZ" dirty="0"/>
              <a:t>Platového ocenění zaměstnanců kulturního sektoru </a:t>
            </a:r>
            <a:endParaRPr lang="cs-CZ" dirty="0" smtClean="0"/>
          </a:p>
          <a:p>
            <a:pPr lvl="1"/>
            <a:r>
              <a:rPr lang="cs-CZ" dirty="0"/>
              <a:t>Analyzovat platové podmínky </a:t>
            </a:r>
            <a:r>
              <a:rPr lang="cs-CZ" dirty="0" smtClean="0"/>
              <a:t>zaměstnanců</a:t>
            </a:r>
          </a:p>
          <a:p>
            <a:pPr lvl="1"/>
            <a:r>
              <a:rPr lang="cs-CZ" dirty="0"/>
              <a:t>Návrh změny platových předpisů a navýšení limitu finančních </a:t>
            </a:r>
            <a:r>
              <a:rPr lang="cs-CZ" dirty="0" smtClean="0"/>
              <a:t>prostředků – vazba na NSK a NSP</a:t>
            </a:r>
          </a:p>
          <a:p>
            <a:pPr lvl="1"/>
            <a:r>
              <a:rPr lang="cs-CZ" dirty="0" smtClean="0"/>
              <a:t>Zvýšit objem </a:t>
            </a:r>
            <a:r>
              <a:rPr lang="cs-CZ" dirty="0"/>
              <a:t>zdrojů na nadtarifní složky mzdy (minimálně 30 %)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365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Související strategické materiály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 smtClean="0"/>
          </a:p>
          <a:p>
            <a:r>
              <a:rPr lang="cs-CZ" dirty="0"/>
              <a:t>Dlouhodobý záměr vzdělávání a rozvoje vzdělávací soustavy České republiky na období </a:t>
            </a:r>
            <a:r>
              <a:rPr lang="cs-CZ" dirty="0" smtClean="0"/>
              <a:t>2015-2020</a:t>
            </a:r>
          </a:p>
          <a:p>
            <a:pPr lvl="1"/>
            <a:r>
              <a:rPr lang="cs-CZ" dirty="0"/>
              <a:t>http://www.msmt.cz/vzdelavani/skolstvi-v-cr/dlouhodoby-zamer-vzdelavani-a-rozvoje-vzdelavaci-soustavy-3 </a:t>
            </a:r>
          </a:p>
          <a:p>
            <a:r>
              <a:rPr lang="cs-CZ" dirty="0" smtClean="0"/>
              <a:t>Koncepce podpory mládeže na období 2014 – 2020</a:t>
            </a:r>
          </a:p>
          <a:p>
            <a:pPr lvl="1"/>
            <a:r>
              <a:rPr lang="cs-CZ" dirty="0"/>
              <a:t>http://www.msmt.cz/mladez/koncepce-podpory-mladeze-na-obdobi-2014-2020</a:t>
            </a:r>
            <a:endParaRPr lang="cs-CZ" dirty="0" smtClean="0"/>
          </a:p>
          <a:p>
            <a:r>
              <a:rPr lang="cs-CZ" dirty="0" smtClean="0"/>
              <a:t>Národní akční plán podporující pozitivní stárnutí pro období let 2013 až 2017</a:t>
            </a:r>
          </a:p>
          <a:p>
            <a:pPr lvl="1"/>
            <a:r>
              <a:rPr lang="cs-CZ" dirty="0"/>
              <a:t>http://www.mpsv.cz/cs/2856</a:t>
            </a:r>
            <a:endParaRPr lang="cs-CZ" dirty="0" smtClean="0"/>
          </a:p>
          <a:p>
            <a:r>
              <a:rPr lang="cs-CZ" dirty="0"/>
              <a:t>Strategie digitální gramotnosti ČR na období 2015 </a:t>
            </a:r>
            <a:r>
              <a:rPr lang="cs-CZ" dirty="0" smtClean="0"/>
              <a:t>– 2020</a:t>
            </a:r>
          </a:p>
          <a:p>
            <a:pPr lvl="1"/>
            <a:r>
              <a:rPr lang="cs-CZ" dirty="0"/>
              <a:t>http://www.mpsv.cz/cs/21498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441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digitální gramotnosti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929467"/>
              </p:ext>
            </p:extLst>
          </p:nvPr>
        </p:nvGraphicFramePr>
        <p:xfrm>
          <a:off x="342900" y="2894572"/>
          <a:ext cx="8458200" cy="319636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4940188"/>
                <a:gridCol w="1943962"/>
                <a:gridCol w="1574050"/>
              </a:tblGrid>
              <a:tr h="3710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Strategický cíl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 panose="020F0502020204030204" pitchFamily="34" charset="0"/>
                        </a:rPr>
                        <a:t>Odhad </a:t>
                      </a:r>
                      <a:r>
                        <a:rPr lang="cs-CZ" sz="1400" dirty="0" smtClean="0">
                          <a:effectLst/>
                          <a:latin typeface="Calibri" panose="020F0502020204030204" pitchFamily="34" charset="0"/>
                        </a:rPr>
                        <a:t>nákladů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Calibri" panose="020F0502020204030204" pitchFamily="34" charset="0"/>
                        </a:rPr>
                        <a:t>Z toho vzdělávání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112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1 – Zaměstnanost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4 975 000 000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Calibri" panose="020F0502020204030204" pitchFamily="34" charset="0"/>
                        </a:rPr>
                        <a:t>4 048 000 000 Kč</a:t>
                      </a:r>
                      <a:endParaRPr lang="cs-CZ" sz="1800" b="1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  <a:tr h="3258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2 – Konkurenceschopnost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1 082 500 000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Calibri" panose="020F0502020204030204" pitchFamily="34" charset="0"/>
                        </a:rPr>
                        <a:t>910 000 000 Kč</a:t>
                      </a:r>
                      <a:endParaRPr lang="cs-CZ" sz="1800" b="1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  <a:tr h="28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3 – Sociální začleňování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605 000 000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Calibri" panose="020F0502020204030204" pitchFamily="34" charset="0"/>
                        </a:rPr>
                        <a:t>55 000 000 Kč</a:t>
                      </a:r>
                      <a:endParaRPr lang="cs-CZ" sz="1800" b="1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  <a:tr h="2727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4 – Podpora rodiny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274 425 000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199 425 000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  <a:tr h="2574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5 – Elektronické služby veřejné správy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Calibri" panose="020F0502020204030204" pitchFamily="34" charset="0"/>
                        </a:rPr>
                        <a:t>151 000 000 Kč</a:t>
                      </a:r>
                      <a:endParaRPr lang="cs-CZ" sz="1800" b="1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28 000 000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  <a:tr h="4581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6 – Podpora systému vzdělávání a učení prostřednictvím digitálních technologií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Calibri" panose="020F0502020204030204" pitchFamily="34" charset="0"/>
                        </a:rPr>
                        <a:t>137 000 000 Kč</a:t>
                      </a:r>
                      <a:endParaRPr lang="cs-CZ" sz="1800" b="1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78 000 000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  <a:tr h="3414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Náklady na řízení implementace, monitoring a evaluaci </a:t>
                      </a:r>
                      <a:r>
                        <a:rPr lang="cs-CZ" sz="1400" b="1" dirty="0" smtClean="0">
                          <a:effectLst/>
                          <a:latin typeface="Calibri" panose="020F0502020204030204" pitchFamily="34" charset="0"/>
                        </a:rPr>
                        <a:t>Strategie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Calibri" panose="020F0502020204030204" pitchFamily="34" charset="0"/>
                        </a:rPr>
                        <a:t>70 000 000 Kč</a:t>
                      </a:r>
                      <a:endParaRPr lang="cs-CZ" sz="1800" b="1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  <a:tr h="3238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Celkové náklady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>
                          <a:effectLst/>
                          <a:latin typeface="Calibri" panose="020F0502020204030204" pitchFamily="34" charset="0"/>
                        </a:rPr>
                        <a:t>7 294 925 000 Kč</a:t>
                      </a:r>
                      <a:endParaRPr lang="cs-CZ" sz="1800" b="1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Calibri" panose="020F0502020204030204" pitchFamily="34" charset="0"/>
                        </a:rPr>
                        <a:t>5 318 425 000 Kč</a:t>
                      </a:r>
                      <a:endParaRPr lang="cs-CZ" sz="1800" b="1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36195" marB="36195" anchor="ctr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342900" y="1867436"/>
            <a:ext cx="3001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6 strategických cílů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409636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425" y="180304"/>
            <a:ext cx="8770513" cy="1159099"/>
          </a:xfrm>
        </p:spPr>
        <p:txBody>
          <a:bodyPr>
            <a:normAutofit/>
          </a:bodyPr>
          <a:lstStyle/>
          <a:p>
            <a:r>
              <a:rPr lang="cs-CZ" sz="4000" dirty="0" smtClean="0"/>
              <a:t>Východiska strategie digitální gramotnosti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6835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Schopnost </a:t>
            </a:r>
            <a:r>
              <a:rPr lang="cs-CZ" dirty="0">
                <a:solidFill>
                  <a:srgbClr val="FF0000"/>
                </a:solidFill>
              </a:rPr>
              <a:t>efektivního připojení </a:t>
            </a:r>
            <a:r>
              <a:rPr lang="cs-CZ" dirty="0"/>
              <a:t>k infrastruktuře ICT stává jedním z klíčových faktorů účasti na životě </a:t>
            </a:r>
            <a:r>
              <a:rPr lang="cs-CZ" dirty="0" smtClean="0"/>
              <a:t>společnosti</a:t>
            </a:r>
          </a:p>
          <a:p>
            <a:endParaRPr lang="cs-CZ" dirty="0" smtClean="0"/>
          </a:p>
          <a:p>
            <a:r>
              <a:rPr lang="cs-CZ" dirty="0" smtClean="0"/>
              <a:t>Využitelnost </a:t>
            </a:r>
            <a:r>
              <a:rPr lang="cs-CZ" dirty="0"/>
              <a:t>potenciálu digitálních technologií je </a:t>
            </a:r>
            <a:r>
              <a:rPr lang="cs-CZ" dirty="0" smtClean="0"/>
              <a:t>závislá </a:t>
            </a:r>
            <a:r>
              <a:rPr lang="cs-CZ" dirty="0"/>
              <a:t>na tom, zda lidé dokážou vnímat jejich přínos, zda budou </a:t>
            </a:r>
            <a:r>
              <a:rPr lang="cs-CZ" dirty="0">
                <a:solidFill>
                  <a:srgbClr val="FF0000"/>
                </a:solidFill>
              </a:rPr>
              <a:t>schopni je ovládat</a:t>
            </a:r>
            <a:r>
              <a:rPr lang="cs-CZ" dirty="0"/>
              <a:t> a zda je budou umět </a:t>
            </a:r>
            <a:r>
              <a:rPr lang="cs-CZ" dirty="0">
                <a:solidFill>
                  <a:srgbClr val="FF0000"/>
                </a:solidFill>
              </a:rPr>
              <a:t>prakticky využít</a:t>
            </a:r>
            <a:r>
              <a:rPr lang="cs-CZ" dirty="0"/>
              <a:t>. 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Význam </a:t>
            </a:r>
            <a:r>
              <a:rPr lang="cs-CZ" dirty="0"/>
              <a:t>digitálních technologií ve společnosti bude i nadále </a:t>
            </a:r>
            <a:r>
              <a:rPr lang="cs-CZ" dirty="0" smtClean="0"/>
              <a:t>růst - </a:t>
            </a:r>
            <a:r>
              <a:rPr lang="cs-CZ" dirty="0" smtClean="0">
                <a:solidFill>
                  <a:srgbClr val="FF0000"/>
                </a:solidFill>
              </a:rPr>
              <a:t>digitální </a:t>
            </a:r>
            <a:r>
              <a:rPr lang="cs-CZ" dirty="0">
                <a:solidFill>
                  <a:srgbClr val="FF0000"/>
                </a:solidFill>
              </a:rPr>
              <a:t>dovednosti </a:t>
            </a:r>
            <a:r>
              <a:rPr lang="cs-CZ" dirty="0" smtClean="0">
                <a:solidFill>
                  <a:srgbClr val="FF0000"/>
                </a:solidFill>
              </a:rPr>
              <a:t>patří k základní složkám </a:t>
            </a:r>
            <a:r>
              <a:rPr lang="cs-CZ" dirty="0">
                <a:solidFill>
                  <a:srgbClr val="FF0000"/>
                </a:solidFill>
              </a:rPr>
              <a:t>funkční gramotnosti člověka.</a:t>
            </a:r>
            <a:r>
              <a:rPr lang="cs-CZ" dirty="0"/>
              <a:t>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Rozvíjet </a:t>
            </a:r>
            <a:r>
              <a:rPr lang="cs-CZ" dirty="0"/>
              <a:t>digitální gramotnost občanů ČR tak, aby byli </a:t>
            </a:r>
            <a:r>
              <a:rPr lang="cs-CZ" dirty="0">
                <a:solidFill>
                  <a:srgbClr val="FF0000"/>
                </a:solidFill>
              </a:rPr>
              <a:t>připraveni využít potenciál digitálních technologií ke svému celoživotnímu osobnímu rozvoji</a:t>
            </a:r>
            <a:r>
              <a:rPr lang="cs-CZ" dirty="0"/>
              <a:t>, ke zvyšování kvality života a ke společenskému uplatněn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30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Vize Strategie digitální gramotnosti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cs-CZ" dirty="0" smtClean="0"/>
              <a:t>Rozvíjet </a:t>
            </a:r>
            <a:r>
              <a:rPr lang="cs-CZ" dirty="0"/>
              <a:t>digitální gramotnost občanů ČR tak, aby byli připraveni využít potenciál digitálních technologií ke svému celoživotnímu osobnímu rozvoji, ke zvyšování kvality života a ke společenskému uplatněn</a:t>
            </a:r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592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18942"/>
            <a:ext cx="7886700" cy="798490"/>
          </a:xfrm>
        </p:spPr>
        <p:txBody>
          <a:bodyPr>
            <a:normAutofit/>
          </a:bodyPr>
          <a:lstStyle/>
          <a:p>
            <a:r>
              <a:rPr lang="cs-CZ" dirty="0" smtClean="0"/>
              <a:t>Strategie digitální gramotnosti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5424" y="1246076"/>
          <a:ext cx="8693151" cy="520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419"/>
                <a:gridCol w="5563674"/>
                <a:gridCol w="1468058"/>
              </a:tblGrid>
              <a:tr h="799019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Opatření 3.1 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latin typeface="Arial Narrow" panose="020B0606020202030204" pitchFamily="34" charset="0"/>
                        </a:rPr>
                        <a:t>Podpora přístupu k ICT seniorů a zdravotně postižených v knihovnách</a:t>
                      </a:r>
                      <a:endParaRPr lang="cs-CZ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503 mil. Kč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799019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Opatření 3.2 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Arial Narrow" panose="020B0606020202030204" pitchFamily="34" charset="0"/>
                        </a:rPr>
                        <a:t>Podpora dostupnosti digitálních center v bezprostředním životním prostoru jedince – vznik digitálních center a mobilních učeben</a:t>
                      </a:r>
                      <a:endParaRPr lang="cs-CZ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78 mil. Kč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799019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Opatření 3.6 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Arial Narrow" panose="020B0606020202030204" pitchFamily="34" charset="0"/>
                        </a:rPr>
                        <a:t>Realizace digitálního vzdělávání v sociálně relevantních kurzech</a:t>
                      </a:r>
                      <a:endParaRPr lang="cs-CZ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55 mil. Kč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799019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Opatření 4.2 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latin typeface="Arial Narrow" panose="020B0606020202030204" pitchFamily="34" charset="0"/>
                        </a:rPr>
                        <a:t>Mezigenerační programy komunitního učení pro zlepšení dostupnosti digitálního vzdělávání </a:t>
                      </a:r>
                      <a:endParaRPr lang="cs-CZ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58,9 mil. Kč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799019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Opatření 4.4 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sz="2000" b="1" dirty="0" smtClean="0">
                          <a:latin typeface="Arial Narrow" panose="020B0606020202030204" pitchFamily="34" charset="0"/>
                        </a:rPr>
                        <a:t>Podpora zavádění a využívání digitálních technologií pro posilování spolupráce a oboustranné komunikace rodiny, školy a volnočasových institucí</a:t>
                      </a:r>
                      <a:endParaRPr lang="cs-CZ" sz="2000" b="1" dirty="0" smtClean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43 mil</a:t>
                      </a:r>
                      <a:r>
                        <a:rPr lang="cs-CZ" sz="2000" b="1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. Kč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799019">
                <a:tc>
                  <a:txBody>
                    <a:bodyPr/>
                    <a:lstStyle/>
                    <a:p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Opatření 4.5 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>
                          <a:latin typeface="Arial Narrow" panose="020B0606020202030204" pitchFamily="34" charset="0"/>
                        </a:rPr>
                        <a:t>Zvýšení digitální gramotnosti pracovníků institucí volného času</a:t>
                      </a:r>
                      <a:endParaRPr lang="cs-CZ" sz="20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19 mil. Kč</a:t>
                      </a:r>
                      <a:endParaRPr lang="cs-CZ" sz="20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64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Možné přínosy pro knihovny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42600"/>
          </a:xfrm>
        </p:spPr>
        <p:txBody>
          <a:bodyPr/>
          <a:lstStyle/>
          <a:p>
            <a:r>
              <a:rPr lang="cs-CZ" dirty="0" smtClean="0"/>
              <a:t>Vybavení knihoven nejmodernější ICT</a:t>
            </a:r>
          </a:p>
          <a:p>
            <a:r>
              <a:rPr lang="cs-CZ" dirty="0" smtClean="0"/>
              <a:t>Zlepšení konektivity knihoven</a:t>
            </a:r>
          </a:p>
          <a:p>
            <a:r>
              <a:rPr lang="cs-CZ" dirty="0" smtClean="0"/>
              <a:t>Knihovny jako digitální centra - vybavení digitálních učeben a center v knihovnách</a:t>
            </a:r>
          </a:p>
          <a:p>
            <a:r>
              <a:rPr lang="cs-CZ" dirty="0" smtClean="0"/>
              <a:t>Vzdělávací programy zaměřené na digitální dovednosti</a:t>
            </a:r>
          </a:p>
          <a:p>
            <a:r>
              <a:rPr lang="cs-CZ" dirty="0"/>
              <a:t>Zvýšení digitální gramotnosti </a:t>
            </a:r>
            <a:r>
              <a:rPr lang="cs-CZ" dirty="0" smtClean="0"/>
              <a:t>pracovníků knihoven</a:t>
            </a:r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976304" y="5950039"/>
            <a:ext cx="7191392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Podpora nebude plošná - štěstí přeje připraveným</a:t>
            </a:r>
            <a:endParaRPr lang="cs-CZ" sz="28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786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71246"/>
          </a:xfrm>
        </p:spPr>
        <p:txBody>
          <a:bodyPr/>
          <a:lstStyle/>
          <a:p>
            <a:pPr algn="ctr"/>
            <a:r>
              <a:rPr lang="cs-CZ" dirty="0" smtClean="0"/>
              <a:t>Hlavní </a:t>
            </a:r>
            <a:r>
              <a:rPr lang="cs-CZ" dirty="0" smtClean="0"/>
              <a:t>akcenty pro budoucnost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370490" y="1690689"/>
            <a:ext cx="2908479" cy="1471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Centrální portál – vybudování silných </a:t>
            </a:r>
          </a:p>
          <a:p>
            <a:pPr algn="ctr"/>
            <a:r>
              <a:rPr lang="cs-CZ" sz="2400" b="1" dirty="0" smtClean="0"/>
              <a:t>centrálních služeb</a:t>
            </a:r>
            <a:endParaRPr lang="cs-CZ" sz="2400" b="1" dirty="0"/>
          </a:p>
        </p:txBody>
      </p:sp>
      <p:sp>
        <p:nvSpPr>
          <p:cNvPr id="6" name="Obdélník 5"/>
          <p:cNvSpPr/>
          <p:nvPr/>
        </p:nvSpPr>
        <p:spPr>
          <a:xfrm>
            <a:off x="916545" y="1681367"/>
            <a:ext cx="2908479" cy="148107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Rozvoj služeb v digitálním prostředí, digitalizace</a:t>
            </a:r>
            <a:endParaRPr lang="cs-CZ" sz="2400" b="1" dirty="0"/>
          </a:p>
        </p:txBody>
      </p:sp>
      <p:sp>
        <p:nvSpPr>
          <p:cNvPr id="7" name="Obdélník 6"/>
          <p:cNvSpPr/>
          <p:nvPr/>
        </p:nvSpPr>
        <p:spPr>
          <a:xfrm>
            <a:off x="824248" y="3425443"/>
            <a:ext cx="3000776" cy="148107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Trvalé uchování digitálních dokumentů</a:t>
            </a:r>
            <a:endParaRPr lang="cs-CZ" sz="2400" b="1" dirty="0"/>
          </a:p>
        </p:txBody>
      </p:sp>
      <p:sp>
        <p:nvSpPr>
          <p:cNvPr id="8" name="Obdélník 7"/>
          <p:cNvSpPr/>
          <p:nvPr/>
        </p:nvSpPr>
        <p:spPr>
          <a:xfrm>
            <a:off x="5370490" y="3429000"/>
            <a:ext cx="2908479" cy="148107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 smtClean="0"/>
          </a:p>
          <a:p>
            <a:pPr algn="ctr"/>
            <a:r>
              <a:rPr lang="cs-CZ" sz="2400" b="1" dirty="0" smtClean="0"/>
              <a:t>Knihovny – vzdělávání, komunita, kreativita</a:t>
            </a:r>
          </a:p>
          <a:p>
            <a:pPr algn="ctr"/>
            <a:endParaRPr lang="cs-CZ" sz="2400" b="1" dirty="0"/>
          </a:p>
        </p:txBody>
      </p:sp>
      <p:sp>
        <p:nvSpPr>
          <p:cNvPr id="9" name="Obdélník 8"/>
          <p:cNvSpPr/>
          <p:nvPr/>
        </p:nvSpPr>
        <p:spPr>
          <a:xfrm>
            <a:off x="824247" y="5147318"/>
            <a:ext cx="3000777" cy="14810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Výstavba a rekonstrukce knihoven</a:t>
            </a:r>
          </a:p>
        </p:txBody>
      </p:sp>
      <p:sp>
        <p:nvSpPr>
          <p:cNvPr id="10" name="Obdélník 9"/>
          <p:cNvSpPr/>
          <p:nvPr/>
        </p:nvSpPr>
        <p:spPr>
          <a:xfrm>
            <a:off x="5370490" y="5147318"/>
            <a:ext cx="2908479" cy="148107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Vzdělávání a odměňování pracovníků</a:t>
            </a:r>
            <a:endParaRPr lang="cs-CZ" sz="2400" b="1" dirty="0"/>
          </a:p>
        </p:txBody>
      </p:sp>
      <p:sp>
        <p:nvSpPr>
          <p:cNvPr id="11" name="Obdélník 10"/>
          <p:cNvSpPr/>
          <p:nvPr/>
        </p:nvSpPr>
        <p:spPr>
          <a:xfrm>
            <a:off x="3097369" y="2983612"/>
            <a:ext cx="3000776" cy="24227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Změnit vnímání knihoven ze strany veřejnosti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92476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67425"/>
            <a:ext cx="7886700" cy="953038"/>
          </a:xfrm>
        </p:spPr>
        <p:txBody>
          <a:bodyPr/>
          <a:lstStyle/>
          <a:p>
            <a:pPr algn="ctr"/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20463"/>
            <a:ext cx="7886700" cy="5056500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Aktivity Ústřední knihovnické rady</a:t>
            </a:r>
          </a:p>
          <a:p>
            <a:endParaRPr lang="cs-CZ" dirty="0"/>
          </a:p>
          <a:p>
            <a:r>
              <a:rPr lang="cs-CZ" dirty="0" smtClean="0"/>
              <a:t>Státní kulturní politika na léta 2015 – 2020 a její implementace a další strategické materiály</a:t>
            </a:r>
          </a:p>
          <a:p>
            <a:endParaRPr lang="cs-CZ" dirty="0" smtClean="0"/>
          </a:p>
          <a:p>
            <a:r>
              <a:rPr lang="cs-CZ" dirty="0" smtClean="0"/>
              <a:t>Strategie digitální gramotnosti – příležitost pro knihovny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Rozvoj </a:t>
            </a:r>
            <a:r>
              <a:rPr lang="cs-CZ" dirty="0" smtClean="0"/>
              <a:t>služeb v digitálním prostředí</a:t>
            </a:r>
          </a:p>
          <a:p>
            <a:pPr lvl="1"/>
            <a:r>
              <a:rPr lang="cs-CZ" dirty="0" smtClean="0"/>
              <a:t>Zpřístupnění děl nedostupných </a:t>
            </a:r>
            <a:r>
              <a:rPr lang="cs-CZ" dirty="0" smtClean="0"/>
              <a:t>na trhu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687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71246"/>
          </a:xfrm>
        </p:spPr>
        <p:txBody>
          <a:bodyPr/>
          <a:lstStyle/>
          <a:p>
            <a:pPr algn="ctr"/>
            <a:r>
              <a:rPr lang="cs-CZ" dirty="0" smtClean="0"/>
              <a:t>Hlavní akcenty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370490" y="1690689"/>
            <a:ext cx="2908479" cy="1471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Centrální portál – vybudování silných </a:t>
            </a:r>
          </a:p>
          <a:p>
            <a:pPr algn="ctr"/>
            <a:r>
              <a:rPr lang="cs-CZ" sz="2400" b="1" dirty="0" smtClean="0"/>
              <a:t>centrálních služeb</a:t>
            </a:r>
            <a:endParaRPr lang="cs-CZ" sz="2400" b="1" dirty="0"/>
          </a:p>
        </p:txBody>
      </p:sp>
      <p:sp>
        <p:nvSpPr>
          <p:cNvPr id="6" name="Obdélník 5"/>
          <p:cNvSpPr/>
          <p:nvPr/>
        </p:nvSpPr>
        <p:spPr>
          <a:xfrm>
            <a:off x="916545" y="1681367"/>
            <a:ext cx="2908479" cy="148107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Rozvoj služeb v digitálním prostředí, digitalizace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79210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Digitalizační projekty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Národní digitální knihovna (IOP)</a:t>
            </a:r>
          </a:p>
          <a:p>
            <a:pPr lvl="1"/>
            <a:r>
              <a:rPr lang="cs-CZ" sz="1800" dirty="0" smtClean="0"/>
              <a:t>115 </a:t>
            </a:r>
            <a:r>
              <a:rPr lang="cs-CZ" sz="1800" dirty="0"/>
              <a:t>000 </a:t>
            </a:r>
            <a:r>
              <a:rPr lang="cs-CZ" sz="1800" dirty="0" smtClean="0"/>
              <a:t>monografií, 1400 periodik / 40 </a:t>
            </a:r>
            <a:r>
              <a:rPr lang="cs-CZ" sz="1800" dirty="0"/>
              <a:t>000 000 </a:t>
            </a:r>
            <a:r>
              <a:rPr lang="cs-CZ" sz="1800" dirty="0" smtClean="0"/>
              <a:t>stran</a:t>
            </a:r>
          </a:p>
          <a:p>
            <a:r>
              <a:rPr lang="cs-CZ" sz="2000" dirty="0" smtClean="0"/>
              <a:t>Krajská </a:t>
            </a:r>
            <a:r>
              <a:rPr lang="cs-CZ" sz="2000" dirty="0"/>
              <a:t>digitalizace (IOP)</a:t>
            </a:r>
          </a:p>
          <a:p>
            <a:pPr lvl="1"/>
            <a:r>
              <a:rPr lang="cs-CZ" sz="1800" dirty="0"/>
              <a:t>60 000 svazků / 11 000 000 stran</a:t>
            </a:r>
          </a:p>
          <a:p>
            <a:r>
              <a:rPr lang="cs-CZ" sz="2000" dirty="0"/>
              <a:t>VISK 7 – novodobé dokumenty</a:t>
            </a:r>
          </a:p>
          <a:p>
            <a:pPr lvl="1"/>
            <a:r>
              <a:rPr lang="cs-CZ" sz="1800" dirty="0" smtClean="0"/>
              <a:t>Ročně přibývá: 1 </a:t>
            </a:r>
            <a:r>
              <a:rPr lang="cs-CZ" sz="1800" dirty="0"/>
              <a:t>500 svazků / 450 000 stran </a:t>
            </a:r>
            <a:r>
              <a:rPr lang="cs-CZ" sz="1800" dirty="0" smtClean="0"/>
              <a:t>ročně</a:t>
            </a:r>
            <a:endParaRPr lang="cs-CZ" sz="1800" dirty="0"/>
          </a:p>
          <a:p>
            <a:r>
              <a:rPr lang="cs-CZ" sz="2000" dirty="0"/>
              <a:t>VISK 6 </a:t>
            </a:r>
            <a:r>
              <a:rPr lang="cs-CZ" sz="2000" dirty="0" err="1"/>
              <a:t>Manuscriptorium</a:t>
            </a:r>
            <a:r>
              <a:rPr lang="cs-CZ" sz="2000" dirty="0"/>
              <a:t> – rukopisy a staré tisky</a:t>
            </a:r>
          </a:p>
          <a:p>
            <a:pPr lvl="1"/>
            <a:r>
              <a:rPr lang="cs-CZ" sz="1800" dirty="0"/>
              <a:t>13 750 000 stran</a:t>
            </a:r>
          </a:p>
          <a:p>
            <a:r>
              <a:rPr lang="cs-CZ" sz="2000" dirty="0"/>
              <a:t>Google </a:t>
            </a:r>
            <a:r>
              <a:rPr lang="cs-CZ" sz="2000" dirty="0" err="1"/>
              <a:t>books</a:t>
            </a:r>
            <a:r>
              <a:rPr lang="cs-CZ" sz="2000" dirty="0"/>
              <a:t> v NK ČR</a:t>
            </a:r>
          </a:p>
          <a:p>
            <a:pPr lvl="1"/>
            <a:r>
              <a:rPr lang="cs-CZ" sz="1800" dirty="0" smtClean="0"/>
              <a:t>100 </a:t>
            </a:r>
            <a:r>
              <a:rPr lang="cs-CZ" sz="1800" dirty="0"/>
              <a:t>000 svazků / 11 000 000 </a:t>
            </a:r>
            <a:r>
              <a:rPr lang="cs-CZ" sz="1800" dirty="0" smtClean="0"/>
              <a:t>stran, plán 200 000 svazků</a:t>
            </a:r>
            <a:endParaRPr lang="cs-CZ" sz="1800" dirty="0"/>
          </a:p>
          <a:p>
            <a:r>
              <a:rPr lang="cs-CZ" sz="2000" dirty="0"/>
              <a:t>+ další individuální projekty knihoven např. KNAV, MKP, NLK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28640" y="6308725"/>
            <a:ext cx="768672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latin typeface="Arial Narrow" panose="020B0606020202030204" pitchFamily="34" charset="0"/>
              </a:rPr>
              <a:t>Dlouhodobý cíl: digitalizovat vše, co bylo vydáno na území ČR</a:t>
            </a:r>
            <a:endParaRPr lang="cs-CZ"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0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850106"/>
          </a:xfrm>
        </p:spPr>
        <p:txBody>
          <a:bodyPr/>
          <a:lstStyle/>
          <a:p>
            <a:r>
              <a:rPr lang="cs-CZ" dirty="0"/>
              <a:t>Celkem digitalizováno 100,3 mil. stran</a:t>
            </a: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46720551"/>
              </p:ext>
            </p:extLst>
          </p:nvPr>
        </p:nvGraphicFramePr>
        <p:xfrm>
          <a:off x="239151" y="1124744"/>
          <a:ext cx="8725337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bdélník 8"/>
          <p:cNvSpPr/>
          <p:nvPr/>
        </p:nvSpPr>
        <p:spPr>
          <a:xfrm>
            <a:off x="2588456" y="6457890"/>
            <a:ext cx="4392487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>
              <a:defRPr sz="16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cs-CZ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</a:rPr>
              <a:t> </a:t>
            </a:r>
            <a:r>
              <a:rPr lang="cs-CZ" sz="20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</a:rPr>
              <a:t>Výdaje na digitalizaci cca 753 mil. Kč</a:t>
            </a:r>
            <a:endParaRPr lang="cs-CZ" b="1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19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Zpřístupnění výsledků digitalizace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2400" dirty="0"/>
              <a:t>Novela autorského zákona</a:t>
            </a:r>
          </a:p>
          <a:p>
            <a:endParaRPr lang="cs-CZ" sz="2400" dirty="0" smtClean="0"/>
          </a:p>
          <a:p>
            <a:r>
              <a:rPr lang="cs-CZ" sz="2400" dirty="0" smtClean="0"/>
              <a:t>Princip </a:t>
            </a:r>
            <a:r>
              <a:rPr lang="cs-CZ" sz="2400" dirty="0"/>
              <a:t>rozšířené kolektivní </a:t>
            </a:r>
            <a:r>
              <a:rPr lang="cs-CZ" sz="2400" dirty="0" smtClean="0"/>
              <a:t>správy</a:t>
            </a:r>
          </a:p>
          <a:p>
            <a:endParaRPr lang="cs-CZ" sz="2400" dirty="0"/>
          </a:p>
          <a:p>
            <a:r>
              <a:rPr lang="cs-CZ" sz="2400" dirty="0" smtClean="0"/>
              <a:t>Uzavírání kolektivních licenční smluv</a:t>
            </a:r>
            <a:endParaRPr lang="cs-CZ" sz="2400" dirty="0"/>
          </a:p>
          <a:p>
            <a:endParaRPr lang="cs-CZ" sz="2400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648200" y="1124744"/>
          <a:ext cx="40386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 descr="http://www.autoskolapodorlicko.cz/znacky/lightbox/images/b0/b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2316163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045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Nadpis 1"/>
          <p:cNvSpPr>
            <a:spLocks noGrp="1"/>
          </p:cNvSpPr>
          <p:nvPr>
            <p:ph type="title"/>
          </p:nvPr>
        </p:nvSpPr>
        <p:spPr>
          <a:xfrm>
            <a:off x="179388" y="764704"/>
            <a:ext cx="8713787" cy="864096"/>
          </a:xfrm>
        </p:spPr>
        <p:txBody>
          <a:bodyPr>
            <a:normAutofit fontScale="90000"/>
          </a:bodyPr>
          <a:lstStyle/>
          <a:p>
            <a:r>
              <a:rPr lang="cs-CZ" sz="4000" dirty="0" smtClean="0"/>
              <a:t>Rozšířená kolektivní správa</a:t>
            </a:r>
            <a:r>
              <a:rPr lang="cs-CZ" sz="4000" dirty="0"/>
              <a:t/>
            </a:r>
            <a:br>
              <a:rPr lang="cs-CZ" sz="4000" dirty="0"/>
            </a:br>
            <a:endParaRPr lang="cs-CZ" sz="4000" u="sng" dirty="0" smtClean="0"/>
          </a:p>
        </p:txBody>
      </p:sp>
      <p:sp>
        <p:nvSpPr>
          <p:cNvPr id="48130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875"/>
            <a:ext cx="8435280" cy="5040313"/>
          </a:xfrm>
        </p:spPr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Možnost </a:t>
            </a:r>
            <a:r>
              <a:rPr lang="cs-CZ" sz="2400" dirty="0"/>
              <a:t>uzavírání hromadných licenčních smluv pro knihovny</a:t>
            </a:r>
          </a:p>
          <a:p>
            <a:pPr lvl="1"/>
            <a:r>
              <a:rPr lang="cs-CZ" sz="2000" dirty="0"/>
              <a:t>Půjčování zvukových dok., veřejné čtení, EDD</a:t>
            </a:r>
          </a:p>
          <a:p>
            <a:pPr lvl="1"/>
            <a:r>
              <a:rPr lang="cs-CZ" sz="2000" dirty="0" smtClean="0"/>
              <a:t>Slovesná díla + ilustrace</a:t>
            </a:r>
            <a:endParaRPr lang="cs-CZ" sz="2000" dirty="0"/>
          </a:p>
          <a:p>
            <a:r>
              <a:rPr lang="cs-CZ" sz="2400" dirty="0"/>
              <a:t>Hlavní partneři: Národní knihovna, </a:t>
            </a:r>
            <a:r>
              <a:rPr lang="cs-CZ" sz="2400" dirty="0" err="1"/>
              <a:t>Dilia</a:t>
            </a:r>
            <a:r>
              <a:rPr lang="cs-CZ" sz="2400" dirty="0"/>
              <a:t>, OOA-S</a:t>
            </a:r>
          </a:p>
          <a:p>
            <a:r>
              <a:rPr lang="cs-CZ" sz="2400" dirty="0"/>
              <a:t>Smlouvy </a:t>
            </a:r>
            <a:r>
              <a:rPr lang="cs-CZ" sz="2400" dirty="0" smtClean="0"/>
              <a:t>budou platit </a:t>
            </a:r>
            <a:r>
              <a:rPr lang="cs-CZ" sz="2400" dirty="0"/>
              <a:t>pouze pro knihovny dle zákona 257/2001 Sb.</a:t>
            </a:r>
          </a:p>
          <a:p>
            <a:r>
              <a:rPr lang="cs-CZ" sz="2400" dirty="0"/>
              <a:t>Smlouvy se vztahují na všechny autory </a:t>
            </a:r>
          </a:p>
          <a:p>
            <a:pPr lvl="1"/>
            <a:r>
              <a:rPr lang="cs-CZ" sz="2000" dirty="0"/>
              <a:t>včetně těch, které DILIA nezastupuje</a:t>
            </a:r>
          </a:p>
          <a:p>
            <a:r>
              <a:rPr lang="cs-CZ" sz="2400" dirty="0"/>
              <a:t>Každý autor má právo od smlouvy odstoupit</a:t>
            </a:r>
          </a:p>
          <a:p>
            <a:r>
              <a:rPr lang="cs-CZ" sz="2400" dirty="0"/>
              <a:t>Úhrada za užití autorských děl</a:t>
            </a:r>
          </a:p>
          <a:p>
            <a:r>
              <a:rPr lang="cs-CZ" sz="2400" dirty="0"/>
              <a:t>Vznik registru děl nedostupných a trhu a jednotné digitální knihovny</a:t>
            </a:r>
            <a:endParaRPr lang="cs-CZ" dirty="0"/>
          </a:p>
          <a:p>
            <a:endParaRPr lang="cs-CZ" sz="2400" dirty="0" smtClean="0"/>
          </a:p>
        </p:txBody>
      </p:sp>
      <p:sp>
        <p:nvSpPr>
          <p:cNvPr id="48131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D0B8B9-7C7A-4967-8C44-D3FA95BA1968}" type="slidenum">
              <a:rPr lang="cs-CZ" smtClean="0"/>
              <a:pPr/>
              <a:t>24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4828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Nadpis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78098"/>
          </a:xfrm>
        </p:spPr>
        <p:txBody>
          <a:bodyPr>
            <a:normAutofit fontScale="90000"/>
          </a:bodyPr>
          <a:lstStyle/>
          <a:p>
            <a:r>
              <a:rPr lang="cs-CZ" sz="4000" dirty="0" smtClean="0"/>
              <a:t>Rozdělení vydavatelská produkce pro účely AZ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4275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E11BF9-6993-4D46-B6D2-35D1AA6318EA}" type="slidenum">
              <a:rPr lang="cs-CZ" smtClean="0"/>
              <a:pPr/>
              <a:t>25</a:t>
            </a:fld>
            <a:endParaRPr lang="cs-CZ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2051720" y="6352143"/>
            <a:ext cx="5346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Autorsky chráněná díla = 70 let od smrti autorů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603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Nadpis 1"/>
          <p:cNvSpPr>
            <a:spLocks noGrp="1"/>
          </p:cNvSpPr>
          <p:nvPr>
            <p:ph type="title"/>
          </p:nvPr>
        </p:nvSpPr>
        <p:spPr>
          <a:xfrm>
            <a:off x="539552" y="-62514"/>
            <a:ext cx="8229600" cy="1009650"/>
          </a:xfrm>
        </p:spPr>
        <p:txBody>
          <a:bodyPr/>
          <a:lstStyle/>
          <a:p>
            <a:r>
              <a:rPr lang="cs-CZ" sz="3200" dirty="0" smtClean="0"/>
              <a:t>Rozdělení vydavatelské produkce pro účely AZ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781466"/>
              </p:ext>
            </p:extLst>
          </p:nvPr>
        </p:nvGraphicFramePr>
        <p:xfrm>
          <a:off x="457200" y="1248428"/>
          <a:ext cx="8229600" cy="5350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529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FB11FB-AA9E-4E42-B47F-30BB60BB406E}" type="slidenum">
              <a:rPr lang="cs-CZ" smtClean="0"/>
              <a:pPr/>
              <a:t>26</a:t>
            </a:fld>
            <a:endParaRPr lang="cs-CZ" smtClean="0"/>
          </a:p>
        </p:txBody>
      </p:sp>
      <p:sp>
        <p:nvSpPr>
          <p:cNvPr id="3" name="Obdélník 2"/>
          <p:cNvSpPr/>
          <p:nvPr/>
        </p:nvSpPr>
        <p:spPr>
          <a:xfrm>
            <a:off x="5756786" y="5625527"/>
            <a:ext cx="25908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Kolektivní licenční smlouvy</a:t>
            </a:r>
          </a:p>
        </p:txBody>
      </p:sp>
      <p:sp>
        <p:nvSpPr>
          <p:cNvPr id="6" name="Obdélník 5"/>
          <p:cNvSpPr/>
          <p:nvPr/>
        </p:nvSpPr>
        <p:spPr>
          <a:xfrm>
            <a:off x="6239997" y="835573"/>
            <a:ext cx="2519362" cy="1490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chemeClr val="tx1"/>
                </a:solidFill>
              </a:rPr>
              <a:t>Individuální </a:t>
            </a:r>
            <a:r>
              <a:rPr lang="cs-CZ" sz="2400" b="1" dirty="0" smtClean="0">
                <a:solidFill>
                  <a:schemeClr val="tx1"/>
                </a:solidFill>
              </a:rPr>
              <a:t>smlouvy </a:t>
            </a:r>
            <a:r>
              <a:rPr lang="cs-CZ" sz="2400" b="1" dirty="0">
                <a:solidFill>
                  <a:schemeClr val="tx1"/>
                </a:solidFill>
              </a:rPr>
              <a:t>s autory, vydavateli, distributory</a:t>
            </a:r>
          </a:p>
        </p:txBody>
      </p:sp>
      <p:grpSp>
        <p:nvGrpSpPr>
          <p:cNvPr id="11" name="Skupina 10"/>
          <p:cNvGrpSpPr/>
          <p:nvPr/>
        </p:nvGrpSpPr>
        <p:grpSpPr>
          <a:xfrm>
            <a:off x="5016411" y="2035416"/>
            <a:ext cx="1296145" cy="1168513"/>
            <a:chOff x="4402820" y="296009"/>
            <a:chExt cx="1296145" cy="1168513"/>
          </a:xfrm>
        </p:grpSpPr>
        <p:sp>
          <p:nvSpPr>
            <p:cNvPr id="12" name="Ovál 11"/>
            <p:cNvSpPr/>
            <p:nvPr/>
          </p:nvSpPr>
          <p:spPr>
            <a:xfrm>
              <a:off x="4402820" y="296009"/>
              <a:ext cx="1296145" cy="116851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ál 4"/>
            <p:cNvSpPr/>
            <p:nvPr/>
          </p:nvSpPr>
          <p:spPr>
            <a:xfrm>
              <a:off x="4592637" y="588137"/>
              <a:ext cx="916513" cy="5842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300" b="1" kern="1200" dirty="0" smtClean="0">
                  <a:solidFill>
                    <a:srgbClr val="000000"/>
                  </a:solidFill>
                </a:rPr>
                <a:t>E-knihy, e-periodika</a:t>
              </a:r>
              <a:endParaRPr lang="cs-CZ" sz="1300" b="1" kern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" name="Skupina 13"/>
          <p:cNvGrpSpPr/>
          <p:nvPr/>
        </p:nvGrpSpPr>
        <p:grpSpPr>
          <a:xfrm>
            <a:off x="2262017" y="2766821"/>
            <a:ext cx="3811609" cy="3811609"/>
            <a:chOff x="2208995" y="1270536"/>
            <a:chExt cx="3811609" cy="3811609"/>
          </a:xfrm>
        </p:grpSpPr>
        <p:sp>
          <p:nvSpPr>
            <p:cNvPr id="15" name="Ovál 14"/>
            <p:cNvSpPr/>
            <p:nvPr/>
          </p:nvSpPr>
          <p:spPr>
            <a:xfrm>
              <a:off x="2208995" y="1270536"/>
              <a:ext cx="3811609" cy="381160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ál 4"/>
            <p:cNvSpPr/>
            <p:nvPr/>
          </p:nvSpPr>
          <p:spPr>
            <a:xfrm>
              <a:off x="2767192" y="2223438"/>
              <a:ext cx="2695214" cy="19058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0472" tIns="220472" rIns="220472" bIns="220472" numCol="1" spcCol="1270" anchor="ctr" anchorCtr="0">
              <a:noAutofit/>
            </a:bodyPr>
            <a:lstStyle/>
            <a:p>
              <a:pPr lvl="0" algn="ctr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3100" b="1" kern="1200" dirty="0" smtClean="0">
                  <a:solidFill>
                    <a:srgbClr val="000000"/>
                  </a:solidFill>
                </a:rPr>
                <a:t>Knihy</a:t>
              </a:r>
              <a:r>
                <a:rPr lang="cs-CZ" sz="3100" b="1" dirty="0" smtClean="0">
                  <a:solidFill>
                    <a:srgbClr val="000000"/>
                  </a:solidFill>
                </a:rPr>
                <a:t>, periodika </a:t>
              </a:r>
              <a:r>
                <a:rPr lang="cs-CZ" sz="3100" b="1" kern="1200" dirty="0" smtClean="0">
                  <a:solidFill>
                    <a:srgbClr val="000000"/>
                  </a:solidFill>
                </a:rPr>
                <a:t>nedostupná na trhu</a:t>
              </a:r>
              <a:endParaRPr lang="cs-CZ" sz="3100" b="1" kern="1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extovéPole 1"/>
          <p:cNvSpPr txBox="1"/>
          <p:nvPr/>
        </p:nvSpPr>
        <p:spPr>
          <a:xfrm>
            <a:off x="2378658" y="2064117"/>
            <a:ext cx="2459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Knihy a periodika na trhu</a:t>
            </a:r>
            <a:endParaRPr lang="cs-CZ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-51780" y="6538504"/>
            <a:ext cx="5346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Autorsky chráněná díla = 70 let od smrti autorů</a:t>
            </a:r>
            <a:endParaRPr lang="cs-CZ" b="1" dirty="0"/>
          </a:p>
        </p:txBody>
      </p:sp>
      <p:sp>
        <p:nvSpPr>
          <p:cNvPr id="22" name="Obdélník 21"/>
          <p:cNvSpPr/>
          <p:nvPr/>
        </p:nvSpPr>
        <p:spPr>
          <a:xfrm>
            <a:off x="232136" y="846808"/>
            <a:ext cx="2123869" cy="147942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 smtClean="0"/>
              <a:t>Tištěné dokumenty:</a:t>
            </a:r>
          </a:p>
          <a:p>
            <a:pPr algn="ctr">
              <a:defRPr/>
            </a:pPr>
            <a:r>
              <a:rPr lang="cs-CZ" sz="2400" b="1" dirty="0" smtClean="0"/>
              <a:t>zákonná licence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1494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/>
              <a:t>Co je to dílo nedostupné na trhu?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 smtClean="0"/>
              <a:t>Monografie, knihy vydané na území ČR</a:t>
            </a:r>
          </a:p>
          <a:p>
            <a:pPr lvl="1"/>
            <a:r>
              <a:rPr lang="cs-CZ" sz="2000" dirty="0" smtClean="0"/>
              <a:t>Dílo </a:t>
            </a:r>
            <a:r>
              <a:rPr lang="cs-CZ" sz="2000" dirty="0"/>
              <a:t>v </a:t>
            </a:r>
            <a:r>
              <a:rPr lang="cs-CZ" sz="2000" u="sng" dirty="0"/>
              <a:t>druhově shodném nebo obdobném </a:t>
            </a:r>
            <a:r>
              <a:rPr lang="cs-CZ" sz="2000" u="sng" dirty="0" smtClean="0"/>
              <a:t>vyjádření, které </a:t>
            </a:r>
            <a:r>
              <a:rPr lang="cs-CZ" sz="2000" dirty="0"/>
              <a:t>nebylo možno ve </a:t>
            </a:r>
            <a:r>
              <a:rPr lang="cs-CZ" sz="2000" u="sng" dirty="0"/>
              <a:t>lhůtě 6 měsíců </a:t>
            </a:r>
            <a:r>
              <a:rPr lang="cs-CZ" sz="2000" dirty="0"/>
              <a:t>od doručení </a:t>
            </a:r>
            <a:r>
              <a:rPr lang="cs-CZ" sz="2000" dirty="0" smtClean="0"/>
              <a:t>návrhu při </a:t>
            </a:r>
            <a:r>
              <a:rPr lang="cs-CZ" sz="2000" u="sng" dirty="0"/>
              <a:t>vynaložení přiměřeného úsilí </a:t>
            </a:r>
            <a:r>
              <a:rPr lang="cs-CZ" sz="2000" dirty="0"/>
              <a:t>a za </a:t>
            </a:r>
            <a:r>
              <a:rPr lang="cs-CZ" sz="2000" u="sng" dirty="0" smtClean="0"/>
              <a:t>obvyklých </a:t>
            </a:r>
            <a:r>
              <a:rPr lang="cs-CZ" sz="2000" u="sng" dirty="0"/>
              <a:t>podmínek </a:t>
            </a:r>
            <a:r>
              <a:rPr lang="cs-CZ" sz="2000" dirty="0"/>
              <a:t>opatřit za úplatu v </a:t>
            </a:r>
            <a:r>
              <a:rPr lang="cs-CZ" sz="2000" u="sng" dirty="0"/>
              <a:t>běžné obchodní síti </a:t>
            </a:r>
            <a:r>
              <a:rPr lang="cs-CZ" sz="2000" dirty="0" smtClean="0"/>
              <a:t>a</a:t>
            </a:r>
          </a:p>
          <a:p>
            <a:pPr lvl="1"/>
            <a:r>
              <a:rPr lang="cs-CZ" sz="2000" dirty="0" smtClean="0"/>
              <a:t>jeho </a:t>
            </a:r>
            <a:r>
              <a:rPr lang="cs-CZ" sz="2000" dirty="0"/>
              <a:t>užití není zjevně předmětem prodejních nebo licenčních podmínek, které zařazení do rejstříku </a:t>
            </a:r>
            <a:r>
              <a:rPr lang="cs-CZ" sz="2000" dirty="0" smtClean="0"/>
              <a:t>vylučují </a:t>
            </a:r>
            <a:r>
              <a:rPr lang="cs-CZ" sz="2000" dirty="0" smtClean="0">
                <a:solidFill>
                  <a:srgbClr val="000000"/>
                </a:solidFill>
              </a:rPr>
              <a:t>(Vyloučení: e-knihy). </a:t>
            </a:r>
            <a:r>
              <a:rPr lang="cs-CZ" sz="1600" dirty="0"/>
              <a:t> </a:t>
            </a:r>
            <a:endParaRPr lang="cs-CZ" sz="1600" dirty="0" smtClean="0"/>
          </a:p>
          <a:p>
            <a:r>
              <a:rPr lang="cs-CZ" sz="2400" dirty="0" smtClean="0"/>
              <a:t>Periodika vydaná </a:t>
            </a:r>
            <a:r>
              <a:rPr lang="cs-CZ" sz="2400" dirty="0"/>
              <a:t>na území </a:t>
            </a:r>
            <a:r>
              <a:rPr lang="cs-CZ" sz="2400" dirty="0" smtClean="0"/>
              <a:t>ČR: </a:t>
            </a:r>
          </a:p>
          <a:p>
            <a:pPr lvl="1"/>
            <a:r>
              <a:rPr lang="cs-CZ" sz="2000" dirty="0"/>
              <a:t>před 10 a více lety, není-li jejich užití zjevně předmětem licenčních podmínek </a:t>
            </a:r>
            <a:r>
              <a:rPr lang="cs-CZ" sz="2000" dirty="0">
                <a:solidFill>
                  <a:srgbClr val="000000"/>
                </a:solidFill>
              </a:rPr>
              <a:t>(</a:t>
            </a:r>
            <a:r>
              <a:rPr lang="cs-CZ" sz="2000" dirty="0" err="1">
                <a:solidFill>
                  <a:srgbClr val="000000"/>
                </a:solidFill>
              </a:rPr>
              <a:t>Vyloučení:Anopress</a:t>
            </a:r>
            <a:r>
              <a:rPr lang="cs-CZ" sz="2000" dirty="0">
                <a:solidFill>
                  <a:srgbClr val="000000"/>
                </a:solidFill>
              </a:rPr>
              <a:t>, Newton, placené archivy vydavatelů). </a:t>
            </a:r>
          </a:p>
          <a:p>
            <a:pPr lvl="1"/>
            <a:r>
              <a:rPr lang="cs-CZ" sz="2000" dirty="0"/>
              <a:t>Dílo obsažené v jednotlivém vydání periodického tisku se v tomto případě považuje za zařazené do rejstříku jen jako součást takového vydání</a:t>
            </a:r>
            <a:r>
              <a:rPr lang="cs-CZ" sz="2000" dirty="0" smtClean="0"/>
              <a:t>.</a:t>
            </a:r>
            <a:endParaRPr lang="cs-CZ" sz="2400" dirty="0" smtClean="0"/>
          </a:p>
          <a:p>
            <a:r>
              <a:rPr lang="cs-CZ" sz="2400" dirty="0"/>
              <a:t>Údaje o díle jsou </a:t>
            </a:r>
            <a:r>
              <a:rPr lang="cs-CZ" sz="2400" dirty="0">
                <a:solidFill>
                  <a:srgbClr val="FF0000"/>
                </a:solidFill>
              </a:rPr>
              <a:t>součástí do Rejstříku </a:t>
            </a:r>
            <a:r>
              <a:rPr lang="cs-CZ" sz="2400" dirty="0"/>
              <a:t>děl na trhu nedostupných (RDNT</a:t>
            </a:r>
            <a:r>
              <a:rPr lang="cs-CZ" sz="2400" dirty="0" smtClean="0"/>
              <a:t>)</a:t>
            </a:r>
          </a:p>
          <a:p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77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Rejstřík děl na trhu nedostupných(RDNT)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Rejstřík provozuje Národní knihovna - zpřístupňuje ho veřejnosti formou dálkového přístupu.</a:t>
            </a:r>
          </a:p>
          <a:p>
            <a:r>
              <a:rPr lang="cs-CZ" sz="2400" dirty="0" smtClean="0"/>
              <a:t>Rejstřík obsahuje výhradně díla slovesná, včetně děl do nich vložených (např. ilustrace, fotografie).</a:t>
            </a:r>
          </a:p>
          <a:p>
            <a:r>
              <a:rPr lang="cs-CZ" sz="2400" dirty="0"/>
              <a:t>Návrh na zařazení do RDNT podává:</a:t>
            </a:r>
          </a:p>
          <a:p>
            <a:pPr lvl="1"/>
            <a:r>
              <a:rPr lang="cs-CZ" sz="2000" dirty="0"/>
              <a:t>Nositel práv (např. autor, nakladatel, distributor)</a:t>
            </a:r>
          </a:p>
          <a:p>
            <a:pPr lvl="1"/>
            <a:r>
              <a:rPr lang="cs-CZ" sz="2000" dirty="0"/>
              <a:t>Evidovaná knihovna</a:t>
            </a:r>
          </a:p>
          <a:p>
            <a:pPr lvl="1"/>
            <a:r>
              <a:rPr lang="cs-CZ" sz="2000" dirty="0"/>
              <a:t>Kolektivní správce (</a:t>
            </a:r>
            <a:r>
              <a:rPr lang="cs-CZ" sz="2000" dirty="0" err="1"/>
              <a:t>Dilia</a:t>
            </a:r>
            <a:r>
              <a:rPr lang="cs-CZ" sz="2000" dirty="0"/>
              <a:t>)</a:t>
            </a:r>
          </a:p>
          <a:p>
            <a:r>
              <a:rPr lang="cs-CZ" sz="2400" dirty="0" smtClean="0"/>
              <a:t>NK </a:t>
            </a:r>
            <a:r>
              <a:rPr lang="cs-CZ" sz="2400" dirty="0"/>
              <a:t>ČR návrh zveřejní bez zbytečného odkladu</a:t>
            </a:r>
          </a:p>
          <a:p>
            <a:r>
              <a:rPr lang="cs-CZ" sz="2400" dirty="0" smtClean="0"/>
              <a:t>NK </a:t>
            </a:r>
            <a:r>
              <a:rPr lang="cs-CZ" sz="2400" dirty="0"/>
              <a:t>ČR zařadí dílo do rejstříku po prověření, že není dostupné na </a:t>
            </a:r>
            <a:r>
              <a:rPr lang="cs-CZ" sz="2400" dirty="0" smtClean="0"/>
              <a:t>trhu</a:t>
            </a:r>
          </a:p>
          <a:p>
            <a:r>
              <a:rPr lang="cs-CZ" sz="2400" dirty="0"/>
              <a:t>Nositel práv je oprávněn Národní knihovnu písemně vyzvat k vyřazení svého díla z rejstříku.</a:t>
            </a:r>
          </a:p>
          <a:p>
            <a:endParaRPr lang="cs-CZ" sz="2400" dirty="0"/>
          </a:p>
          <a:p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52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Nadpis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Rejstřík děl na trhu nedostupných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6323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A195D8-2384-4AD6-A223-F9DF09389B1D}" type="slidenum">
              <a:rPr lang="cs-CZ" smtClean="0"/>
              <a:pPr/>
              <a:t>29</a:t>
            </a:fld>
            <a:endParaRPr lang="cs-CZ" smtClean="0"/>
          </a:p>
        </p:txBody>
      </p:sp>
      <p:sp>
        <p:nvSpPr>
          <p:cNvPr id="35" name="Obdélník 34"/>
          <p:cNvSpPr/>
          <p:nvPr/>
        </p:nvSpPr>
        <p:spPr>
          <a:xfrm>
            <a:off x="143232" y="822872"/>
            <a:ext cx="2376487" cy="19082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Návrhy na </a:t>
            </a:r>
            <a:r>
              <a:rPr lang="cs-CZ" sz="2000" b="1" dirty="0" smtClean="0">
                <a:solidFill>
                  <a:srgbClr val="FF0000"/>
                </a:solidFill>
              </a:rPr>
              <a:t>zařazení</a:t>
            </a:r>
            <a:r>
              <a:rPr lang="cs-CZ" sz="2000" b="1" dirty="0" smtClean="0">
                <a:solidFill>
                  <a:srgbClr val="000000"/>
                </a:solidFill>
              </a:rPr>
              <a:t>: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Knihovny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Autoři, vydavatelé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rgbClr val="000000"/>
                </a:solidFill>
              </a:rPr>
              <a:t>Kolektivní </a:t>
            </a:r>
            <a:r>
              <a:rPr lang="cs-CZ" sz="2000" b="1" dirty="0" smtClean="0">
                <a:solidFill>
                  <a:srgbClr val="000000"/>
                </a:solidFill>
              </a:rPr>
              <a:t>správce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56328" name="TextovéPole 35"/>
          <p:cNvSpPr txBox="1">
            <a:spLocks noChangeArrowheads="1"/>
          </p:cNvSpPr>
          <p:nvPr/>
        </p:nvSpPr>
        <p:spPr bwMode="auto">
          <a:xfrm>
            <a:off x="323850" y="6256338"/>
            <a:ext cx="2716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Provozuje NK ČR</a:t>
            </a:r>
          </a:p>
        </p:txBody>
      </p:sp>
      <p:sp>
        <p:nvSpPr>
          <p:cNvPr id="11" name="Ovál 10"/>
          <p:cNvSpPr/>
          <p:nvPr/>
        </p:nvSpPr>
        <p:spPr>
          <a:xfrm>
            <a:off x="7380312" y="5028654"/>
            <a:ext cx="1697236" cy="169723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Ovál 4"/>
          <p:cNvSpPr/>
          <p:nvPr/>
        </p:nvSpPr>
        <p:spPr>
          <a:xfrm>
            <a:off x="7387133" y="5130180"/>
            <a:ext cx="1625228" cy="149418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9136" tIns="199136" rIns="199136" bIns="19913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600" b="1" kern="1200" dirty="0" smtClean="0"/>
              <a:t>Knihy, periodika na trhu = 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600" b="1" dirty="0" smtClean="0"/>
              <a:t>Databáze knihkupců a nakladatelů</a:t>
            </a:r>
            <a:endParaRPr lang="cs-CZ" sz="1600" b="1" kern="1200" dirty="0"/>
          </a:p>
        </p:txBody>
      </p:sp>
      <p:sp>
        <p:nvSpPr>
          <p:cNvPr id="2" name="Obousměrná vodorovná šipka 1"/>
          <p:cNvSpPr/>
          <p:nvPr/>
        </p:nvSpPr>
        <p:spPr>
          <a:xfrm rot="1912259">
            <a:off x="6584099" y="4828246"/>
            <a:ext cx="1057412" cy="4846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6615449" y="756664"/>
            <a:ext cx="2376487" cy="174002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Návrhy na </a:t>
            </a:r>
            <a:r>
              <a:rPr lang="cs-CZ" sz="2000" b="1" dirty="0" smtClean="0">
                <a:solidFill>
                  <a:srgbClr val="FF0000"/>
                </a:solidFill>
              </a:rPr>
              <a:t>vyřazení</a:t>
            </a:r>
            <a:r>
              <a:rPr lang="cs-CZ" sz="2000" b="1" dirty="0" smtClean="0">
                <a:solidFill>
                  <a:srgbClr val="000000"/>
                </a:solidFill>
              </a:rPr>
              <a:t>: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Knihovny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Autoři, vydavatelé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rgbClr val="000000"/>
                </a:solidFill>
              </a:rPr>
              <a:t>Kolektivní </a:t>
            </a:r>
            <a:r>
              <a:rPr lang="cs-CZ" sz="2000" b="1" dirty="0" smtClean="0">
                <a:solidFill>
                  <a:srgbClr val="000000"/>
                </a:solidFill>
              </a:rPr>
              <a:t>správce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4" name="Obousměrná vodorovná šipka 13"/>
          <p:cNvSpPr/>
          <p:nvPr/>
        </p:nvSpPr>
        <p:spPr>
          <a:xfrm rot="1020308">
            <a:off x="2314673" y="2386719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ousměrná vodorovná šipka 14"/>
          <p:cNvSpPr/>
          <p:nvPr/>
        </p:nvSpPr>
        <p:spPr>
          <a:xfrm rot="19291000">
            <a:off x="5672666" y="2540507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87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3335" y="365126"/>
            <a:ext cx="8654603" cy="1325563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Diskuzní zasedání ÚKR – Třešť, duben 2015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sz="2400" dirty="0" smtClean="0"/>
          </a:p>
          <a:p>
            <a:r>
              <a:rPr lang="cs-CZ" sz="2400" dirty="0" smtClean="0"/>
              <a:t>Hodnocení současného stavu plnění Koncepce 2011-2015</a:t>
            </a:r>
          </a:p>
          <a:p>
            <a:r>
              <a:rPr lang="cs-CZ" sz="2400" dirty="0" smtClean="0"/>
              <a:t>Čemu </a:t>
            </a:r>
            <a:r>
              <a:rPr lang="cs-CZ" sz="2400" dirty="0"/>
              <a:t>by Koncepce měla </a:t>
            </a:r>
            <a:r>
              <a:rPr lang="cs-CZ" sz="2400" dirty="0" smtClean="0"/>
              <a:t>sloužit:</a:t>
            </a:r>
          </a:p>
          <a:p>
            <a:pPr lvl="1"/>
            <a:r>
              <a:rPr lang="cs-CZ" sz="2000" dirty="0" smtClean="0"/>
              <a:t>Koncepce jako společná dohoda knihoven – knihovny a jejich pracovníci</a:t>
            </a:r>
          </a:p>
          <a:p>
            <a:pPr lvl="1"/>
            <a:r>
              <a:rPr lang="cs-CZ" sz="2000" dirty="0" smtClean="0"/>
              <a:t>Koncepce jako vládní materiál – provozovatelé knihoven, kraje, obce…</a:t>
            </a:r>
            <a:endParaRPr lang="cs-CZ" sz="2000" dirty="0"/>
          </a:p>
          <a:p>
            <a:r>
              <a:rPr lang="cs-CZ" sz="2400" dirty="0" smtClean="0"/>
              <a:t>Vize </a:t>
            </a:r>
            <a:r>
              <a:rPr lang="cs-CZ" sz="2400" dirty="0"/>
              <a:t>rozvoje knihoven pro budoucí období</a:t>
            </a:r>
          </a:p>
          <a:p>
            <a:r>
              <a:rPr lang="cs-CZ" sz="2400" dirty="0"/>
              <a:t>SWOT analýza ve vztahu ke společné vizi</a:t>
            </a:r>
          </a:p>
          <a:p>
            <a:r>
              <a:rPr lang="cs-CZ" sz="2400" dirty="0"/>
              <a:t>Strategické oblasti rozvoje</a:t>
            </a:r>
          </a:p>
          <a:p>
            <a:r>
              <a:rPr lang="cs-CZ" sz="2400" dirty="0"/>
              <a:t>Způsob práce s Koncepcí, řízení, zaměření dotačních programů</a:t>
            </a:r>
          </a:p>
          <a:p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13507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 čemu je Rejstřík užitečný?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Cíl</a:t>
            </a:r>
            <a:r>
              <a:rPr lang="cs-CZ" sz="2400" dirty="0"/>
              <a:t>: registrovat díla, na která je možno uzavřít hromadné licenční </a:t>
            </a:r>
            <a:r>
              <a:rPr lang="cs-CZ" sz="2400" dirty="0" smtClean="0"/>
              <a:t>smlouvy na zpřístupnění</a:t>
            </a:r>
          </a:p>
          <a:p>
            <a:endParaRPr lang="cs-CZ" sz="2400" dirty="0" smtClean="0"/>
          </a:p>
          <a:p>
            <a:r>
              <a:rPr lang="cs-CZ" sz="2400" dirty="0" smtClean="0"/>
              <a:t>Smlouvy uzavírá NK ČR za všechny knihovny evidované dle knihovního zákona s kolektivním správcem (</a:t>
            </a:r>
            <a:r>
              <a:rPr lang="cs-CZ" sz="2400" dirty="0" err="1" smtClean="0"/>
              <a:t>Dilia</a:t>
            </a:r>
            <a:r>
              <a:rPr lang="cs-CZ" sz="2400" dirty="0" smtClean="0"/>
              <a:t> OOA-S)</a:t>
            </a:r>
          </a:p>
          <a:p>
            <a:endParaRPr lang="cs-CZ" sz="2400" dirty="0"/>
          </a:p>
          <a:p>
            <a:r>
              <a:rPr lang="cs-CZ" sz="2400" dirty="0" smtClean="0"/>
              <a:t>Platnost smluv max. 5 let s možností prodloužení</a:t>
            </a:r>
          </a:p>
          <a:p>
            <a:endParaRPr lang="cs-CZ" sz="2400" dirty="0" smtClean="0"/>
          </a:p>
          <a:p>
            <a:r>
              <a:rPr lang="cs-CZ" sz="2400" dirty="0" smtClean="0"/>
              <a:t>Služby budou poskytovány prostřednictvím Národní digitální knihovny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3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Nadpis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r>
              <a:rPr lang="cs-CZ" dirty="0" smtClean="0"/>
              <a:t>Národní digitální knihovna </a:t>
            </a:r>
            <a:r>
              <a:rPr lang="cs-CZ" sz="3600" b="0" dirty="0" smtClean="0"/>
              <a:t>(koncept)</a:t>
            </a:r>
            <a:endParaRPr lang="cs-CZ" dirty="0" smtClean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0732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9395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D242B4-3B41-4A40-BD26-EED091C1889E}" type="slidenum">
              <a:rPr lang="cs-CZ" smtClean="0"/>
              <a:pPr/>
              <a:t>31</a:t>
            </a:fld>
            <a:endParaRPr lang="cs-CZ" smtClean="0"/>
          </a:p>
        </p:txBody>
      </p:sp>
      <p:sp>
        <p:nvSpPr>
          <p:cNvPr id="6" name="Obdélník 5"/>
          <p:cNvSpPr/>
          <p:nvPr/>
        </p:nvSpPr>
        <p:spPr>
          <a:xfrm>
            <a:off x="107950" y="1274763"/>
            <a:ext cx="3384550" cy="2303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200" b="1" dirty="0">
                <a:solidFill>
                  <a:schemeClr val="tx1"/>
                </a:solidFill>
              </a:rPr>
              <a:t>Hromadné </a:t>
            </a:r>
            <a:r>
              <a:rPr lang="cs-CZ" sz="2200" b="1" dirty="0" smtClean="0">
                <a:solidFill>
                  <a:schemeClr val="tx1"/>
                </a:solidFill>
              </a:rPr>
              <a:t>licence:</a:t>
            </a:r>
            <a:endParaRPr lang="cs-CZ" sz="2200" b="1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>
                <a:solidFill>
                  <a:schemeClr val="tx1"/>
                </a:solidFill>
              </a:rPr>
              <a:t>Sdílení mezi knihovnami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>
                <a:solidFill>
                  <a:schemeClr val="tx1"/>
                </a:solidFill>
              </a:rPr>
              <a:t>Služby: na místě samém, vzdálený přístup, výpůjčka, tištěné kopie…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>
                <a:solidFill>
                  <a:schemeClr val="tx1"/>
                </a:solidFill>
              </a:rPr>
              <a:t>Zabezpečení </a:t>
            </a:r>
            <a:endParaRPr lang="cs-CZ" sz="2200" dirty="0">
              <a:solidFill>
                <a:schemeClr val="tx1"/>
              </a:solidFill>
            </a:endParaRPr>
          </a:p>
        </p:txBody>
      </p:sp>
      <p:sp>
        <p:nvSpPr>
          <p:cNvPr id="59398" name="TextovéPole 2"/>
          <p:cNvSpPr txBox="1">
            <a:spLocks noChangeArrowheads="1"/>
          </p:cNvSpPr>
          <p:nvPr/>
        </p:nvSpPr>
        <p:spPr bwMode="auto">
          <a:xfrm>
            <a:off x="323850" y="6256338"/>
            <a:ext cx="2716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Provozuje NK ČR</a:t>
            </a:r>
          </a:p>
        </p:txBody>
      </p:sp>
      <p:sp>
        <p:nvSpPr>
          <p:cNvPr id="59399" name="TextovéPole 7"/>
          <p:cNvSpPr txBox="1">
            <a:spLocks noChangeArrowheads="1"/>
          </p:cNvSpPr>
          <p:nvPr/>
        </p:nvSpPr>
        <p:spPr bwMode="auto">
          <a:xfrm>
            <a:off x="4884738" y="6276975"/>
            <a:ext cx="39957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Přístup všechny knihovny</a:t>
            </a:r>
          </a:p>
        </p:txBody>
      </p:sp>
      <p:sp>
        <p:nvSpPr>
          <p:cNvPr id="9" name="Obdélník 8"/>
          <p:cNvSpPr/>
          <p:nvPr/>
        </p:nvSpPr>
        <p:spPr>
          <a:xfrm>
            <a:off x="5130800" y="1052513"/>
            <a:ext cx="3384550" cy="7891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200" b="1" dirty="0" smtClean="0">
                <a:solidFill>
                  <a:schemeClr val="bg1"/>
                </a:solidFill>
              </a:rPr>
              <a:t>Individuální licence: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200" b="1" dirty="0" smtClean="0">
                <a:solidFill>
                  <a:schemeClr val="bg1"/>
                </a:solidFill>
              </a:rPr>
              <a:t>E-</a:t>
            </a:r>
            <a:r>
              <a:rPr lang="cs-CZ" sz="2200" b="1" dirty="0" err="1" smtClean="0">
                <a:solidFill>
                  <a:schemeClr val="bg1"/>
                </a:solidFill>
              </a:rPr>
              <a:t>výpůčky</a:t>
            </a:r>
            <a:endParaRPr lang="cs-CZ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10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435975" cy="863600"/>
          </a:xfrm>
        </p:spPr>
        <p:txBody>
          <a:bodyPr/>
          <a:lstStyle/>
          <a:p>
            <a:r>
              <a:rPr lang="cs-CZ" dirty="0" smtClean="0"/>
              <a:t>Rejstřík a Národní digitální knihovna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043826"/>
              </p:ext>
            </p:extLst>
          </p:nvPr>
        </p:nvGraphicFramePr>
        <p:xfrm>
          <a:off x="3345753" y="21741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041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647AA-0D48-4AE1-92E2-C6105E0304DE}" type="slidenum">
              <a:rPr lang="cs-CZ" smtClean="0"/>
              <a:pPr/>
              <a:t>32</a:t>
            </a:fld>
            <a:endParaRPr lang="cs-CZ" smtClean="0"/>
          </a:p>
        </p:txBody>
      </p:sp>
      <p:sp>
        <p:nvSpPr>
          <p:cNvPr id="9" name="Ovál 8"/>
          <p:cNvSpPr/>
          <p:nvPr/>
        </p:nvSpPr>
        <p:spPr>
          <a:xfrm>
            <a:off x="35632" y="1557189"/>
            <a:ext cx="3712120" cy="33115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Registr děl nedostupných na trhu</a:t>
            </a:r>
          </a:p>
        </p:txBody>
      </p:sp>
      <p:sp>
        <p:nvSpPr>
          <p:cNvPr id="10" name="Ovál 9"/>
          <p:cNvSpPr/>
          <p:nvPr/>
        </p:nvSpPr>
        <p:spPr>
          <a:xfrm>
            <a:off x="0" y="5091497"/>
            <a:ext cx="1800076" cy="172819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EU registr osiřelých </a:t>
            </a:r>
            <a:r>
              <a:rPr lang="cs-CZ" sz="2000" b="1" dirty="0" err="1" smtClean="0">
                <a:solidFill>
                  <a:srgbClr val="000000"/>
                </a:solidFill>
              </a:rPr>
              <a:t>ěl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1" name="Obousměrná vodorovná šipka 10"/>
          <p:cNvSpPr/>
          <p:nvPr/>
        </p:nvSpPr>
        <p:spPr>
          <a:xfrm rot="20604067">
            <a:off x="1786338" y="5485443"/>
            <a:ext cx="2823042" cy="15011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ousměrná vodorovná šipka 12"/>
          <p:cNvSpPr/>
          <p:nvPr/>
        </p:nvSpPr>
        <p:spPr>
          <a:xfrm rot="1020308">
            <a:off x="3631053" y="3531268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5010446" y="1049946"/>
            <a:ext cx="1191607" cy="1126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SK ČR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9" name="Obousměrná vodorovná šipka 18"/>
          <p:cNvSpPr/>
          <p:nvPr/>
        </p:nvSpPr>
        <p:spPr>
          <a:xfrm rot="1020308">
            <a:off x="5984607" y="1966765"/>
            <a:ext cx="632008" cy="277050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6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Dva hlavní cíle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Zpřístupnit ve všech knihovnách </a:t>
            </a:r>
            <a:r>
              <a:rPr lang="cs-CZ" dirty="0" smtClean="0">
                <a:solidFill>
                  <a:srgbClr val="FF0000"/>
                </a:solidFill>
              </a:rPr>
              <a:t>na místě samém (prezenčně)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>
                <a:solidFill>
                  <a:srgbClr val="000000"/>
                </a:solidFill>
              </a:rPr>
              <a:t>Vše co bylo zdigitalizováno a není dostupné na trhu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Diferencovaně poskytovat další služby v digitálním prostředí</a:t>
            </a:r>
          </a:p>
          <a:p>
            <a:pPr lvl="1"/>
            <a:r>
              <a:rPr lang="cs-CZ" dirty="0" smtClean="0"/>
              <a:t>Vzdálený přístup, </a:t>
            </a:r>
            <a:r>
              <a:rPr lang="cs-CZ" dirty="0" err="1" smtClean="0"/>
              <a:t>eVýpůjčka</a:t>
            </a:r>
            <a:r>
              <a:rPr lang="cs-CZ" dirty="0" smtClean="0"/>
              <a:t>, EDD, tisk…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098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Možné statusy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40747"/>
          </a:xfrm>
        </p:spPr>
        <p:txBody>
          <a:bodyPr/>
          <a:lstStyle/>
          <a:p>
            <a:r>
              <a:rPr lang="cs-CZ" sz="2400" dirty="0" smtClean="0"/>
              <a:t>Volné dílo – uplynulo 70 let od smrti autora</a:t>
            </a:r>
          </a:p>
          <a:p>
            <a:r>
              <a:rPr lang="cs-CZ" sz="2400" dirty="0" smtClean="0"/>
              <a:t>Autorsky chráněné dílo</a:t>
            </a:r>
          </a:p>
          <a:p>
            <a:pPr lvl="1"/>
            <a:r>
              <a:rPr lang="cs-CZ" sz="2000" dirty="0" smtClean="0"/>
              <a:t>Dílo na trhu</a:t>
            </a:r>
          </a:p>
          <a:p>
            <a:pPr lvl="1"/>
            <a:r>
              <a:rPr lang="cs-CZ" sz="2000" dirty="0" smtClean="0"/>
              <a:t>Dílo nedostupné na trhu</a:t>
            </a:r>
          </a:p>
          <a:p>
            <a:pPr lvl="1"/>
            <a:r>
              <a:rPr lang="cs-CZ" sz="2000" dirty="0" smtClean="0"/>
              <a:t>Návrh na dílo nedostupné na trhu</a:t>
            </a:r>
          </a:p>
          <a:p>
            <a:pPr lvl="1"/>
            <a:r>
              <a:rPr lang="cs-CZ" sz="2000" dirty="0" smtClean="0"/>
              <a:t>Dílo vyloučené z zpřístupňování knihovnami</a:t>
            </a:r>
          </a:p>
          <a:p>
            <a:pPr lvl="1"/>
            <a:r>
              <a:rPr lang="cs-CZ" sz="2000" dirty="0" smtClean="0"/>
              <a:t>Dílo (je – není) ve fondu knihovny</a:t>
            </a:r>
          </a:p>
          <a:p>
            <a:pPr lvl="1"/>
            <a:r>
              <a:rPr lang="cs-CZ" sz="2000" dirty="0" smtClean="0"/>
              <a:t>Dílo pod licencí </a:t>
            </a:r>
            <a:r>
              <a:rPr lang="cs-CZ" sz="2000" dirty="0" err="1" smtClean="0"/>
              <a:t>Creative</a:t>
            </a:r>
            <a:r>
              <a:rPr lang="cs-CZ" sz="2000" dirty="0" smtClean="0"/>
              <a:t> </a:t>
            </a:r>
            <a:r>
              <a:rPr lang="cs-CZ" sz="2000" dirty="0" err="1" smtClean="0"/>
              <a:t>Commons</a:t>
            </a:r>
            <a:endParaRPr lang="cs-CZ" sz="2000" dirty="0" smtClean="0"/>
          </a:p>
          <a:p>
            <a:pPr lvl="1"/>
            <a:r>
              <a:rPr lang="cs-CZ" sz="2000" dirty="0" smtClean="0"/>
              <a:t>Individuální licence od autora</a:t>
            </a:r>
          </a:p>
          <a:p>
            <a:pPr lvl="1"/>
            <a:r>
              <a:rPr lang="cs-CZ" sz="2000" dirty="0" smtClean="0"/>
              <a:t>Osiřelé dílo</a:t>
            </a:r>
          </a:p>
          <a:p>
            <a:pPr lvl="1"/>
            <a:r>
              <a:rPr lang="cs-CZ" sz="2000" dirty="0" smtClean="0"/>
              <a:t>Zvláštní status pro tisk – cena, limit počtu stran</a:t>
            </a:r>
          </a:p>
          <a:p>
            <a:pPr lvl="1"/>
            <a:r>
              <a:rPr lang="cs-CZ" sz="2000" dirty="0" smtClean="0"/>
              <a:t>Zvláštní status pro digitální kopii </a:t>
            </a:r>
            <a:r>
              <a:rPr lang="cs-CZ" sz="2000" dirty="0"/>
              <a:t>– cena, limit počtu </a:t>
            </a:r>
            <a:r>
              <a:rPr lang="cs-CZ" sz="2000" dirty="0" smtClean="0"/>
              <a:t>stran</a:t>
            </a:r>
          </a:p>
          <a:p>
            <a:pPr lvl="1"/>
            <a:r>
              <a:rPr lang="cs-CZ" sz="2000" dirty="0" smtClean="0"/>
              <a:t>6 měsíců od zveřejnění návrhu</a:t>
            </a:r>
          </a:p>
          <a:p>
            <a:pPr lvl="1"/>
            <a:r>
              <a:rPr lang="cs-CZ" sz="2000" dirty="0" smtClean="0"/>
              <a:t>Periodikum – 10 let od vydání</a:t>
            </a:r>
          </a:p>
          <a:p>
            <a:pPr lvl="1"/>
            <a:r>
              <a:rPr lang="cs-CZ" sz="2000" dirty="0" smtClean="0"/>
              <a:t>E-výpůjčka</a:t>
            </a:r>
          </a:p>
          <a:p>
            <a:pPr marL="457200" lvl="1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5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1"/>
          <p:cNvSpPr>
            <a:spLocks noGrp="1"/>
          </p:cNvSpPr>
          <p:nvPr>
            <p:ph type="title"/>
          </p:nvPr>
        </p:nvSpPr>
        <p:spPr>
          <a:xfrm>
            <a:off x="179512" y="188913"/>
            <a:ext cx="8823771" cy="863600"/>
          </a:xfrm>
        </p:spPr>
        <p:txBody>
          <a:bodyPr/>
          <a:lstStyle/>
          <a:p>
            <a:r>
              <a:rPr lang="cs-CZ" sz="3200" dirty="0" smtClean="0"/>
              <a:t>Jednotná digitální knihovna – poskytování služeb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69924"/>
              </p:ext>
            </p:extLst>
          </p:nvPr>
        </p:nvGraphicFramePr>
        <p:xfrm>
          <a:off x="3911578" y="3234357"/>
          <a:ext cx="5091705" cy="3487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041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647AA-0D48-4AE1-92E2-C6105E0304DE}" type="slidenum">
              <a:rPr lang="cs-CZ" smtClean="0"/>
              <a:pPr/>
              <a:t>35</a:t>
            </a:fld>
            <a:endParaRPr lang="cs-CZ" smtClean="0"/>
          </a:p>
        </p:txBody>
      </p:sp>
      <p:sp>
        <p:nvSpPr>
          <p:cNvPr id="11" name="Obousměrná vodorovná šipka 10"/>
          <p:cNvSpPr/>
          <p:nvPr/>
        </p:nvSpPr>
        <p:spPr>
          <a:xfrm rot="20604067">
            <a:off x="1713101" y="5613772"/>
            <a:ext cx="2670597" cy="2384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ousměrná vodorovná šipka 12"/>
          <p:cNvSpPr/>
          <p:nvPr/>
        </p:nvSpPr>
        <p:spPr>
          <a:xfrm rot="1020308">
            <a:off x="3016439" y="3716445"/>
            <a:ext cx="1546717" cy="21529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ousměrná vodorovná šipka 17"/>
          <p:cNvSpPr/>
          <p:nvPr/>
        </p:nvSpPr>
        <p:spPr>
          <a:xfrm rot="2463854">
            <a:off x="2829830" y="3000840"/>
            <a:ext cx="2207443" cy="23306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1874731" y="2967838"/>
            <a:ext cx="1191607" cy="1126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SK ČR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9" name="Obousměrná vodorovná šipka 18"/>
          <p:cNvSpPr/>
          <p:nvPr/>
        </p:nvSpPr>
        <p:spPr>
          <a:xfrm rot="5400000">
            <a:off x="2228589" y="1602155"/>
            <a:ext cx="546165" cy="2615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834386" y="1044678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864451" y="2014329"/>
            <a:ext cx="1274440" cy="4159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Knihovna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0" name="Obousměrná vodorovná šipka 19"/>
          <p:cNvSpPr/>
          <p:nvPr/>
        </p:nvSpPr>
        <p:spPr>
          <a:xfrm rot="5400000">
            <a:off x="2222061" y="2586641"/>
            <a:ext cx="546165" cy="248513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ousměrná vodorovná šipka 20"/>
          <p:cNvSpPr/>
          <p:nvPr/>
        </p:nvSpPr>
        <p:spPr>
          <a:xfrm rot="5400000">
            <a:off x="4039530" y="1601430"/>
            <a:ext cx="546165" cy="2615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3645327" y="1043953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3675392" y="2013604"/>
            <a:ext cx="1274440" cy="4159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Knihovna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4" name="Obousměrná vodorovná šipka 23"/>
          <p:cNvSpPr/>
          <p:nvPr/>
        </p:nvSpPr>
        <p:spPr>
          <a:xfrm rot="5400000">
            <a:off x="5749355" y="1609990"/>
            <a:ext cx="546165" cy="2615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5355152" y="1052513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5385217" y="2022164"/>
            <a:ext cx="1274440" cy="4159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Knihovna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435861" y="4437112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435861" y="5074276"/>
            <a:ext cx="1274440" cy="469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435861" y="5733006"/>
            <a:ext cx="1274440" cy="54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005" y="1117980"/>
            <a:ext cx="865887" cy="117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123728" y="4853016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latin typeface="+mn-lt"/>
              </a:rPr>
              <a:t>Ostatní služby</a:t>
            </a:r>
            <a:endParaRPr lang="cs-CZ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95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7" grpId="0" animBg="1"/>
      <p:bldP spid="28" grpId="0" animBg="1"/>
      <p:bldP spid="29" grpId="0" animBg="1"/>
      <p:bldP spid="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Kolik to bude stát, kdo to zaplatí?</a:t>
            </a:r>
          </a:p>
        </p:txBody>
      </p:sp>
      <p:sp>
        <p:nvSpPr>
          <p:cNvPr id="63490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20000"/>
          </a:bodyPr>
          <a:lstStyle/>
          <a:p>
            <a:endParaRPr lang="cs-CZ" sz="2400" dirty="0" smtClean="0"/>
          </a:p>
          <a:p>
            <a:r>
              <a:rPr lang="cs-CZ" sz="3200" dirty="0" smtClean="0"/>
              <a:t>Kdy to bude?</a:t>
            </a:r>
          </a:p>
          <a:p>
            <a:pPr lvl="1"/>
            <a:r>
              <a:rPr lang="cs-CZ" sz="2800" dirty="0" smtClean="0"/>
              <a:t>Novela autorského zákona</a:t>
            </a:r>
          </a:p>
          <a:p>
            <a:endParaRPr lang="cs-CZ" sz="3200" dirty="0" smtClean="0"/>
          </a:p>
          <a:p>
            <a:r>
              <a:rPr lang="cs-CZ" sz="3200" dirty="0" smtClean="0"/>
              <a:t>Kdo to udělá?</a:t>
            </a:r>
          </a:p>
          <a:p>
            <a:pPr lvl="1"/>
            <a:r>
              <a:rPr lang="cs-CZ" sz="2800" dirty="0" smtClean="0"/>
              <a:t>Vybudování Národní digitální knihovny</a:t>
            </a:r>
          </a:p>
          <a:p>
            <a:endParaRPr lang="cs-CZ" sz="3200" dirty="0" smtClean="0"/>
          </a:p>
          <a:p>
            <a:r>
              <a:rPr lang="cs-CZ" sz="3200" dirty="0" smtClean="0"/>
              <a:t>Kdo bude platit?</a:t>
            </a:r>
          </a:p>
          <a:p>
            <a:pPr lvl="1"/>
            <a:r>
              <a:rPr lang="cs-CZ" sz="2800" dirty="0"/>
              <a:t>Státní rozpočet</a:t>
            </a:r>
          </a:p>
          <a:p>
            <a:pPr lvl="1"/>
            <a:r>
              <a:rPr lang="cs-CZ" sz="2800" dirty="0"/>
              <a:t>Knihovna</a:t>
            </a:r>
          </a:p>
          <a:p>
            <a:pPr lvl="1"/>
            <a:r>
              <a:rPr lang="cs-CZ" sz="2800" dirty="0"/>
              <a:t>Uživatel</a:t>
            </a:r>
          </a:p>
          <a:p>
            <a:pPr lvl="1"/>
            <a:r>
              <a:rPr lang="cs-CZ" sz="2800" dirty="0"/>
              <a:t>Dotované ceny</a:t>
            </a:r>
            <a:endParaRPr lang="cs-CZ" sz="2800" dirty="0" smtClean="0"/>
          </a:p>
          <a:p>
            <a:pPr marL="457200" lvl="1" indent="0"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</p:txBody>
      </p:sp>
      <p:sp>
        <p:nvSpPr>
          <p:cNvPr id="63491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85C9C6-DA2A-4DC7-B90D-2BB31D013851}" type="slidenum">
              <a:rPr lang="cs-CZ" smtClean="0"/>
              <a:pPr/>
              <a:t>36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8351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Slovenský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52850"/>
            <a:ext cx="8229600" cy="4857403"/>
          </a:xfrm>
        </p:spPr>
        <p:txBody>
          <a:bodyPr/>
          <a:lstStyle/>
          <a:p>
            <a:r>
              <a:rPr lang="cs-CZ" sz="2400" dirty="0" smtClean="0"/>
              <a:t>Zpřístupnění prostřednictvím portálu </a:t>
            </a:r>
            <a:r>
              <a:rPr lang="cs-CZ" sz="2400" dirty="0" err="1" smtClean="0"/>
              <a:t>Slovakiana</a:t>
            </a:r>
            <a:endParaRPr lang="cs-CZ" sz="2400" dirty="0" smtClean="0"/>
          </a:p>
          <a:p>
            <a:r>
              <a:rPr lang="cs-CZ" sz="2400" dirty="0"/>
              <a:t>Registrovaný uživatel  </a:t>
            </a:r>
          </a:p>
          <a:p>
            <a:pPr lvl="1"/>
            <a:r>
              <a:rPr lang="cs-CZ" sz="2000" dirty="0"/>
              <a:t>Neomezený </a:t>
            </a:r>
            <a:r>
              <a:rPr lang="cs-CZ" sz="2000" dirty="0" err="1"/>
              <a:t>streaming</a:t>
            </a:r>
            <a:endParaRPr lang="cs-CZ" sz="2000" dirty="0"/>
          </a:p>
          <a:p>
            <a:pPr lvl="2"/>
            <a:r>
              <a:rPr lang="cs-CZ" sz="1800" dirty="0"/>
              <a:t>Žádné úpravy, nemožnost stáhnout a uložit</a:t>
            </a:r>
          </a:p>
          <a:p>
            <a:pPr lvl="2"/>
            <a:r>
              <a:rPr lang="cs-CZ" sz="1800" dirty="0"/>
              <a:t>Zabezpečení každé rozmnoženiny, vodoznak</a:t>
            </a:r>
          </a:p>
          <a:p>
            <a:pPr lvl="2"/>
            <a:r>
              <a:rPr lang="cs-CZ" sz="1800" dirty="0"/>
              <a:t>Cena 3,50 EUR měsíčně</a:t>
            </a:r>
          </a:p>
          <a:p>
            <a:pPr lvl="1"/>
            <a:r>
              <a:rPr lang="cs-CZ" sz="2000" dirty="0"/>
              <a:t>Prodej digitálních rozmnoženin</a:t>
            </a:r>
          </a:p>
          <a:p>
            <a:pPr lvl="2"/>
            <a:r>
              <a:rPr lang="cs-CZ" sz="1800" dirty="0"/>
              <a:t>Možnost volby formátu</a:t>
            </a:r>
          </a:p>
          <a:p>
            <a:pPr lvl="2"/>
            <a:r>
              <a:rPr lang="cs-CZ" sz="1800" dirty="0"/>
              <a:t>Zabezpečení – stáhnutí, omezení rozsahu použití – např. maximálně ze 4 zařízení (počítač, tablet, </a:t>
            </a:r>
            <a:r>
              <a:rPr lang="cs-CZ" sz="1800" dirty="0" err="1"/>
              <a:t>smartfon</a:t>
            </a:r>
            <a:r>
              <a:rPr lang="cs-CZ" sz="1800" dirty="0"/>
              <a:t> + 1 další)</a:t>
            </a:r>
          </a:p>
          <a:p>
            <a:pPr lvl="2"/>
            <a:r>
              <a:rPr lang="cs-CZ" sz="1800" dirty="0"/>
              <a:t>Cena – kategorizace podle typu literatury odborná 5 EUR, ostatní 4 EUR za stáhnutí monografie</a:t>
            </a:r>
            <a:endParaRPr lang="cs-CZ" sz="2000" dirty="0"/>
          </a:p>
          <a:p>
            <a:pPr lvl="1"/>
            <a:r>
              <a:rPr lang="cs-CZ" sz="2000" dirty="0"/>
              <a:t>Přístup nebude teritoriálně blokovaný</a:t>
            </a:r>
          </a:p>
          <a:p>
            <a:r>
              <a:rPr lang="cs-CZ" sz="2400" dirty="0" smtClean="0"/>
              <a:t>Knihovny na tomto modelu neparticipují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83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Dva hlavní cíle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Zpřístupnit ve všech knihovnách </a:t>
            </a:r>
            <a:r>
              <a:rPr lang="cs-CZ" dirty="0" smtClean="0">
                <a:solidFill>
                  <a:srgbClr val="FF0000"/>
                </a:solidFill>
              </a:rPr>
              <a:t>na místě samém (prezenčně)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>
                <a:solidFill>
                  <a:srgbClr val="000000"/>
                </a:solidFill>
              </a:rPr>
              <a:t>Vše co bylo zdigitalizováno a není dostupné na trhu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Diferencovaně poskytovat další služby v digitálním prostředí</a:t>
            </a:r>
          </a:p>
          <a:p>
            <a:pPr lvl="1"/>
            <a:r>
              <a:rPr lang="cs-CZ" dirty="0" smtClean="0"/>
              <a:t>Vzdálený přístup, </a:t>
            </a:r>
            <a:r>
              <a:rPr lang="cs-CZ" dirty="0" err="1" smtClean="0"/>
              <a:t>eVýpůjčka</a:t>
            </a:r>
            <a:r>
              <a:rPr lang="cs-CZ" dirty="0" smtClean="0"/>
              <a:t>, EDD, tisk…</a:t>
            </a:r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39446" y="3008924"/>
            <a:ext cx="774923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latin typeface="Arial Narrow" panose="020B0606020202030204" pitchFamily="34" charset="0"/>
              </a:rPr>
              <a:t>Bezplatný přístup pro registrované uživatele – hrazeno ze státního rozpočtu</a:t>
            </a:r>
            <a:endParaRPr lang="cs-CZ" sz="2000" b="1" dirty="0">
              <a:latin typeface="Arial Narrow" panose="020B060602020203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039445" y="5216770"/>
            <a:ext cx="7749238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latin typeface="Arial Narrow" panose="020B0606020202030204" pitchFamily="34" charset="0"/>
              </a:rPr>
              <a:t>Placený přístup pro registrované uživatele</a:t>
            </a:r>
            <a:endParaRPr lang="cs-CZ" sz="20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Nadpis 1"/>
          <p:cNvSpPr>
            <a:spLocks noGrp="1"/>
          </p:cNvSpPr>
          <p:nvPr>
            <p:ph type="title"/>
          </p:nvPr>
        </p:nvSpPr>
        <p:spPr>
          <a:xfrm>
            <a:off x="229625" y="260648"/>
            <a:ext cx="8434388" cy="865187"/>
          </a:xfrm>
        </p:spPr>
        <p:txBody>
          <a:bodyPr/>
          <a:lstStyle/>
          <a:p>
            <a:r>
              <a:rPr lang="cs-CZ" sz="4000" dirty="0" smtClean="0"/>
              <a:t>Knihovny v papírovém a digitálním světě</a:t>
            </a:r>
          </a:p>
        </p:txBody>
      </p:sp>
      <p:sp>
        <p:nvSpPr>
          <p:cNvPr id="73730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51A57A-2C48-47F9-AC9F-28E99E451415}" type="slidenum">
              <a:rPr lang="cs-CZ" smtClean="0"/>
              <a:pPr/>
              <a:t>39</a:t>
            </a:fld>
            <a:endParaRPr lang="cs-CZ" smtClean="0"/>
          </a:p>
        </p:txBody>
      </p:sp>
      <p:sp>
        <p:nvSpPr>
          <p:cNvPr id="9" name="Ovál 8"/>
          <p:cNvSpPr/>
          <p:nvPr/>
        </p:nvSpPr>
        <p:spPr>
          <a:xfrm>
            <a:off x="683568" y="1496212"/>
            <a:ext cx="2462295" cy="24352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Papírový svět:</a:t>
            </a:r>
          </a:p>
          <a:p>
            <a:pPr algn="ctr">
              <a:defRPr/>
            </a:pPr>
            <a:r>
              <a:rPr lang="cs-CZ" sz="2400" b="1" dirty="0" smtClean="0">
                <a:solidFill>
                  <a:srgbClr val="000000"/>
                </a:solidFill>
              </a:rPr>
              <a:t>knihy, časopisy</a:t>
            </a:r>
            <a:r>
              <a:rPr lang="cs-CZ" sz="2400" b="1" dirty="0">
                <a:solidFill>
                  <a:srgbClr val="000000"/>
                </a:solidFill>
              </a:rPr>
              <a:t>,</a:t>
            </a:r>
          </a:p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noviny…</a:t>
            </a:r>
          </a:p>
        </p:txBody>
      </p:sp>
      <p:sp>
        <p:nvSpPr>
          <p:cNvPr id="10" name="Ovál 9"/>
          <p:cNvSpPr/>
          <p:nvPr/>
        </p:nvSpPr>
        <p:spPr>
          <a:xfrm>
            <a:off x="3145863" y="4054474"/>
            <a:ext cx="2601913" cy="261984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3200" b="1" dirty="0">
              <a:solidFill>
                <a:srgbClr val="000000"/>
              </a:solidFill>
            </a:endParaRPr>
          </a:p>
        </p:txBody>
      </p:sp>
      <p:pic>
        <p:nvPicPr>
          <p:cNvPr id="73733" name="Picture 4" descr="http://www.flops.cz/sites/default/files/obrazky/clanky/1951/dl300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2846" y="4806702"/>
            <a:ext cx="1367946" cy="111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vál 12"/>
          <p:cNvSpPr/>
          <p:nvPr/>
        </p:nvSpPr>
        <p:spPr>
          <a:xfrm>
            <a:off x="5580112" y="1541949"/>
            <a:ext cx="2471737" cy="2512525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3200" b="1" dirty="0">
              <a:solidFill>
                <a:srgbClr val="000000"/>
              </a:solidFill>
            </a:endParaRPr>
          </a:p>
        </p:txBody>
      </p:sp>
      <p:pic>
        <p:nvPicPr>
          <p:cNvPr id="73737" name="Picture 2" descr="http://www.technologytell.com/gadgets/files/2012/12/ipad_mini_pf_blck_print_7.jpeg"/>
          <p:cNvPicPr>
            <a:picLocks noChangeAspect="1" noChangeArrowheads="1"/>
          </p:cNvPicPr>
          <p:nvPr/>
        </p:nvPicPr>
        <p:blipFill>
          <a:blip r:embed="rId3"/>
          <a:srcRect l="12032" t="9969" r="11240" b="17503"/>
          <a:stretch>
            <a:fillRect/>
          </a:stretch>
        </p:blipFill>
        <p:spPr bwMode="auto">
          <a:xfrm>
            <a:off x="6133411" y="1820413"/>
            <a:ext cx="1365138" cy="1955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8" name="TextovéPole 14"/>
          <p:cNvSpPr txBox="1">
            <a:spLocks noChangeArrowheads="1"/>
          </p:cNvSpPr>
          <p:nvPr/>
        </p:nvSpPr>
        <p:spPr bwMode="auto">
          <a:xfrm>
            <a:off x="6061862" y="2198223"/>
            <a:ext cx="143668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3200" b="1" dirty="0">
                <a:solidFill>
                  <a:schemeClr val="bg1"/>
                </a:solidFill>
              </a:rPr>
              <a:t>Digital</a:t>
            </a:r>
          </a:p>
          <a:p>
            <a:pPr algn="ctr"/>
            <a:r>
              <a:rPr lang="cs-CZ" sz="3200" b="1" dirty="0" err="1">
                <a:solidFill>
                  <a:schemeClr val="bg1"/>
                </a:solidFill>
              </a:rPr>
              <a:t>born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15" name="TextovéPole 11"/>
          <p:cNvSpPr txBox="1">
            <a:spLocks noChangeArrowheads="1"/>
          </p:cNvSpPr>
          <p:nvPr/>
        </p:nvSpPr>
        <p:spPr bwMode="auto">
          <a:xfrm>
            <a:off x="3387250" y="4250682"/>
            <a:ext cx="212269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2800" b="1" dirty="0">
                <a:solidFill>
                  <a:schemeClr val="bg1"/>
                </a:solidFill>
              </a:rPr>
              <a:t>Masová </a:t>
            </a:r>
            <a:endParaRPr lang="cs-CZ" sz="2800" b="1" dirty="0" smtClean="0">
              <a:solidFill>
                <a:schemeClr val="bg1"/>
              </a:solidFill>
            </a:endParaRPr>
          </a:p>
          <a:p>
            <a:pPr algn="ctr"/>
            <a:endParaRPr lang="cs-CZ" sz="2800" b="1" dirty="0">
              <a:solidFill>
                <a:schemeClr val="bg1"/>
              </a:solidFill>
            </a:endParaRPr>
          </a:p>
          <a:p>
            <a:pPr algn="ctr"/>
            <a:endParaRPr lang="cs-CZ" sz="2800" b="1" dirty="0" smtClean="0">
              <a:solidFill>
                <a:schemeClr val="bg1"/>
              </a:solidFill>
            </a:endParaRPr>
          </a:p>
          <a:p>
            <a:pPr algn="ctr"/>
            <a:endParaRPr lang="cs-CZ" sz="2800" b="1" dirty="0" smtClean="0">
              <a:solidFill>
                <a:schemeClr val="bg1"/>
              </a:solidFill>
            </a:endParaRPr>
          </a:p>
          <a:p>
            <a:pPr algn="ctr"/>
            <a:r>
              <a:rPr lang="cs-CZ" sz="2800" b="1" dirty="0" smtClean="0">
                <a:solidFill>
                  <a:schemeClr val="bg1"/>
                </a:solidFill>
              </a:rPr>
              <a:t>digitalizace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2" name="Ovál 1"/>
          <p:cNvSpPr/>
          <p:nvPr/>
        </p:nvSpPr>
        <p:spPr>
          <a:xfrm>
            <a:off x="2749494" y="2060848"/>
            <a:ext cx="3312368" cy="21801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/>
              <a:t>Služby knihoven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138026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Formulace nové 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3709117"/>
            <a:ext cx="7886700" cy="3061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* Spolupráce </a:t>
            </a:r>
            <a:r>
              <a:rPr lang="cs-CZ" sz="2000" dirty="0" smtClean="0"/>
              <a:t>- Já</a:t>
            </a:r>
            <a:r>
              <a:rPr lang="cs-CZ" sz="2000" dirty="0"/>
              <a:t>. Vy. Čtenáři. Knihovníci. </a:t>
            </a:r>
            <a:r>
              <a:rPr lang="cs-CZ" sz="2000" dirty="0" smtClean="0"/>
              <a:t>Knihovny. Provozovatelé knihoven. Daňoví </a:t>
            </a:r>
            <a:r>
              <a:rPr lang="cs-CZ" sz="2000" dirty="0"/>
              <a:t>poplatníci. Baví nás to. </a:t>
            </a:r>
            <a:r>
              <a:rPr lang="cs-CZ" sz="2000" dirty="0" smtClean="0"/>
              <a:t>	</a:t>
            </a:r>
          </a:p>
          <a:p>
            <a:pPr marL="0" indent="0">
              <a:buNone/>
            </a:pPr>
            <a:r>
              <a:rPr lang="cs-CZ" sz="2000" i="1" dirty="0" smtClean="0">
                <a:solidFill>
                  <a:srgbClr val="FF0000"/>
                </a:solidFill>
              </a:rPr>
              <a:t>**  </a:t>
            </a:r>
            <a:r>
              <a:rPr lang="cs-CZ" sz="2000" dirty="0" smtClean="0">
                <a:solidFill>
                  <a:srgbClr val="FF0000"/>
                </a:solidFill>
              </a:rPr>
              <a:t>Zdroje, služby </a:t>
            </a:r>
            <a:r>
              <a:rPr lang="cs-CZ" sz="2000" dirty="0" smtClean="0"/>
              <a:t>– tradiční, digitální - knihy</a:t>
            </a:r>
            <a:r>
              <a:rPr lang="cs-CZ" sz="2000" dirty="0"/>
              <a:t>, data, média</a:t>
            </a:r>
            <a:r>
              <a:rPr lang="cs-CZ" sz="2000" dirty="0" smtClean="0"/>
              <a:t>.</a:t>
            </a:r>
            <a:endParaRPr lang="cs-CZ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*** Prostor </a:t>
            </a:r>
            <a:r>
              <a:rPr lang="cs-CZ" sz="2000" dirty="0" smtClean="0"/>
              <a:t>– fyzický, digitální - pro </a:t>
            </a:r>
            <a:r>
              <a:rPr lang="cs-CZ" sz="2000" dirty="0"/>
              <a:t>jednoho i pro všechny, stále na blízku, pro každého </a:t>
            </a:r>
            <a:r>
              <a:rPr lang="cs-CZ" sz="2000" dirty="0" smtClean="0"/>
              <a:t>bez </a:t>
            </a:r>
            <a:r>
              <a:rPr lang="cs-CZ" sz="2000" dirty="0"/>
              <a:t>rozdílu, se vzájemným respektem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**** Rozvoj </a:t>
            </a:r>
            <a:r>
              <a:rPr lang="cs-CZ" sz="2000" dirty="0" smtClean="0"/>
              <a:t>- Zážitek</a:t>
            </a:r>
            <a:r>
              <a:rPr lang="cs-CZ" sz="2000" dirty="0"/>
              <a:t>. Inspirace. Kreativita. </a:t>
            </a:r>
            <a:r>
              <a:rPr lang="cs-CZ" sz="2000" dirty="0" smtClean="0"/>
              <a:t>Tradice - dnes </a:t>
            </a:r>
            <a:r>
              <a:rPr lang="cs-CZ" sz="2000" dirty="0"/>
              <a:t>čerpáme </a:t>
            </a:r>
            <a:r>
              <a:rPr lang="cs-CZ" sz="2000" dirty="0" smtClean="0"/>
              <a:t>z</a:t>
            </a:r>
            <a:r>
              <a:rPr lang="cs-CZ" sz="2000" dirty="0"/>
              <a:t> minulosti </a:t>
            </a:r>
            <a:r>
              <a:rPr lang="cs-CZ" sz="2000" dirty="0" smtClean="0"/>
              <a:t>a </a:t>
            </a:r>
            <a:r>
              <a:rPr lang="cs-CZ" sz="2000" dirty="0"/>
              <a:t>tvoříme budoucnost</a:t>
            </a:r>
            <a:r>
              <a:rPr lang="cs-CZ" sz="2000" dirty="0" smtClean="0"/>
              <a:t>.</a:t>
            </a:r>
            <a:endParaRPr lang="cs-CZ" sz="20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628650" y="1690689"/>
            <a:ext cx="7459282" cy="13849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8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Společně</a:t>
            </a:r>
            <a:r>
              <a:rPr lang="cs-CZ" sz="2800" b="1" dirty="0">
                <a:latin typeface="Arial Narrow" panose="020B0606020202030204" pitchFamily="34" charset="0"/>
              </a:rPr>
              <a:t>*</a:t>
            </a:r>
            <a:r>
              <a:rPr lang="cs-CZ" sz="28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cs-CZ" sz="2800" b="1" dirty="0">
                <a:latin typeface="Arial Narrow" panose="020B0606020202030204" pitchFamily="34" charset="0"/>
              </a:rPr>
              <a:t>tvoříme knihovny jako nabídku </a:t>
            </a:r>
            <a:r>
              <a:rPr lang="cs-CZ" sz="28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zdrojů</a:t>
            </a:r>
            <a:r>
              <a:rPr lang="cs-CZ" sz="2800" b="1" dirty="0">
                <a:latin typeface="Arial Narrow" panose="020B0606020202030204" pitchFamily="34" charset="0"/>
              </a:rPr>
              <a:t>**</a:t>
            </a:r>
            <a:r>
              <a:rPr lang="cs-CZ" sz="28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cs-CZ" sz="2800" b="1" dirty="0">
                <a:latin typeface="Arial Narrow" panose="020B0606020202030204" pitchFamily="34" charset="0"/>
              </a:rPr>
              <a:t>a otevřeného </a:t>
            </a:r>
            <a:r>
              <a:rPr lang="cs-CZ" sz="28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prostoru</a:t>
            </a:r>
            <a:r>
              <a:rPr lang="cs-CZ" sz="2800" b="1" dirty="0">
                <a:latin typeface="Arial Narrow" panose="020B0606020202030204" pitchFamily="34" charset="0"/>
              </a:rPr>
              <a:t>***</a:t>
            </a:r>
            <a:r>
              <a:rPr lang="cs-CZ" sz="2800" b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cs-CZ" sz="2800" b="1" dirty="0">
                <a:latin typeface="Arial Narrow" panose="020B0606020202030204" pitchFamily="34" charset="0"/>
              </a:rPr>
              <a:t>pro vzdělávání, kulturu a osobní </a:t>
            </a:r>
            <a:r>
              <a:rPr lang="cs-CZ" sz="28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rozvoj</a:t>
            </a:r>
            <a:r>
              <a:rPr lang="cs-CZ" sz="2400" b="1" i="1" dirty="0" smtClean="0">
                <a:latin typeface="Arial Narrow" panose="020B0606020202030204" pitchFamily="34" charset="0"/>
              </a:rPr>
              <a:t>****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637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/>
              <a:t>Děkuji za pozornost</a:t>
            </a:r>
            <a:endParaRPr lang="cs-CZ" sz="44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45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Příprava Koncepce </a:t>
            </a:r>
            <a:r>
              <a:rPr lang="cs-CZ" sz="4000" dirty="0"/>
              <a:t>rozvoje knihoven na léta 2016 - </a:t>
            </a:r>
            <a:r>
              <a:rPr lang="cs-CZ" sz="4000" dirty="0" smtClean="0"/>
              <a:t>2020</a:t>
            </a:r>
            <a:endParaRPr lang="cs-CZ" sz="40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143000" y="4580832"/>
            <a:ext cx="6858000" cy="20260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 smtClean="0"/>
          </a:p>
          <a:p>
            <a:r>
              <a:rPr lang="cs-CZ" sz="2000" dirty="0"/>
              <a:t>Seminář účastníků SK ČR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/>
              <a:t>27.11.2015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Vít Richter</a:t>
            </a:r>
            <a:r>
              <a:rPr lang="cs-CZ" sz="2000" dirty="0"/>
              <a:t>, </a:t>
            </a:r>
            <a:endParaRPr lang="cs-CZ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Národní knihovna </a:t>
            </a:r>
            <a:r>
              <a:rPr lang="cs-CZ" sz="2000" dirty="0" smtClean="0"/>
              <a:t>ČR</a:t>
            </a:r>
            <a:endParaRPr lang="cs-CZ" sz="2000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857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Silné stránky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Nezávislá, veřejná služba </a:t>
            </a:r>
          </a:p>
          <a:p>
            <a:r>
              <a:rPr lang="cs-CZ" dirty="0"/>
              <a:t>Svobodný přístup k informacím</a:t>
            </a:r>
          </a:p>
          <a:p>
            <a:r>
              <a:rPr lang="cs-CZ" dirty="0"/>
              <a:t>Dlouhodobě budovaný, </a:t>
            </a:r>
            <a:r>
              <a:rPr lang="cs-CZ" dirty="0" smtClean="0"/>
              <a:t>strukturovaný fond</a:t>
            </a:r>
            <a:endParaRPr lang="cs-CZ" dirty="0"/>
          </a:p>
          <a:p>
            <a:r>
              <a:rPr lang="cs-CZ" dirty="0"/>
              <a:t>Síť knihoven (hustá jako železnice) </a:t>
            </a:r>
          </a:p>
          <a:p>
            <a:r>
              <a:rPr lang="cs-CZ" dirty="0"/>
              <a:t>Spolehlivost a důvěryhodnost + bezpečí</a:t>
            </a:r>
          </a:p>
          <a:p>
            <a:r>
              <a:rPr lang="cs-CZ" dirty="0"/>
              <a:t>Opozice proti komerci a konzumu </a:t>
            </a:r>
          </a:p>
          <a:p>
            <a:r>
              <a:rPr lang="cs-CZ" dirty="0" smtClean="0"/>
              <a:t>Opora </a:t>
            </a:r>
            <a:r>
              <a:rPr lang="cs-CZ" dirty="0"/>
              <a:t>v knihovním zákoně</a:t>
            </a:r>
          </a:p>
          <a:p>
            <a:r>
              <a:rPr lang="cs-CZ" dirty="0" smtClean="0"/>
              <a:t>Prostor </a:t>
            </a:r>
            <a:r>
              <a:rPr lang="cs-CZ" dirty="0"/>
              <a:t>+ vybavení + profesionální personál </a:t>
            </a:r>
          </a:p>
          <a:p>
            <a:r>
              <a:rPr lang="cs-CZ" dirty="0"/>
              <a:t>Standardy, metodika, kompatibilita</a:t>
            </a:r>
          </a:p>
          <a:p>
            <a:r>
              <a:rPr lang="cs-CZ" dirty="0" smtClean="0"/>
              <a:t>Digitalizace </a:t>
            </a:r>
            <a:endParaRPr lang="cs-CZ" dirty="0"/>
          </a:p>
          <a:p>
            <a:r>
              <a:rPr lang="cs-CZ" dirty="0" smtClean="0"/>
              <a:t>Schopnost </a:t>
            </a:r>
            <a:r>
              <a:rPr lang="cs-CZ" dirty="0"/>
              <a:t>kvalifikovaně zpracovávat informace</a:t>
            </a:r>
          </a:p>
          <a:p>
            <a:r>
              <a:rPr lang="cs-CZ" dirty="0" smtClean="0"/>
              <a:t>Návštěvnost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191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Slabé stránky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Malá ochota ke spolupráci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dirty="0" smtClean="0"/>
              <a:t>mezi knihovnami,  knihovnami a provozovateli, knihovníky </a:t>
            </a:r>
            <a:r>
              <a:rPr lang="cs-CZ" dirty="0"/>
              <a:t>x </a:t>
            </a:r>
            <a:r>
              <a:rPr lang="cs-CZ" dirty="0" smtClean="0"/>
              <a:t>klienty, akademiky </a:t>
            </a:r>
            <a:r>
              <a:rPr lang="cs-CZ" dirty="0"/>
              <a:t>x </a:t>
            </a:r>
            <a:r>
              <a:rPr lang="cs-CZ" dirty="0" smtClean="0"/>
              <a:t>knihovníky, knihovnami </a:t>
            </a:r>
            <a:r>
              <a:rPr lang="cs-CZ" dirty="0"/>
              <a:t>x </a:t>
            </a:r>
            <a:r>
              <a:rPr lang="cs-CZ" dirty="0" smtClean="0"/>
              <a:t>jinými institucemi </a:t>
            </a:r>
            <a:r>
              <a:rPr lang="cs-CZ" dirty="0"/>
              <a:t>(obava z konkurence, nedostatek kompetence, setrvačnost)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Best </a:t>
            </a:r>
            <a:r>
              <a:rPr lang="cs-CZ" dirty="0" err="1">
                <a:solidFill>
                  <a:schemeClr val="tx1"/>
                </a:solidFill>
              </a:rPr>
              <a:t>practices</a:t>
            </a:r>
            <a:r>
              <a:rPr lang="cs-CZ" dirty="0">
                <a:solidFill>
                  <a:schemeClr val="tx1"/>
                </a:solidFill>
              </a:rPr>
              <a:t> ze světa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Konzervativnost</a:t>
            </a:r>
            <a:r>
              <a:rPr lang="cs-CZ" dirty="0"/>
              <a:t>, malá flexibilita, (de)motivace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Bariéry </a:t>
            </a:r>
            <a:r>
              <a:rPr lang="cs-CZ" dirty="0"/>
              <a:t>– </a:t>
            </a:r>
            <a:r>
              <a:rPr lang="cs-CZ" dirty="0" smtClean="0"/>
              <a:t>málo pohotové služby, špatný </a:t>
            </a:r>
            <a:r>
              <a:rPr lang="cs-CZ" dirty="0"/>
              <a:t>web, žádné SEO, </a:t>
            </a:r>
            <a:r>
              <a:rPr lang="cs-CZ" dirty="0" smtClean="0"/>
              <a:t>„</a:t>
            </a:r>
            <a:r>
              <a:rPr lang="cs-CZ" dirty="0"/>
              <a:t>nejde to“ kvůli ©, provozní </a:t>
            </a:r>
            <a:r>
              <a:rPr lang="cs-CZ" dirty="0" smtClean="0"/>
              <a:t>doba, nekompetence </a:t>
            </a:r>
            <a:r>
              <a:rPr lang="cs-CZ" dirty="0"/>
              <a:t>(digitální gramotnost, jazykové bariéry ,nepřizpůsobiví), </a:t>
            </a:r>
          </a:p>
          <a:p>
            <a:r>
              <a:rPr lang="cs-CZ" dirty="0">
                <a:solidFill>
                  <a:srgbClr val="FF0000"/>
                </a:solidFill>
              </a:rPr>
              <a:t>Zdroje</a:t>
            </a:r>
            <a:r>
              <a:rPr lang="cs-CZ" dirty="0"/>
              <a:t> – špatný </a:t>
            </a:r>
            <a:r>
              <a:rPr lang="cs-CZ" dirty="0" smtClean="0"/>
              <a:t>přístup, omezená nabídka digitálních služeb, aktuálnost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Vzdělávání</a:t>
            </a:r>
            <a:r>
              <a:rPr lang="cs-CZ" dirty="0" smtClean="0"/>
              <a:t> – digitální gramotnost, pedagogické dovednosti, marketing, management</a:t>
            </a:r>
            <a:endParaRPr lang="cs-CZ" dirty="0"/>
          </a:p>
          <a:p>
            <a:r>
              <a:rPr lang="cs-CZ" dirty="0">
                <a:solidFill>
                  <a:srgbClr val="FF0000"/>
                </a:solidFill>
              </a:rPr>
              <a:t>Osobní rozvoj </a:t>
            </a:r>
            <a:r>
              <a:rPr lang="cs-CZ" dirty="0"/>
              <a:t>– sebereflexe, individuální </a:t>
            </a:r>
            <a:r>
              <a:rPr lang="cs-CZ" dirty="0" smtClean="0"/>
              <a:t>přístup, kompetence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342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Hrozby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Digitalizace, E-čtení – mění se publikační paradigma, konec monopolu</a:t>
            </a:r>
            <a:endParaRPr lang="cs-CZ" dirty="0"/>
          </a:p>
          <a:p>
            <a:r>
              <a:rPr lang="cs-CZ" dirty="0"/>
              <a:t>Hyperinflace informací - pro získání informace není knihovna nutná, naprostá většina lidí se cítí zahlcena a unavena </a:t>
            </a:r>
            <a:r>
              <a:rPr lang="cs-CZ" dirty="0" smtClean="0"/>
              <a:t>nadbytkem informací</a:t>
            </a:r>
            <a:endParaRPr lang="cs-CZ" dirty="0"/>
          </a:p>
          <a:p>
            <a:r>
              <a:rPr lang="cs-CZ" dirty="0" smtClean="0"/>
              <a:t>Financování – provozní, investice</a:t>
            </a:r>
            <a:endParaRPr lang="cs-CZ" dirty="0"/>
          </a:p>
          <a:p>
            <a:r>
              <a:rPr lang="cs-CZ" dirty="0"/>
              <a:t>Prostory - investiční zanedbanost</a:t>
            </a:r>
          </a:p>
          <a:p>
            <a:r>
              <a:rPr lang="cs-CZ" dirty="0" smtClean="0"/>
              <a:t>Legislativa </a:t>
            </a:r>
            <a:r>
              <a:rPr lang="cs-CZ" dirty="0"/>
              <a:t>– </a:t>
            </a:r>
            <a:r>
              <a:rPr lang="cs-CZ" dirty="0" smtClean="0"/>
              <a:t>autorský zákon</a:t>
            </a:r>
            <a:endParaRPr lang="cs-CZ" dirty="0"/>
          </a:p>
          <a:p>
            <a:r>
              <a:rPr lang="cs-CZ" dirty="0" smtClean="0"/>
              <a:t>Born-digitální dokumenty – sběr, uchování, zpřístupnění </a:t>
            </a:r>
          </a:p>
          <a:p>
            <a:r>
              <a:rPr lang="cs-CZ" dirty="0" smtClean="0"/>
              <a:t>Veřejný </a:t>
            </a:r>
            <a:r>
              <a:rPr lang="cs-CZ" dirty="0"/>
              <a:t>obraz </a:t>
            </a:r>
            <a:r>
              <a:rPr lang="cs-CZ" dirty="0" smtClean="0"/>
              <a:t>knihovny - instituce </a:t>
            </a:r>
            <a:r>
              <a:rPr lang="cs-CZ" dirty="0"/>
              <a:t>pro 20.století nebo 19. století?</a:t>
            </a:r>
          </a:p>
          <a:p>
            <a:r>
              <a:rPr lang="cs-CZ" dirty="0" smtClean="0"/>
              <a:t>Knihovnické </a:t>
            </a:r>
            <a:r>
              <a:rPr lang="cs-CZ" dirty="0"/>
              <a:t>školství</a:t>
            </a:r>
          </a:p>
          <a:p>
            <a:r>
              <a:rPr lang="cs-CZ" dirty="0" smtClean="0"/>
              <a:t>Malá </a:t>
            </a:r>
            <a:r>
              <a:rPr lang="cs-CZ" dirty="0"/>
              <a:t>očekávání</a:t>
            </a:r>
          </a:p>
          <a:p>
            <a:r>
              <a:rPr lang="cs-CZ" dirty="0" smtClean="0"/>
              <a:t>Černé labutě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243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Příležitosti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/>
              <a:t>Digitalizace - digitální ekonomika</a:t>
            </a:r>
            <a:endParaRPr lang="cs-CZ" sz="2000" dirty="0"/>
          </a:p>
          <a:p>
            <a:pPr lvl="0"/>
            <a:r>
              <a:rPr lang="cs-CZ" sz="2000" dirty="0" smtClean="0"/>
              <a:t>Digital </a:t>
            </a:r>
            <a:r>
              <a:rPr lang="cs-CZ" sz="2000" dirty="0" err="1" smtClean="0"/>
              <a:t>humanities</a:t>
            </a:r>
            <a:r>
              <a:rPr lang="cs-CZ" sz="2000" dirty="0" smtClean="0"/>
              <a:t> (big data, data </a:t>
            </a:r>
            <a:r>
              <a:rPr lang="cs-CZ" sz="2000" dirty="0" err="1" smtClean="0"/>
              <a:t>mining</a:t>
            </a:r>
            <a:r>
              <a:rPr lang="cs-CZ" sz="2000" dirty="0" smtClean="0"/>
              <a:t>, </a:t>
            </a:r>
            <a:r>
              <a:rPr lang="cs-CZ" sz="2000" dirty="0"/>
              <a:t>kurátor </a:t>
            </a:r>
            <a:r>
              <a:rPr lang="cs-CZ" sz="2000" dirty="0" smtClean="0"/>
              <a:t>sbírek apod.)</a:t>
            </a:r>
            <a:endParaRPr lang="cs-CZ" sz="2000" dirty="0"/>
          </a:p>
          <a:p>
            <a:pPr lvl="0"/>
            <a:r>
              <a:rPr lang="cs-CZ" sz="2000" dirty="0" smtClean="0"/>
              <a:t>Autorský zákon</a:t>
            </a:r>
          </a:p>
          <a:p>
            <a:r>
              <a:rPr lang="cs-CZ" sz="2000" dirty="0"/>
              <a:t>Dotační programy, evropské fondy (a další…)</a:t>
            </a:r>
          </a:p>
          <a:p>
            <a:pPr lvl="0"/>
            <a:r>
              <a:rPr lang="cs-CZ" sz="2000" dirty="0"/>
              <a:t>Tlak na internacionalizaci vědy</a:t>
            </a:r>
          </a:p>
          <a:p>
            <a:pPr lvl="0"/>
            <a:r>
              <a:rPr lang="cs-CZ" sz="2000" dirty="0" smtClean="0"/>
              <a:t>Nárůst </a:t>
            </a:r>
            <a:r>
              <a:rPr lang="cs-CZ" sz="2000" dirty="0"/>
              <a:t>informačních zdrojů a chaos v nich</a:t>
            </a:r>
          </a:p>
          <a:p>
            <a:pPr lvl="0"/>
            <a:r>
              <a:rPr lang="cs-CZ" sz="2000" dirty="0"/>
              <a:t>Potřeba bezpečných míst, otevřených </a:t>
            </a:r>
            <a:r>
              <a:rPr lang="cs-CZ" sz="2000" dirty="0" smtClean="0"/>
              <a:t>prostorů</a:t>
            </a:r>
            <a:endParaRPr lang="cs-CZ" sz="2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Růst významu vzdělání</a:t>
            </a:r>
          </a:p>
          <a:p>
            <a:pPr lvl="0"/>
            <a:r>
              <a:rPr lang="cs-CZ" sz="2000" dirty="0" smtClean="0"/>
              <a:t>Více </a:t>
            </a:r>
            <a:r>
              <a:rPr lang="cs-CZ" sz="2000" dirty="0"/>
              <a:t>lidí využívá knihovny</a:t>
            </a:r>
          </a:p>
          <a:p>
            <a:r>
              <a:rPr lang="cs-CZ" sz="2000" dirty="0" smtClean="0"/>
              <a:t>Pokles </a:t>
            </a:r>
            <a:r>
              <a:rPr lang="cs-CZ" sz="2000" dirty="0"/>
              <a:t>čtenářské gramotnosti</a:t>
            </a:r>
          </a:p>
          <a:p>
            <a:r>
              <a:rPr lang="cs-CZ" sz="2000" dirty="0"/>
              <a:t>Prodlužování lidského věku</a:t>
            </a:r>
          </a:p>
          <a:p>
            <a:pPr lvl="0"/>
            <a:r>
              <a:rPr lang="cs-CZ" sz="2000" dirty="0" smtClean="0"/>
              <a:t>Nárůst </a:t>
            </a:r>
            <a:r>
              <a:rPr lang="cs-CZ" sz="2000" dirty="0"/>
              <a:t>volného času</a:t>
            </a:r>
          </a:p>
          <a:p>
            <a:r>
              <a:rPr lang="cs-CZ" sz="2000" dirty="0" smtClean="0"/>
              <a:t>Samota </a:t>
            </a:r>
            <a:r>
              <a:rPr lang="cs-CZ" sz="2000" dirty="0"/>
              <a:t>a potřeba kontaktu</a:t>
            </a:r>
          </a:p>
          <a:p>
            <a:pPr lvl="0"/>
            <a:r>
              <a:rPr lang="cs-CZ" sz="2000" dirty="0" smtClean="0"/>
              <a:t>Rozvoj </a:t>
            </a:r>
            <a:r>
              <a:rPr lang="cs-CZ" sz="2000" dirty="0"/>
              <a:t>občanské společnosti</a:t>
            </a:r>
          </a:p>
          <a:p>
            <a:pPr lvl="0"/>
            <a:r>
              <a:rPr lang="cs-CZ" sz="2000" dirty="0" smtClean="0"/>
              <a:t>Zájem </a:t>
            </a:r>
            <a:r>
              <a:rPr lang="cs-CZ" sz="2000" dirty="0"/>
              <a:t>o bezplatné služby</a:t>
            </a:r>
          </a:p>
          <a:p>
            <a:pPr lvl="0"/>
            <a:r>
              <a:rPr lang="cs-CZ" sz="2000" dirty="0"/>
              <a:t>Hlad po </a:t>
            </a:r>
            <a:r>
              <a:rPr lang="cs-CZ" sz="2000" dirty="0" smtClean="0"/>
              <a:t>kultuře, růst </a:t>
            </a:r>
            <a:r>
              <a:rPr lang="cs-CZ" sz="2000" dirty="0"/>
              <a:t>kreativity</a:t>
            </a:r>
            <a:endParaRPr lang="cs-CZ" sz="16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0961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000" dirty="0" smtClean="0"/>
              <a:t>Materiály ke Koncepci </a:t>
            </a:r>
            <a:r>
              <a:rPr lang="cs-CZ" sz="4000" smtClean="0"/>
              <a:t>a k jednání </a:t>
            </a:r>
            <a:r>
              <a:rPr lang="cs-CZ" sz="4000" dirty="0" smtClean="0"/>
              <a:t>v Třeští najdete na:</a:t>
            </a:r>
            <a:br>
              <a:rPr lang="cs-CZ" sz="4000" dirty="0" smtClean="0"/>
            </a:br>
            <a:r>
              <a:rPr lang="cs-CZ" sz="4000" dirty="0"/>
              <a:t/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412124" y="3509963"/>
            <a:ext cx="8319752" cy="1655762"/>
          </a:xfrm>
        </p:spPr>
        <p:txBody>
          <a:bodyPr>
            <a:normAutofit lnSpcReduction="10000"/>
          </a:bodyPr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www.ukr.knihovna.cz</a:t>
            </a:r>
            <a:endParaRPr lang="cs-CZ" dirty="0" smtClean="0"/>
          </a:p>
          <a:p>
            <a:r>
              <a:rPr lang="cs-CZ" dirty="0" smtClean="0"/>
              <a:t>Záložky: </a:t>
            </a:r>
          </a:p>
          <a:p>
            <a:r>
              <a:rPr lang="cs-CZ" dirty="0"/>
              <a:t>Stanoviska a dokumenty ÚKR ČR</a:t>
            </a:r>
          </a:p>
          <a:p>
            <a:r>
              <a:rPr lang="cs-CZ" dirty="0"/>
              <a:t>Koncepce rozvoje knihoven ČR na léta 2011 - 2015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190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/>
              <a:t>Plán </a:t>
            </a:r>
            <a:r>
              <a:rPr lang="cs-CZ" sz="4400" dirty="0" smtClean="0"/>
              <a:t>implementace</a:t>
            </a:r>
            <a:br>
              <a:rPr lang="cs-CZ" sz="4400" dirty="0" smtClean="0"/>
            </a:br>
            <a:r>
              <a:rPr lang="cs-CZ" sz="4400" dirty="0" smtClean="0"/>
              <a:t>Státní </a:t>
            </a:r>
            <a:r>
              <a:rPr lang="cs-CZ" sz="4400" dirty="0"/>
              <a:t>kulturní </a:t>
            </a:r>
            <a:r>
              <a:rPr lang="cs-CZ" sz="4400" dirty="0" smtClean="0"/>
              <a:t>politiky </a:t>
            </a:r>
            <a:r>
              <a:rPr lang="cs-CZ" sz="4400" dirty="0"/>
              <a:t>na léta 2015-2020 (s výhledem do roku </a:t>
            </a:r>
            <a:r>
              <a:rPr lang="cs-CZ" sz="4400" dirty="0" smtClean="0"/>
              <a:t>2025)</a:t>
            </a:r>
            <a:endParaRPr lang="cs-CZ" sz="44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Na co chceme (potřebujeme) finanční podporu ze státního rozpočtu?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798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</a:t>
            </a:r>
            <a:r>
              <a:rPr lang="cs-CZ" dirty="0"/>
              <a:t>oblasti podpory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628650" y="1519707"/>
            <a:ext cx="7886700" cy="5125792"/>
          </a:xfrm>
        </p:spPr>
        <p:txBody>
          <a:bodyPr>
            <a:normAutofit/>
          </a:bodyPr>
          <a:lstStyle/>
          <a:p>
            <a:r>
              <a:rPr lang="cs-CZ" dirty="0" smtClean="0"/>
              <a:t>Podpora </a:t>
            </a:r>
            <a:r>
              <a:rPr lang="cs-CZ" dirty="0"/>
              <a:t>vzdělávací </a:t>
            </a:r>
            <a:r>
              <a:rPr lang="cs-CZ" dirty="0" smtClean="0"/>
              <a:t>role knihoven</a:t>
            </a:r>
          </a:p>
          <a:p>
            <a:pPr lvl="1"/>
            <a:r>
              <a:rPr lang="cs-CZ" dirty="0" smtClean="0"/>
              <a:t>Čtenářská, informační, digitální gramotnost, občanské vzdělávání</a:t>
            </a:r>
          </a:p>
          <a:p>
            <a:r>
              <a:rPr lang="cs-CZ" dirty="0" smtClean="0"/>
              <a:t>Knihovna jako kulturní a vzdělávací centrum</a:t>
            </a:r>
          </a:p>
          <a:p>
            <a:r>
              <a:rPr lang="cs-CZ" dirty="0"/>
              <a:t>Odstraňování bariér</a:t>
            </a:r>
          </a:p>
          <a:p>
            <a:pPr marL="685800" lvl="2">
              <a:spcBef>
                <a:spcPts val="1000"/>
              </a:spcBef>
            </a:pPr>
            <a:r>
              <a:rPr lang="cs-CZ" sz="2400" dirty="0">
                <a:solidFill>
                  <a:srgbClr val="FF0000"/>
                </a:solidFill>
              </a:rPr>
              <a:t>Spolupráce, služby pro specifické skupiny, dostupnost služeb v digitálním prostředí</a:t>
            </a:r>
          </a:p>
          <a:p>
            <a:r>
              <a:rPr lang="cs-CZ" dirty="0" smtClean="0"/>
              <a:t>Podpora </a:t>
            </a:r>
            <a:r>
              <a:rPr lang="cs-CZ" dirty="0"/>
              <a:t>výstavby a rekonstrukce </a:t>
            </a:r>
            <a:r>
              <a:rPr lang="cs-CZ" dirty="0" smtClean="0"/>
              <a:t>knihoven</a:t>
            </a:r>
          </a:p>
          <a:p>
            <a:pPr lvl="1"/>
            <a:r>
              <a:rPr lang="cs-CZ" dirty="0" smtClean="0"/>
              <a:t>Metodické centrum</a:t>
            </a:r>
          </a:p>
          <a:p>
            <a:pPr lvl="1"/>
            <a:r>
              <a:rPr lang="cs-CZ" dirty="0" smtClean="0"/>
              <a:t>Dotační program na podporu výstavby knihoven</a:t>
            </a:r>
          </a:p>
          <a:p>
            <a:pPr lvl="1"/>
            <a:r>
              <a:rPr lang="cs-CZ" dirty="0" smtClean="0"/>
              <a:t>IROP – krajské knihovny, MAS</a:t>
            </a:r>
          </a:p>
          <a:p>
            <a:pPr lvl="1"/>
            <a:r>
              <a:rPr lang="cs-CZ" dirty="0" smtClean="0"/>
              <a:t>Novostavba Národní knihovny ČR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24861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8215"/>
          </a:xfrm>
        </p:spPr>
        <p:txBody>
          <a:bodyPr>
            <a:normAutofit/>
          </a:bodyPr>
          <a:lstStyle/>
          <a:p>
            <a:r>
              <a:rPr lang="cs-CZ" sz="4000" dirty="0"/>
              <a:t>Hlavní oblasti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90918"/>
            <a:ext cx="7886700" cy="5095225"/>
          </a:xfrm>
        </p:spPr>
        <p:txBody>
          <a:bodyPr>
            <a:normAutofit/>
          </a:bodyPr>
          <a:lstStyle/>
          <a:p>
            <a:r>
              <a:rPr lang="cs-CZ" dirty="0" smtClean="0"/>
              <a:t>Podpora </a:t>
            </a:r>
            <a:r>
              <a:rPr lang="cs-CZ" dirty="0"/>
              <a:t>akviziční činnost knihoven</a:t>
            </a:r>
            <a:endParaRPr lang="cs-CZ" dirty="0" smtClean="0"/>
          </a:p>
          <a:p>
            <a:pPr lvl="1"/>
            <a:r>
              <a:rPr lang="cs-CZ" dirty="0" smtClean="0"/>
              <a:t>Dotační programy na podporu doplňování knihovních fondů</a:t>
            </a:r>
          </a:p>
          <a:p>
            <a:pPr lvl="1"/>
            <a:r>
              <a:rPr lang="cs-CZ" dirty="0"/>
              <a:t>Zajištění elektronických informačních zdrojů pro veřejnost </a:t>
            </a:r>
          </a:p>
          <a:p>
            <a:pPr lvl="1"/>
            <a:r>
              <a:rPr lang="cs-CZ" dirty="0"/>
              <a:t>Zajištění elektronických informačních zdrojů pro </a:t>
            </a:r>
            <a:r>
              <a:rPr lang="cs-CZ" dirty="0" err="1" smtClean="0"/>
              <a:t>VaV</a:t>
            </a:r>
            <a:r>
              <a:rPr lang="cs-CZ" dirty="0" smtClean="0"/>
              <a:t>, </a:t>
            </a:r>
            <a:r>
              <a:rPr lang="cs-CZ" dirty="0"/>
              <a:t>Národní licenční centrum</a:t>
            </a:r>
          </a:p>
          <a:p>
            <a:r>
              <a:rPr lang="cs-CZ" dirty="0" smtClean="0"/>
              <a:t>Regionální funkce knihoven</a:t>
            </a:r>
          </a:p>
          <a:p>
            <a:r>
              <a:rPr lang="cs-CZ" dirty="0"/>
              <a:t>Ekonomická efektivnost, kvalita, zpětná vazba</a:t>
            </a:r>
          </a:p>
          <a:p>
            <a:pPr lvl="1"/>
            <a:r>
              <a:rPr lang="cs-CZ" dirty="0"/>
              <a:t>Pokračování ROI</a:t>
            </a:r>
          </a:p>
          <a:p>
            <a:pPr lvl="1"/>
            <a:r>
              <a:rPr lang="cs-CZ" dirty="0" err="1"/>
              <a:t>Benchmarking</a:t>
            </a:r>
            <a:r>
              <a:rPr lang="cs-CZ" dirty="0"/>
              <a:t> knihoven</a:t>
            </a:r>
          </a:p>
          <a:p>
            <a:pPr lvl="1"/>
            <a:r>
              <a:rPr lang="cs-CZ" dirty="0"/>
              <a:t>Standard VKIS</a:t>
            </a:r>
          </a:p>
          <a:p>
            <a:pPr lvl="1"/>
            <a:r>
              <a:rPr lang="cs-CZ" dirty="0"/>
              <a:t>Průzkumy čtenářství dospělých, dětí a mládeže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916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80304"/>
            <a:ext cx="7886700" cy="914401"/>
          </a:xfrm>
        </p:spPr>
        <p:txBody>
          <a:bodyPr>
            <a:normAutofit/>
          </a:bodyPr>
          <a:lstStyle/>
          <a:p>
            <a:r>
              <a:rPr lang="cs-CZ" dirty="0"/>
              <a:t>Hlavní oblasti podpory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094706"/>
            <a:ext cx="7886700" cy="5394994"/>
          </a:xfrm>
        </p:spPr>
        <p:txBody>
          <a:bodyPr>
            <a:normAutofit/>
          </a:bodyPr>
          <a:lstStyle/>
          <a:p>
            <a:r>
              <a:rPr lang="cs-CZ" dirty="0"/>
              <a:t>Trvalé uchování knihovních fondů tradičních dokumentů</a:t>
            </a:r>
          </a:p>
          <a:p>
            <a:pPr lvl="1"/>
            <a:r>
              <a:rPr lang="cs-CZ" dirty="0" smtClean="0"/>
              <a:t>Realizace </a:t>
            </a:r>
            <a:r>
              <a:rPr lang="cs-CZ" dirty="0"/>
              <a:t>Koncepce trvalého uchování knihovních </a:t>
            </a:r>
            <a:r>
              <a:rPr lang="cs-CZ" dirty="0" smtClean="0"/>
              <a:t>fondů</a:t>
            </a:r>
          </a:p>
          <a:p>
            <a:pPr lvl="1"/>
            <a:r>
              <a:rPr lang="cs-CZ" dirty="0" smtClean="0"/>
              <a:t>Vybudování ústřední depozitní knihovny</a:t>
            </a:r>
          </a:p>
          <a:p>
            <a:pPr lvl="1"/>
            <a:r>
              <a:rPr lang="cs-CZ" dirty="0" smtClean="0"/>
              <a:t>Založení centra </a:t>
            </a:r>
            <a:r>
              <a:rPr lang="cs-CZ" dirty="0"/>
              <a:t>konzervace novodobých </a:t>
            </a:r>
            <a:r>
              <a:rPr lang="cs-CZ" dirty="0" smtClean="0"/>
              <a:t>dokumentů, hromadné </a:t>
            </a:r>
            <a:r>
              <a:rPr lang="cs-CZ" dirty="0"/>
              <a:t>odkyselení knihovních </a:t>
            </a:r>
            <a:r>
              <a:rPr lang="cs-CZ" dirty="0" smtClean="0"/>
              <a:t>fondů</a:t>
            </a:r>
          </a:p>
          <a:p>
            <a:pPr lvl="1"/>
            <a:r>
              <a:rPr lang="cs-CZ" dirty="0" smtClean="0"/>
              <a:t>Standardy </a:t>
            </a:r>
            <a:r>
              <a:rPr lang="cs-CZ" dirty="0"/>
              <a:t>pro bezpečné uložení a ochranu </a:t>
            </a:r>
            <a:r>
              <a:rPr lang="cs-CZ" dirty="0" smtClean="0"/>
              <a:t>KF</a:t>
            </a:r>
          </a:p>
          <a:p>
            <a:pPr lvl="1"/>
            <a:r>
              <a:rPr lang="cs-CZ" dirty="0" smtClean="0"/>
              <a:t>Archivace </a:t>
            </a:r>
            <a:r>
              <a:rPr lang="cs-CZ" dirty="0"/>
              <a:t>digitálních dokumentů na fyzických </a:t>
            </a:r>
            <a:r>
              <a:rPr lang="cs-CZ" dirty="0" smtClean="0"/>
              <a:t>médiích</a:t>
            </a:r>
          </a:p>
          <a:p>
            <a:r>
              <a:rPr lang="cs-CZ" dirty="0" smtClean="0"/>
              <a:t>Digitalizace knihovních fondů</a:t>
            </a:r>
          </a:p>
          <a:p>
            <a:pPr lvl="1"/>
            <a:r>
              <a:rPr lang="cs-CZ" dirty="0" smtClean="0"/>
              <a:t>Pokračování </a:t>
            </a:r>
            <a:r>
              <a:rPr lang="cs-CZ" dirty="0"/>
              <a:t>digitalizace knihovních fondů</a:t>
            </a:r>
          </a:p>
          <a:p>
            <a:pPr lvl="1"/>
            <a:r>
              <a:rPr lang="cs-CZ" dirty="0" smtClean="0"/>
              <a:t>Vybudování </a:t>
            </a:r>
            <a:r>
              <a:rPr lang="cs-CZ" dirty="0"/>
              <a:t>Metodického centra digitalizace knihovních </a:t>
            </a:r>
            <a:r>
              <a:rPr lang="cs-CZ" dirty="0" smtClean="0"/>
              <a:t>dokumentů</a:t>
            </a:r>
          </a:p>
          <a:p>
            <a:pPr lvl="1"/>
            <a:r>
              <a:rPr lang="cs-CZ" dirty="0" smtClean="0"/>
              <a:t>Koordinace</a:t>
            </a:r>
            <a:r>
              <a:rPr lang="cs-CZ" dirty="0"/>
              <a:t>, standardizace digitalizace v knihovnách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782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2918</TotalTime>
  <Words>2102</Words>
  <Application>Microsoft Office PowerPoint</Application>
  <PresentationFormat>Předvádění na obrazovce (4:3)</PresentationFormat>
  <Paragraphs>477</Paragraphs>
  <Slides>45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45</vt:i4>
      </vt:variant>
    </vt:vector>
  </HeadingPairs>
  <TitlesOfParts>
    <vt:vector size="50" baseType="lpstr">
      <vt:lpstr>Arial</vt:lpstr>
      <vt:lpstr>Arial Narrow</vt:lpstr>
      <vt:lpstr>Calibri</vt:lpstr>
      <vt:lpstr>Times New Roman</vt:lpstr>
      <vt:lpstr>Motiv Office</vt:lpstr>
      <vt:lpstr>Příprava Koncepce rozvoje knihoven na léta 2016 - 2020</vt:lpstr>
      <vt:lpstr>Obsah</vt:lpstr>
      <vt:lpstr>Diskuzní zasedání ÚKR – Třešť, duben 2015</vt:lpstr>
      <vt:lpstr>Formulace nové vize</vt:lpstr>
      <vt:lpstr>Materiály ke Koncepci a k jednání v Třeští najdete na:  </vt:lpstr>
      <vt:lpstr>Plán implementace Státní kulturní politiky na léta 2015-2020 (s výhledem do roku 2025)</vt:lpstr>
      <vt:lpstr>Hlavní oblasti podpory</vt:lpstr>
      <vt:lpstr>Hlavní oblasti podpory</vt:lpstr>
      <vt:lpstr>Hlavní oblasti podpory</vt:lpstr>
      <vt:lpstr>Hlavní oblasti podpory</vt:lpstr>
      <vt:lpstr>Hlavní oblasti podpory</vt:lpstr>
      <vt:lpstr>Hlavní oblasti podpory</vt:lpstr>
      <vt:lpstr>Související strategické materiály</vt:lpstr>
      <vt:lpstr>Strategie digitální gramotnosti</vt:lpstr>
      <vt:lpstr>Východiska strategie digitální gramotnosti</vt:lpstr>
      <vt:lpstr>Vize Strategie digitální gramotnosti</vt:lpstr>
      <vt:lpstr>Strategie digitální gramotnosti</vt:lpstr>
      <vt:lpstr>Možné přínosy pro knihovny</vt:lpstr>
      <vt:lpstr>Hlavní akcenty pro budoucnost</vt:lpstr>
      <vt:lpstr>Hlavní akcenty</vt:lpstr>
      <vt:lpstr>Digitalizační projekty</vt:lpstr>
      <vt:lpstr>Celkem digitalizováno 100,3 mil. stran</vt:lpstr>
      <vt:lpstr>Zpřístupnění výsledků digitalizace</vt:lpstr>
      <vt:lpstr>Rozšířená kolektivní správa </vt:lpstr>
      <vt:lpstr>Rozdělení vydavatelská produkce pro účely AZ</vt:lpstr>
      <vt:lpstr>Rozdělení vydavatelské produkce pro účely AZ</vt:lpstr>
      <vt:lpstr>Co je to dílo nedostupné na trhu?</vt:lpstr>
      <vt:lpstr>Rejstřík děl na trhu nedostupných(RDNT)</vt:lpstr>
      <vt:lpstr>Rejstřík děl na trhu nedostupných</vt:lpstr>
      <vt:lpstr>K čemu je Rejstřík užitečný?</vt:lpstr>
      <vt:lpstr>Národní digitální knihovna (koncept)</vt:lpstr>
      <vt:lpstr>Rejstřík a Národní digitální knihovna</vt:lpstr>
      <vt:lpstr>Dva hlavní cíle služeb</vt:lpstr>
      <vt:lpstr>Možné statusy díla</vt:lpstr>
      <vt:lpstr>Jednotná digitální knihovna – poskytování služeb</vt:lpstr>
      <vt:lpstr>Kolik to bude stát, kdo to zaplatí?</vt:lpstr>
      <vt:lpstr>Slovenský model</vt:lpstr>
      <vt:lpstr>Dva hlavní cíle služeb</vt:lpstr>
      <vt:lpstr>Knihovny v papírovém a digitálním světě</vt:lpstr>
      <vt:lpstr>Děkuji za pozornost</vt:lpstr>
      <vt:lpstr>Příprava Koncepce rozvoje knihoven na léta 2016 - 2020</vt:lpstr>
      <vt:lpstr>Silné stránky</vt:lpstr>
      <vt:lpstr>Slabé stránky</vt:lpstr>
      <vt:lpstr>Hrozby</vt:lpstr>
      <vt:lpstr>Příležitosti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Vytvoření Centrálního adresáře knihoven</dc:title>
  <dc:creator>Richter Vít</dc:creator>
  <cp:lastModifiedBy>Richter Vít</cp:lastModifiedBy>
  <cp:revision>119</cp:revision>
  <dcterms:created xsi:type="dcterms:W3CDTF">2014-12-07T13:14:13Z</dcterms:created>
  <dcterms:modified xsi:type="dcterms:W3CDTF">2015-11-27T08:43:08Z</dcterms:modified>
</cp:coreProperties>
</file>