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256" r:id="rId2"/>
    <p:sldId id="293" r:id="rId3"/>
    <p:sldId id="281" r:id="rId4"/>
    <p:sldId id="294" r:id="rId5"/>
    <p:sldId id="295" r:id="rId6"/>
    <p:sldId id="279" r:id="rId7"/>
    <p:sldId id="280" r:id="rId8"/>
    <p:sldId id="282" r:id="rId9"/>
    <p:sldId id="284" r:id="rId10"/>
    <p:sldId id="283" r:id="rId11"/>
    <p:sldId id="290" r:id="rId12"/>
    <p:sldId id="289" r:id="rId13"/>
    <p:sldId id="296" r:id="rId14"/>
    <p:sldId id="266" r:id="rId15"/>
    <p:sldId id="261" r:id="rId16"/>
    <p:sldId id="262" r:id="rId17"/>
    <p:sldId id="265" r:id="rId18"/>
    <p:sldId id="298" r:id="rId19"/>
    <p:sldId id="297" r:id="rId20"/>
    <p:sldId id="299" r:id="rId21"/>
    <p:sldId id="291" r:id="rId22"/>
    <p:sldId id="292" r:id="rId23"/>
    <p:sldId id="301" r:id="rId24"/>
    <p:sldId id="288" r:id="rId25"/>
    <p:sldId id="300" r:id="rId26"/>
    <p:sldId id="302" r:id="rId27"/>
    <p:sldId id="278" r:id="rId28"/>
  </p:sldIdLst>
  <p:sldSz cx="9144000" cy="6858000" type="screen4x3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67" y="40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091C8-08A8-447B-85D1-3251C2A84925}" type="datetimeFigureOut">
              <a:rPr lang="cs-CZ" smtClean="0"/>
              <a:t>2.3.2015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D1023-270B-4E5F-B0D5-7FC2A54255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7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80AE-5815-4A8D-A04F-251CFF33E3C1}" type="datetimeFigureOut">
              <a:rPr lang="cs-CZ" smtClean="0"/>
              <a:t>2.3.2015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666809-CD53-4988-B2E6-7D879AC7EC6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80AE-5815-4A8D-A04F-251CFF33E3C1}" type="datetimeFigureOut">
              <a:rPr lang="cs-CZ" smtClean="0"/>
              <a:t>2.3.2015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6809-CD53-4988-B2E6-7D879AC7EC6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F666809-CD53-4988-B2E6-7D879AC7EC69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80AE-5815-4A8D-A04F-251CFF33E3C1}" type="datetimeFigureOut">
              <a:rPr lang="cs-CZ" smtClean="0"/>
              <a:t>2.3.2015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80AE-5815-4A8D-A04F-251CFF33E3C1}" type="datetimeFigureOut">
              <a:rPr lang="cs-CZ" smtClean="0"/>
              <a:t>2.3.2015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F666809-CD53-4988-B2E6-7D879AC7EC6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80AE-5815-4A8D-A04F-251CFF33E3C1}" type="datetimeFigureOut">
              <a:rPr lang="cs-CZ" smtClean="0"/>
              <a:t>2.3.2015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666809-CD53-4988-B2E6-7D879AC7EC69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E4580AE-5815-4A8D-A04F-251CFF33E3C1}" type="datetimeFigureOut">
              <a:rPr lang="cs-CZ" smtClean="0"/>
              <a:t>2.3.2015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6809-CD53-4988-B2E6-7D879AC7EC6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80AE-5815-4A8D-A04F-251CFF33E3C1}" type="datetimeFigureOut">
              <a:rPr lang="cs-CZ" smtClean="0"/>
              <a:t>2.3.2015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F666809-CD53-4988-B2E6-7D879AC7EC69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80AE-5815-4A8D-A04F-251CFF33E3C1}" type="datetimeFigureOut">
              <a:rPr lang="cs-CZ" smtClean="0"/>
              <a:t>2.3.2015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F666809-CD53-4988-B2E6-7D879AC7EC6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80AE-5815-4A8D-A04F-251CFF33E3C1}" type="datetimeFigureOut">
              <a:rPr lang="cs-CZ" smtClean="0"/>
              <a:t>2.3.2015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666809-CD53-4988-B2E6-7D879AC7EC6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666809-CD53-4988-B2E6-7D879AC7EC69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80AE-5815-4A8D-A04F-251CFF33E3C1}" type="datetimeFigureOut">
              <a:rPr lang="cs-CZ" smtClean="0"/>
              <a:t>2.3.2015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F666809-CD53-4988-B2E6-7D879AC7EC69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E4580AE-5815-4A8D-A04F-251CFF33E3C1}" type="datetimeFigureOut">
              <a:rPr lang="cs-CZ" smtClean="0"/>
              <a:t>2.3.2015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E4580AE-5815-4A8D-A04F-251CFF33E3C1}" type="datetimeFigureOut">
              <a:rPr lang="cs-CZ" smtClean="0"/>
              <a:t>2.3.2015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666809-CD53-4988-B2E6-7D879AC7EC69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aslin.cz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lin.cz/spoluprace/sluzby/mvs" TargetMode="External"/><Relationship Id="rId2" Type="http://schemas.openxmlformats.org/officeDocument/2006/relationships/hyperlink" Target="http://www.caslin.cz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leph.nkp.cz/web/skc/cba001/cba001.htm" TargetMode="External"/><Relationship Id="rId2" Type="http://schemas.openxmlformats.org/officeDocument/2006/relationships/hyperlink" Target="http://www.caslin.cz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facebook.com/pages/Praha-Czech-Republic/Souborny-katalog-CR/13209736680376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aslin.cz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slin.cz/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caslin.cz/" TargetMode="Externa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lin.cz/doporuceni-souborneho-katalogu-cr-pro-katalogizaci-v-knihovnach-po-1-4.2015" TargetMode="External"/><Relationship Id="rId2" Type="http://schemas.openxmlformats.org/officeDocument/2006/relationships/hyperlink" Target="http://www.nkp.cz/o-knihovne/odborne-cinnosti/zpracovani-fondu/katalogizacni-politika/rd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leph.nkp.cz/web/skc/abg503/abg503.htm" TargetMode="External"/><Relationship Id="rId2" Type="http://schemas.openxmlformats.org/officeDocument/2006/relationships/hyperlink" Target="http://aleph.nkp.cz/cze/ad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leph.nkp.cz/cze/skc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skc@nkp.cz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lin.cz/" TargetMode="External"/><Relationship Id="rId2" Type="http://schemas.openxmlformats.org/officeDocument/2006/relationships/hyperlink" Target="http://aleph.nkp.cz/cze/ad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leph.nkp.cz/F/?func=direct&amp;doc_number=005210068&amp;local_base=SKC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aleph.nkp.cz/F/?func=find-c&amp;local_base=SKC&amp;ccl_term=WRD=posledn*%20kapka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lin.cz/" TargetMode="External"/><Relationship Id="rId2" Type="http://schemas.openxmlformats.org/officeDocument/2006/relationships/hyperlink" Target="http://skc.nkp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slin.cz/pro-uzivatele/spolupracujici-knihovny/seznam-zasilajicich-knihoven/" TargetMode="External"/><Relationship Id="rId5" Type="http://schemas.openxmlformats.org/officeDocument/2006/relationships/hyperlink" Target="http://www.skat.cz/sdruzeni.htm" TargetMode="External"/><Relationship Id="rId4" Type="http://schemas.openxmlformats.org/officeDocument/2006/relationships/hyperlink" Target="http://www.nkp.cz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skc.nkp.cz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leph.nkp.cz/F/?func=direct&amp;doc_number=002932841&amp;local_base=SKC" TargetMode="External"/><Relationship Id="rId2" Type="http://schemas.openxmlformats.org/officeDocument/2006/relationships/hyperlink" Target="http://aleph.nkp.cz/F/?func=direct&amp;doc_number=000083864&amp;local_base=SK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2819400"/>
            <a:ext cx="7488832" cy="1752600"/>
          </a:xfrm>
        </p:spPr>
        <p:txBody>
          <a:bodyPr>
            <a:normAutofit/>
          </a:bodyPr>
          <a:lstStyle/>
          <a:p>
            <a:endParaRPr lang="cs-CZ" sz="1200" dirty="0"/>
          </a:p>
          <a:p>
            <a:r>
              <a:rPr lang="cs-CZ" sz="2000" dirty="0"/>
              <a:t>Porada profesionálních knihoven Středočeského </a:t>
            </a:r>
            <a:r>
              <a:rPr lang="cs-CZ" sz="2000" dirty="0" smtClean="0"/>
              <a:t>kraje</a:t>
            </a:r>
          </a:p>
          <a:p>
            <a:r>
              <a:rPr lang="cs-CZ" i="1" dirty="0" smtClean="0"/>
              <a:t>PhDr</a:t>
            </a:r>
            <a:r>
              <a:rPr lang="cs-CZ" i="1" dirty="0"/>
              <a:t>. Eva Svobodová, </a:t>
            </a:r>
            <a:endParaRPr lang="cs-CZ" i="1" dirty="0" smtClean="0"/>
          </a:p>
          <a:p>
            <a:r>
              <a:rPr lang="cs-CZ" i="1" dirty="0" smtClean="0"/>
              <a:t>Národní </a:t>
            </a:r>
            <a:r>
              <a:rPr lang="cs-CZ" i="1" dirty="0"/>
              <a:t>knihovna </a:t>
            </a:r>
            <a:r>
              <a:rPr lang="cs-CZ" i="1" dirty="0" smtClean="0"/>
              <a:t>ČR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Přispívání do Souborného katalogu ČR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včetně </a:t>
            </a:r>
            <a:r>
              <a:rPr lang="cs-CZ" sz="2800" dirty="0"/>
              <a:t>změn související se změnou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katalogizačních </a:t>
            </a:r>
            <a:r>
              <a:rPr lang="cs-CZ" sz="2800" dirty="0"/>
              <a:t>pravidel v </a:t>
            </a:r>
            <a:r>
              <a:rPr lang="cs-CZ" sz="2800" dirty="0" smtClean="0"/>
              <a:t>ČR</a:t>
            </a:r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  <p:pic>
        <p:nvPicPr>
          <p:cNvPr id="4" name="Picture 4" descr="logs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340" y="116632"/>
            <a:ext cx="1368152" cy="89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68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774923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0000"/>
                </a:solidFill>
              </a:rPr>
              <a:t>Knihovníkům </a:t>
            </a:r>
            <a:r>
              <a:rPr lang="cs-CZ" altLang="cs-CZ" dirty="0" smtClean="0">
                <a:solidFill>
                  <a:srgbClr val="FF0000"/>
                </a:solidFill>
                <a:hlinkClick r:id="rId2"/>
              </a:rPr>
              <a:t>SK ČR umožňuje</a:t>
            </a:r>
            <a:endParaRPr lang="cs-CZ" altLang="cs-CZ" dirty="0" smtClean="0">
              <a:solidFill>
                <a:srgbClr val="FF00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tIns="144000"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objednávat  pro uživatele dokumenty prostřednictvím </a:t>
            </a:r>
            <a:r>
              <a:rPr lang="cs-CZ" altLang="cs-CZ" sz="2600" dirty="0" smtClean="0">
                <a:hlinkClick r:id="rId3"/>
              </a:rPr>
              <a:t>MVS</a:t>
            </a:r>
            <a:r>
              <a:rPr lang="cs-CZ" altLang="cs-CZ" sz="26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on-line editovat  nebo přidávat údaje o vlastnictví dokumentu v SK ČR </a:t>
            </a:r>
          </a:p>
          <a:p>
            <a:pPr>
              <a:lnSpc>
                <a:spcPct val="80000"/>
              </a:lnSpc>
            </a:pPr>
            <a:r>
              <a:rPr lang="cs-CZ" altLang="cs-CZ" sz="2600" dirty="0" smtClean="0"/>
              <a:t>on-line editovat údaje v </a:t>
            </a:r>
            <a:r>
              <a:rPr lang="cs-CZ" altLang="cs-CZ" sz="2600" dirty="0"/>
              <a:t>bázi </a:t>
            </a:r>
            <a:r>
              <a:rPr lang="cs-CZ" altLang="cs-CZ" sz="2600" dirty="0" smtClean="0"/>
              <a:t>ADR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on-line připojit údaje o digitalizaci dokumentu </a:t>
            </a:r>
            <a:r>
              <a:rPr lang="cs-CZ" altLang="cs-CZ" sz="2600" dirty="0"/>
              <a:t> </a:t>
            </a:r>
            <a:r>
              <a:rPr lang="cs-CZ" altLang="cs-CZ" sz="2600" dirty="0" smtClean="0"/>
              <a:t>(včetně možnosti požádat o přidělení čísla </a:t>
            </a:r>
            <a:r>
              <a:rPr lang="cs-CZ" altLang="cs-CZ" sz="2600" dirty="0" err="1" smtClean="0"/>
              <a:t>čnb</a:t>
            </a:r>
            <a:r>
              <a:rPr lang="cs-CZ" altLang="cs-CZ" sz="26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avizovat správci SK ČR  prostřednictvím on-line formuláře chybu v záznamu nebo duplicitnost záznamu v</a:t>
            </a:r>
            <a:r>
              <a:rPr lang="cs-CZ" altLang="cs-CZ" sz="2400" dirty="0" smtClean="0"/>
              <a:t> SK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/>
              <a:t>u</a:t>
            </a:r>
            <a:r>
              <a:rPr lang="cs-CZ" altLang="cs-CZ" sz="2600" dirty="0" smtClean="0"/>
              <a:t> časopisů připisovat informaci o jejich excerpci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83225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FF0000"/>
                </a:solidFill>
              </a:rPr>
              <a:t>Knihovníkům </a:t>
            </a:r>
            <a:r>
              <a:rPr lang="cs-CZ" altLang="cs-CZ" dirty="0">
                <a:solidFill>
                  <a:srgbClr val="FF0000"/>
                </a:solidFill>
                <a:hlinkClick r:id="rId2"/>
              </a:rPr>
              <a:t>SK ČR umožňuje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 fontScale="6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4200" dirty="0"/>
              <a:t>e</a:t>
            </a:r>
            <a:r>
              <a:rPr lang="cs-CZ" sz="4200" dirty="0" smtClean="0"/>
              <a:t>xportovat záznamy z SK ČR ( používá se u seriálů)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4200" dirty="0"/>
              <a:t>s</a:t>
            </a:r>
            <a:r>
              <a:rPr lang="cs-CZ" sz="4200" dirty="0" smtClean="0"/>
              <a:t>tahovat záznamy  za SK ČR přes protokol Z39.50 </a:t>
            </a:r>
          </a:p>
          <a:p>
            <a:pPr marL="0" indent="0">
              <a:buNone/>
            </a:pPr>
            <a:r>
              <a:rPr lang="cs-CZ" sz="3800" dirty="0" smtClean="0"/>
              <a:t>    (MARC21  i UNIMARC) </a:t>
            </a:r>
          </a:p>
          <a:p>
            <a:pPr marL="0" indent="0">
              <a:buNone/>
            </a:pPr>
            <a:r>
              <a:rPr lang="cs-CZ" sz="3800" dirty="0"/>
              <a:t>	</a:t>
            </a:r>
            <a:r>
              <a:rPr lang="cs-CZ" sz="3800" dirty="0" smtClean="0"/>
              <a:t> </a:t>
            </a:r>
            <a:r>
              <a:rPr lang="cs-CZ" sz="3200" i="1" dirty="0" smtClean="0"/>
              <a:t>letos snaha o zvýšení aktuálnosti SK ČR pro stahování 	záznamů, denní importy do SK ČR z NK ČR a  </a:t>
            </a:r>
            <a:r>
              <a:rPr lang="cs-CZ" altLang="cs-CZ" sz="3200" i="1" dirty="0" smtClean="0">
                <a:hlinkClick r:id="rId3"/>
              </a:rPr>
              <a:t>JVK </a:t>
            </a:r>
            <a:r>
              <a:rPr lang="cs-CZ" altLang="cs-CZ" sz="3200" i="1" dirty="0">
                <a:hlinkClick r:id="rId3"/>
              </a:rPr>
              <a:t>ČB </a:t>
            </a:r>
            <a:r>
              <a:rPr lang="cs-CZ" altLang="cs-CZ" sz="3200" i="1" dirty="0"/>
              <a:t> </a:t>
            </a:r>
            <a:r>
              <a:rPr lang="cs-CZ" altLang="cs-CZ" sz="3200" i="1" dirty="0" smtClean="0"/>
              <a:t>a KK Zlín</a:t>
            </a:r>
            <a:endParaRPr lang="cs-CZ" sz="3200" i="1" dirty="0" smtClean="0"/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4200" dirty="0" smtClean="0"/>
              <a:t>kontrolovat </a:t>
            </a:r>
            <a:r>
              <a:rPr lang="cs-CZ" altLang="cs-CZ" sz="4200" dirty="0"/>
              <a:t>správnost zpracování záznamů </a:t>
            </a:r>
            <a:r>
              <a:rPr lang="cs-CZ" altLang="cs-CZ" sz="9600" i="1" dirty="0" smtClean="0"/>
              <a:t>  </a:t>
            </a:r>
          </a:p>
          <a:p>
            <a:pPr marL="0" indent="0">
              <a:buNone/>
            </a:pPr>
            <a:r>
              <a:rPr lang="cs-CZ" altLang="cs-CZ" sz="3200" i="1" dirty="0" smtClean="0"/>
              <a:t>	(</a:t>
            </a:r>
            <a:r>
              <a:rPr lang="cs-CZ" altLang="cs-CZ" sz="3200" i="1" dirty="0"/>
              <a:t>týká se knihoven, které dodávají záznamy do SK ČR v </a:t>
            </a:r>
            <a:r>
              <a:rPr lang="cs-CZ" altLang="cs-CZ" sz="3200" i="1" dirty="0" smtClean="0"/>
              <a:t>	elektronické </a:t>
            </a:r>
            <a:r>
              <a:rPr lang="cs-CZ" altLang="cs-CZ" sz="3200" i="1" dirty="0"/>
              <a:t>podobě / vytváření statistik o </a:t>
            </a:r>
            <a:r>
              <a:rPr lang="cs-CZ" altLang="cs-CZ" sz="3200" i="1" dirty="0" smtClean="0"/>
              <a:t>importech</a:t>
            </a:r>
            <a:r>
              <a:rPr lang="cs-CZ" altLang="cs-CZ" sz="3200" dirty="0" smtClean="0"/>
              <a:t> </a:t>
            </a:r>
            <a:endParaRPr lang="cs-CZ" altLang="cs-CZ" sz="3200" dirty="0"/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2800" dirty="0"/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3800" b="1" dirty="0" smtClean="0"/>
              <a:t>Objednat si školení </a:t>
            </a:r>
            <a:r>
              <a:rPr lang="cs-CZ" altLang="cs-CZ" sz="3800" b="1" dirty="0"/>
              <a:t>pro knihovny 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3300" dirty="0"/>
              <a:t>o</a:t>
            </a:r>
            <a:r>
              <a:rPr lang="cs-CZ" altLang="cs-CZ" sz="3300" dirty="0" smtClean="0"/>
              <a:t> spolupráci </a:t>
            </a:r>
            <a:r>
              <a:rPr lang="cs-CZ" altLang="cs-CZ" sz="3300" dirty="0"/>
              <a:t>se SK ČR </a:t>
            </a:r>
            <a:r>
              <a:rPr lang="cs-CZ" altLang="cs-CZ" sz="3300" dirty="0" smtClean="0"/>
              <a:t>(probíhá přímo </a:t>
            </a:r>
            <a:r>
              <a:rPr lang="cs-CZ" altLang="cs-CZ" sz="3300" dirty="0"/>
              <a:t>na pracovištích jednotlivých knihoven)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3300" dirty="0"/>
              <a:t>doškolování pravidel </a:t>
            </a:r>
            <a:r>
              <a:rPr lang="cs-CZ" altLang="cs-CZ" sz="3300" dirty="0" smtClean="0"/>
              <a:t>( dříve AACR2</a:t>
            </a:r>
            <a:r>
              <a:rPr lang="cs-CZ" altLang="cs-CZ" sz="3300" dirty="0" smtClean="0"/>
              <a:t>) </a:t>
            </a:r>
            <a:r>
              <a:rPr lang="cs-CZ" altLang="cs-CZ" sz="3300" dirty="0" smtClean="0"/>
              <a:t> nyní doprovodné přednášky ke školením RDA</a:t>
            </a:r>
            <a:endParaRPr lang="cs-CZ" altLang="cs-CZ" sz="3300" dirty="0"/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3300" dirty="0"/>
              <a:t>školení o využívaní SK ČR – pro regiony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600" dirty="0" smtClean="0"/>
          </a:p>
          <a:p>
            <a:pPr>
              <a:buFont typeface="Arial" panose="020B0604020202020204" pitchFamily="34" charset="0"/>
              <a:buChar char="•"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314137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 smtClean="0"/>
              <a:t>Školení AACR 2  pro knihovny NPÚ Kroměříž</a:t>
            </a:r>
            <a:endParaRPr lang="cs-CZ" altLang="cs-CZ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pic>
        <p:nvPicPr>
          <p:cNvPr id="49157" name="Picture 5" descr="598948_484737054873121_1225653623_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06982"/>
            <a:ext cx="7902848" cy="592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40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V rámci školení RDA </a:t>
            </a:r>
            <a:r>
              <a:rPr lang="cs-CZ" dirty="0" smtClean="0"/>
              <a:t>v VK v Olomouci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827584" y="1196752"/>
            <a:ext cx="7062192" cy="529664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228571" cy="40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4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cs-CZ" sz="3600" dirty="0" smtClean="0"/>
              <a:t>jsme zvyklí … být stále v přechodu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</a:t>
            </a:r>
            <a:r>
              <a:rPr lang="cs-CZ" dirty="0" smtClean="0"/>
              <a:t>d systému k systému (našeho nebo cizího)</a:t>
            </a:r>
          </a:p>
          <a:p>
            <a:r>
              <a:rPr lang="cs-CZ" dirty="0"/>
              <a:t>o</a:t>
            </a:r>
            <a:r>
              <a:rPr lang="cs-CZ" dirty="0" smtClean="0"/>
              <a:t>d verze k verzi</a:t>
            </a:r>
            <a:r>
              <a:rPr lang="en-US" dirty="0" smtClean="0"/>
              <a:t> </a:t>
            </a:r>
            <a:endParaRPr lang="cs-CZ" dirty="0" smtClean="0"/>
          </a:p>
          <a:p>
            <a:r>
              <a:rPr lang="cs-CZ" dirty="0" smtClean="0"/>
              <a:t>z formátu do formátu </a:t>
            </a:r>
            <a:r>
              <a:rPr lang="cs-CZ" i="1" dirty="0" smtClean="0"/>
              <a:t>(a zpět) </a:t>
            </a:r>
            <a:endParaRPr lang="cs-CZ" i="1" dirty="0" smtClean="0"/>
          </a:p>
          <a:p>
            <a:r>
              <a:rPr lang="cs-CZ" i="1" dirty="0"/>
              <a:t>n</a:t>
            </a:r>
            <a:r>
              <a:rPr lang="cs-CZ" i="1" dirty="0" smtClean="0"/>
              <a:t>yní nás čeká změna katalogizačních pravidel </a:t>
            </a:r>
            <a:endParaRPr lang="cs-CZ" i="1" dirty="0" smtClean="0"/>
          </a:p>
          <a:p>
            <a:pPr marL="0" indent="0">
              <a:buNone/>
            </a:pPr>
            <a:endParaRPr lang="cs-CZ" sz="2800" i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sz="2800" i="1" dirty="0">
                <a:solidFill>
                  <a:srgbClr val="FF0000"/>
                </a:solidFill>
                <a:sym typeface="Wingdings" panose="05000000000000000000" pitchFamily="2" charset="2"/>
              </a:rPr>
              <a:t>Přestože </a:t>
            </a:r>
            <a:r>
              <a:rPr lang="cs-CZ" sz="28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se intenzivně věnujeme školení knihoven, stále se potýkáme </a:t>
            </a:r>
          </a:p>
          <a:p>
            <a:pPr marL="0" indent="0">
              <a:buNone/>
            </a:pPr>
            <a:r>
              <a:rPr lang="cs-CZ" sz="2800" i="1" dirty="0" smtClean="0">
                <a:sym typeface="Wingdings" panose="05000000000000000000" pitchFamily="2" charset="2"/>
              </a:rPr>
              <a:t>s „různou“ kvalitou záznamů, které stále porovnáváme  a  „marně“ slučujeme  </a:t>
            </a:r>
          </a:p>
          <a:p>
            <a:endParaRPr lang="cs-CZ" i="1" dirty="0" smtClean="0"/>
          </a:p>
          <a:p>
            <a:endParaRPr lang="cs-CZ" i="1" dirty="0"/>
          </a:p>
        </p:txBody>
      </p:sp>
      <p:pic>
        <p:nvPicPr>
          <p:cNvPr id="4" name="Picture 4" descr="logs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306"/>
            <a:ext cx="1375966" cy="82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03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defRPr/>
            </a:pPr>
            <a:r>
              <a:rPr lang="cs-CZ" dirty="0" smtClean="0"/>
              <a:t>Kvalita záznamů – </a:t>
            </a:r>
            <a:r>
              <a:rPr lang="cs-CZ" sz="2800" dirty="0" smtClean="0"/>
              <a:t>velice různorodá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Výsledky </a:t>
            </a:r>
            <a:r>
              <a:rPr lang="cs-CZ" dirty="0" err="1" smtClean="0"/>
              <a:t>retrokonverze</a:t>
            </a:r>
            <a:r>
              <a:rPr lang="cs-CZ" dirty="0" smtClean="0"/>
              <a:t> </a:t>
            </a:r>
          </a:p>
          <a:p>
            <a:pPr>
              <a:defRPr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92375"/>
            <a:ext cx="4754562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773238"/>
            <a:ext cx="4808538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773488"/>
            <a:ext cx="4587875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1685925"/>
            <a:ext cx="7591425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306638"/>
            <a:ext cx="7932737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nahoru 9"/>
          <p:cNvSpPr>
            <a:spLocks noChangeArrowheads="1"/>
          </p:cNvSpPr>
          <p:nvPr/>
        </p:nvSpPr>
        <p:spPr bwMode="auto">
          <a:xfrm>
            <a:off x="7308850" y="4652963"/>
            <a:ext cx="576263" cy="1079500"/>
          </a:xfrm>
          <a:prstGeom prst="upArrow">
            <a:avLst>
              <a:gd name="adj1" fmla="val 50000"/>
              <a:gd name="adj2" fmla="val 4995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8763"/>
            <a:ext cx="8839200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logsk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306"/>
            <a:ext cx="1375966" cy="82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32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defRPr/>
            </a:pPr>
            <a:r>
              <a:rPr lang="cs-CZ" dirty="0" smtClean="0"/>
              <a:t>Kvalita záznamů – </a:t>
            </a:r>
            <a:r>
              <a:rPr lang="cs-CZ" sz="2800" dirty="0" smtClean="0"/>
              <a:t>velice různorodá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3568" y="1527048"/>
            <a:ext cx="8122104" cy="457200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Výsledky </a:t>
            </a:r>
            <a:r>
              <a:rPr lang="cs-CZ" dirty="0" err="1" smtClean="0"/>
              <a:t>retrokonverze</a:t>
            </a:r>
            <a:r>
              <a:rPr lang="cs-CZ" dirty="0" smtClean="0"/>
              <a:t> </a:t>
            </a:r>
          </a:p>
          <a:p>
            <a:pPr>
              <a:defRPr/>
            </a:pPr>
            <a:r>
              <a:rPr lang="cs-CZ" dirty="0" smtClean="0"/>
              <a:t>Běžná katalogizace s knihou v ruce ?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060575"/>
            <a:ext cx="63373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768350"/>
            <a:ext cx="6442075" cy="588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52474"/>
            <a:ext cx="6480175" cy="677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Vývojový diagram: postup 18"/>
          <p:cNvSpPr>
            <a:spLocks noChangeArrowheads="1"/>
          </p:cNvSpPr>
          <p:nvPr/>
        </p:nvSpPr>
        <p:spPr bwMode="auto">
          <a:xfrm>
            <a:off x="1403350" y="3573463"/>
            <a:ext cx="720725" cy="215900"/>
          </a:xfrm>
          <a:prstGeom prst="flowChartProces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0" name="Šipka nahoru 19"/>
          <p:cNvSpPr>
            <a:spLocks noChangeArrowheads="1"/>
          </p:cNvSpPr>
          <p:nvPr/>
        </p:nvSpPr>
        <p:spPr bwMode="auto">
          <a:xfrm>
            <a:off x="3995738" y="4152900"/>
            <a:ext cx="504825" cy="1162050"/>
          </a:xfrm>
          <a:prstGeom prst="upArrow">
            <a:avLst>
              <a:gd name="adj1" fmla="val 50000"/>
              <a:gd name="adj2" fmla="val 4993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10" name="Picture 4" descr="logsk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306"/>
            <a:ext cx="1375966" cy="82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67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772816"/>
          </a:xfrm>
        </p:spPr>
        <p:txBody>
          <a:bodyPr>
            <a:normAutofit/>
          </a:bodyPr>
          <a:lstStyle/>
          <a:p>
            <a:r>
              <a:rPr lang="cs-CZ" dirty="0" smtClean="0"/>
              <a:t>2013/2014 kvalita </a:t>
            </a:r>
            <a:r>
              <a:rPr lang="cs-CZ" dirty="0"/>
              <a:t>záznamů již uspokojivá,  ale stále vznikají duplicity …</a:t>
            </a:r>
            <a:br>
              <a:rPr lang="cs-CZ" dirty="0"/>
            </a:br>
            <a:endParaRPr lang="cs-CZ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923" y="1499439"/>
            <a:ext cx="8856984" cy="5358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88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4"/>
            <a:ext cx="8435975" cy="561662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FontTx/>
              <a:buNone/>
              <a:defRPr/>
            </a:pPr>
            <a:r>
              <a:rPr lang="cs-CZ" dirty="0" smtClean="0">
                <a:latin typeface="+mj-lt"/>
              </a:rPr>
              <a:t>V roce 2014  bylo do SK ČR naimportováno </a:t>
            </a:r>
            <a:endParaRPr lang="cs-CZ" dirty="0" smtClean="0">
              <a:latin typeface="+mj-lt"/>
            </a:endParaRPr>
          </a:p>
          <a:p>
            <a:pPr marL="0" indent="0" algn="ctr">
              <a:buFontTx/>
              <a:buNone/>
              <a:defRPr/>
            </a:pPr>
            <a:r>
              <a:rPr lang="cs-CZ" b="1" dirty="0" smtClean="0">
                <a:latin typeface="+mj-lt"/>
              </a:rPr>
              <a:t>1.234.252  </a:t>
            </a:r>
            <a:r>
              <a:rPr lang="cs-CZ" b="1" dirty="0" smtClean="0">
                <a:latin typeface="+mj-lt"/>
              </a:rPr>
              <a:t>záznamů</a:t>
            </a:r>
          </a:p>
          <a:p>
            <a:pPr marL="0" indent="0">
              <a:buFontTx/>
              <a:buNone/>
              <a:defRPr/>
            </a:pPr>
            <a:r>
              <a:rPr lang="cs-CZ" dirty="0" smtClean="0">
                <a:latin typeface="+mj-lt"/>
              </a:rPr>
              <a:t>    </a:t>
            </a:r>
            <a:endParaRPr lang="cs-CZ" dirty="0" smtClean="0">
              <a:latin typeface="+mj-lt"/>
            </a:endParaRPr>
          </a:p>
          <a:p>
            <a:pPr>
              <a:buFontTx/>
              <a:buChar char="-"/>
              <a:defRPr/>
            </a:pPr>
            <a:r>
              <a:rPr lang="cs-CZ" dirty="0" smtClean="0">
                <a:latin typeface="+mj-lt"/>
              </a:rPr>
              <a:t>z </a:t>
            </a:r>
            <a:r>
              <a:rPr lang="cs-CZ" dirty="0" smtClean="0">
                <a:latin typeface="+mj-lt"/>
              </a:rPr>
              <a:t>toho 445.284 jako </a:t>
            </a:r>
            <a:r>
              <a:rPr lang="cs-CZ" dirty="0" smtClean="0">
                <a:latin typeface="+mj-lt"/>
              </a:rPr>
              <a:t>nové/ originální </a:t>
            </a:r>
            <a:r>
              <a:rPr lang="cs-CZ" dirty="0" smtClean="0">
                <a:solidFill>
                  <a:srgbClr val="FF0000"/>
                </a:solidFill>
                <a:latin typeface="+mj-lt"/>
              </a:rPr>
              <a:t>?</a:t>
            </a:r>
          </a:p>
          <a:p>
            <a:pPr>
              <a:buFontTx/>
              <a:buChar char="-"/>
              <a:defRPr/>
            </a:pPr>
            <a:r>
              <a:rPr lang="cs-CZ" dirty="0" smtClean="0">
                <a:latin typeface="+mj-lt"/>
              </a:rPr>
              <a:t>778.965 </a:t>
            </a:r>
            <a:r>
              <a:rPr lang="cs-CZ" dirty="0" smtClean="0">
                <a:latin typeface="+mj-lt"/>
              </a:rPr>
              <a:t>záznamů bylo vyhodnoceno na </a:t>
            </a:r>
            <a:r>
              <a:rPr lang="cs-CZ" dirty="0" smtClean="0">
                <a:latin typeface="+mj-lt"/>
              </a:rPr>
              <a:t>vstupu </a:t>
            </a:r>
            <a:r>
              <a:rPr lang="cs-CZ" dirty="0" smtClean="0">
                <a:latin typeface="+mj-lt"/>
              </a:rPr>
              <a:t>do SK ČR jako duplicity </a:t>
            </a:r>
          </a:p>
          <a:p>
            <a:pPr marL="0" indent="0">
              <a:buFontTx/>
              <a:buNone/>
              <a:defRPr/>
            </a:pPr>
            <a:r>
              <a:rPr lang="cs-CZ" sz="2800" dirty="0">
                <a:latin typeface="+mj-lt"/>
              </a:rPr>
              <a:t>	</a:t>
            </a:r>
            <a:r>
              <a:rPr lang="cs-CZ" sz="2800" dirty="0" smtClean="0">
                <a:latin typeface="+mj-lt"/>
              </a:rPr>
              <a:t>(byly 	připsány k záznamům dříve uloženým </a:t>
            </a:r>
            <a:r>
              <a:rPr lang="cs-CZ" sz="2800" dirty="0" smtClean="0">
                <a:latin typeface="+mj-lt"/>
              </a:rPr>
              <a:t>	do SK </a:t>
            </a:r>
            <a:r>
              <a:rPr lang="cs-CZ" sz="2800" dirty="0" smtClean="0">
                <a:latin typeface="+mj-lt"/>
              </a:rPr>
              <a:t>ČR nebo tyto záznamy přepsaly) </a:t>
            </a:r>
            <a:endParaRPr lang="cs-CZ" sz="2800" dirty="0" smtClean="0">
              <a:latin typeface="+mj-lt"/>
            </a:endParaRPr>
          </a:p>
          <a:p>
            <a:pPr marL="0" indent="0">
              <a:buFontTx/>
              <a:buNone/>
              <a:defRPr/>
            </a:pPr>
            <a:endParaRPr lang="cs-CZ" sz="2800" dirty="0" smtClean="0">
              <a:latin typeface="+mj-lt"/>
            </a:endParaRPr>
          </a:p>
          <a:p>
            <a:pPr marL="0" indent="0">
              <a:buFontTx/>
              <a:buNone/>
              <a:defRPr/>
            </a:pPr>
            <a:r>
              <a:rPr lang="cs-CZ" sz="2800" dirty="0" smtClean="0">
                <a:latin typeface="+mj-lt"/>
              </a:rPr>
              <a:t>Přesto :</a:t>
            </a:r>
            <a:endParaRPr lang="cs-CZ" sz="2800" dirty="0" smtClean="0">
              <a:latin typeface="+mj-lt"/>
            </a:endParaRPr>
          </a:p>
          <a:p>
            <a:pPr marL="0" indent="0">
              <a:buFontTx/>
              <a:buNone/>
              <a:defRPr/>
            </a:pPr>
            <a:r>
              <a:rPr lang="cs-CZ" sz="2800" dirty="0">
                <a:latin typeface="+mj-lt"/>
              </a:rPr>
              <a:t>p</a:t>
            </a:r>
            <a:r>
              <a:rPr lang="cs-CZ" sz="2800" dirty="0" smtClean="0">
                <a:latin typeface="+mj-lt"/>
              </a:rPr>
              <a:t>racovníky  </a:t>
            </a:r>
            <a:r>
              <a:rPr lang="cs-CZ" sz="2800" dirty="0" smtClean="0">
                <a:latin typeface="+mj-lt"/>
              </a:rPr>
              <a:t>OSK bylo </a:t>
            </a:r>
            <a:r>
              <a:rPr lang="cs-CZ" sz="2800" dirty="0" smtClean="0">
                <a:effectLst/>
                <a:latin typeface="+mj-lt"/>
              </a:rPr>
              <a:t>ručně </a:t>
            </a:r>
            <a:r>
              <a:rPr lang="cs-CZ" sz="2800" dirty="0" err="1">
                <a:effectLst/>
                <a:latin typeface="+mj-lt"/>
              </a:rPr>
              <a:t>deduplikováno</a:t>
            </a:r>
            <a:r>
              <a:rPr lang="cs-CZ" sz="2800" dirty="0">
                <a:effectLst/>
                <a:latin typeface="+mj-lt"/>
              </a:rPr>
              <a:t> v SK ČR celkem </a:t>
            </a:r>
            <a:r>
              <a:rPr lang="cs-CZ" sz="2800" dirty="0">
                <a:solidFill>
                  <a:srgbClr val="FF0000"/>
                </a:solidFill>
                <a:effectLst/>
                <a:latin typeface="+mj-lt"/>
              </a:rPr>
              <a:t>27.226 titulů </a:t>
            </a:r>
            <a:r>
              <a:rPr lang="cs-CZ" sz="2800" dirty="0">
                <a:effectLst/>
                <a:latin typeface="+mj-lt"/>
              </a:rPr>
              <a:t>(v souvislosti s tím ručně </a:t>
            </a:r>
            <a:r>
              <a:rPr lang="cs-CZ" sz="2800" dirty="0">
                <a:solidFill>
                  <a:srgbClr val="FF0000"/>
                </a:solidFill>
                <a:effectLst/>
                <a:latin typeface="+mj-lt"/>
              </a:rPr>
              <a:t>smazáno 48.979 </a:t>
            </a:r>
            <a:r>
              <a:rPr lang="cs-CZ" sz="2800" dirty="0">
                <a:effectLst/>
                <a:latin typeface="+mj-lt"/>
              </a:rPr>
              <a:t> duplicitních </a:t>
            </a:r>
            <a:r>
              <a:rPr lang="cs-CZ" sz="2800" dirty="0" smtClean="0">
                <a:effectLst/>
                <a:latin typeface="+mj-lt"/>
              </a:rPr>
              <a:t>záznamů).  </a:t>
            </a:r>
            <a:endParaRPr lang="cs-CZ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39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Přibude  záznamů podle nových pravidel RDA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Všechny aktuální informace o RDA dostupné na adrese : </a:t>
            </a: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www.nkp.cz/o-knihovne/odborne-cinnosti/zpracovani-fondu/katalogizacni-politika/rda</a:t>
            </a:r>
            <a:r>
              <a:rPr lang="cs-CZ" dirty="0"/>
              <a:t> </a:t>
            </a:r>
            <a:r>
              <a:rPr lang="cs-CZ" dirty="0" smtClean="0"/>
              <a:t> (vše se zatím stále vyvíjí )</a:t>
            </a:r>
          </a:p>
          <a:p>
            <a:endParaRPr lang="cs-CZ" dirty="0"/>
          </a:p>
          <a:p>
            <a:r>
              <a:rPr lang="cs-CZ" dirty="0" smtClean="0"/>
              <a:t>Doporučení SK ČR pro katalogizaci po datu 1.4.2015</a:t>
            </a:r>
          </a:p>
          <a:p>
            <a:pPr marL="0" indent="0">
              <a:buNone/>
            </a:pPr>
            <a:r>
              <a:rPr lang="cs-CZ" dirty="0">
                <a:hlinkClick r:id="rId3"/>
              </a:rPr>
              <a:t>http://www.caslin.cz/doporuceni-souborneho-katalogu-cr-pro-katalogizaci-v-knihovnach-po-1-4.2015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793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 přítomných(31 knihoven)  přispívají do SK ČR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00131039"/>
              </p:ext>
            </p:extLst>
          </p:nvPr>
        </p:nvGraphicFramePr>
        <p:xfrm>
          <a:off x="357064" y="1628800"/>
          <a:ext cx="8504240" cy="6559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672"/>
                <a:gridCol w="1584176"/>
                <a:gridCol w="1783631"/>
                <a:gridCol w="1800200"/>
                <a:gridCol w="1497561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Sídlo knihovny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sigla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Celkem dokumentů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Záznamů ve</a:t>
                      </a:r>
                      <a:r>
                        <a:rPr lang="cs-CZ" baseline="0" dirty="0" smtClean="0"/>
                        <a:t> vlastnictví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 %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Mladá Boleslav 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MBG001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24153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1 %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Čáslav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HKG505</a:t>
                      </a:r>
                      <a:endParaRPr lang="cs-CZ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+HKG503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11029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573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</a:t>
                      </a:r>
                      <a:r>
                        <a:rPr lang="cs-CZ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Příbram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PBG001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28727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1559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5,4 %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Zdiby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ABC039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992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Přepis lístků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Kutná Hora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KHG001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21527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</a:t>
                      </a:r>
                      <a:r>
                        <a:rPr lang="cs-CZ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Brandýs n 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ABG503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2685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</a:t>
                      </a:r>
                      <a:r>
                        <a:rPr lang="cs-CZ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Slaný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KLG501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6425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r>
                        <a:rPr lang="cs-CZ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cs-CZ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Říčany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ABG502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16081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433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2,7 %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Kladno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KLG001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172315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11272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6,5 %</a:t>
                      </a:r>
                    </a:p>
                  </a:txBody>
                  <a:tcPr/>
                </a:tc>
              </a:tr>
              <a:tr h="463257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Beroun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BEG001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13656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381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2,8 %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Benešov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BNG001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19952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2,4 %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Kralupy</a:t>
                      </a:r>
                      <a:r>
                        <a:rPr lang="cs-CZ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 </a:t>
                      </a:r>
                      <a:r>
                        <a:rPr lang="cs-CZ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Vlt</a:t>
                      </a:r>
                      <a:endParaRPr lang="cs-CZ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MEG501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15619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1,5 %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Kolín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KOG001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82289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8766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10,7 %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knihoven</a:t>
                      </a:r>
                      <a:endParaRPr lang="cs-CZ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355.450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22.774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6,4 %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cs-CZ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cs-CZ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085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L 0.00382 -0.2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50" y="520700"/>
            <a:ext cx="8229600" cy="6760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err="1" smtClean="0"/>
              <a:t>Deduplikační</a:t>
            </a:r>
            <a:r>
              <a:rPr lang="cs-CZ" dirty="0" smtClean="0"/>
              <a:t> </a:t>
            </a:r>
            <a:r>
              <a:rPr lang="cs-CZ" dirty="0" smtClean="0"/>
              <a:t>klíče zůstávají stejné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476750"/>
          </a:xfrm>
        </p:spPr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  <a:defRPr/>
            </a:pPr>
            <a:r>
              <a:rPr lang="cs-CZ" dirty="0" smtClean="0"/>
              <a:t>Klíč 1  </a:t>
            </a:r>
          </a:p>
          <a:p>
            <a:pPr>
              <a:defRPr/>
            </a:pPr>
            <a:r>
              <a:rPr lang="cs-CZ" dirty="0" smtClean="0"/>
              <a:t>ISBN (020) nebo </a:t>
            </a:r>
            <a:r>
              <a:rPr lang="cs-CZ" dirty="0" err="1" smtClean="0"/>
              <a:t>čČNB</a:t>
            </a:r>
            <a:r>
              <a:rPr lang="cs-CZ" dirty="0" smtClean="0"/>
              <a:t>  (015), názvové údaje (245 </a:t>
            </a:r>
            <a:r>
              <a:rPr lang="cs-CZ" dirty="0" err="1" smtClean="0"/>
              <a:t>a,n,p</a:t>
            </a:r>
            <a:r>
              <a:rPr lang="cs-CZ" dirty="0" smtClean="0"/>
              <a:t>),  rok vyd. 260/</a:t>
            </a:r>
            <a:r>
              <a:rPr lang="cs-CZ" dirty="0" smtClean="0">
                <a:solidFill>
                  <a:srgbClr val="FF0000"/>
                </a:solidFill>
              </a:rPr>
              <a:t>264</a:t>
            </a:r>
            <a:r>
              <a:rPr lang="cs-CZ" dirty="0" smtClean="0"/>
              <a:t> c, rozsah (300a </a:t>
            </a:r>
            <a:r>
              <a:rPr lang="cs-CZ" i="1" dirty="0" smtClean="0"/>
              <a:t>- nejvyšší číslo</a:t>
            </a:r>
            <a:r>
              <a:rPr lang="cs-CZ" dirty="0" smtClean="0"/>
              <a:t>)</a:t>
            </a:r>
          </a:p>
          <a:p>
            <a:pPr marL="0" indent="0">
              <a:buFontTx/>
              <a:buNone/>
              <a:defRPr/>
            </a:pPr>
            <a:r>
              <a:rPr lang="cs-CZ" dirty="0" smtClean="0"/>
              <a:t>Klíč 2 </a:t>
            </a:r>
          </a:p>
          <a:p>
            <a:pPr>
              <a:defRPr/>
            </a:pPr>
            <a:r>
              <a:rPr lang="cs-CZ" dirty="0" smtClean="0"/>
              <a:t>Hlavní záhlaví (1xx), názvové údaje (245 </a:t>
            </a:r>
            <a:r>
              <a:rPr lang="cs-CZ" dirty="0" err="1" smtClean="0"/>
              <a:t>a,n,p</a:t>
            </a:r>
            <a:r>
              <a:rPr lang="cs-CZ" dirty="0" smtClean="0"/>
              <a:t>),  rok vyd. 260/</a:t>
            </a:r>
            <a:r>
              <a:rPr lang="cs-CZ" dirty="0" smtClean="0">
                <a:solidFill>
                  <a:srgbClr val="FF0000"/>
                </a:solidFill>
              </a:rPr>
              <a:t>264</a:t>
            </a:r>
            <a:r>
              <a:rPr lang="cs-CZ" dirty="0" smtClean="0"/>
              <a:t> c, rozsah (300a </a:t>
            </a:r>
            <a:r>
              <a:rPr lang="cs-CZ" i="1" dirty="0" smtClean="0"/>
              <a:t>- nejvyšší číslo</a:t>
            </a:r>
            <a:r>
              <a:rPr lang="cs-CZ" dirty="0" smtClean="0"/>
              <a:t>)</a:t>
            </a:r>
          </a:p>
          <a:p>
            <a:pPr>
              <a:defRPr/>
            </a:pPr>
            <a:endParaRPr lang="cs-CZ" dirty="0" smtClean="0"/>
          </a:p>
          <a:p>
            <a:pPr marL="0" indent="0">
              <a:buNone/>
              <a:defRPr/>
            </a:pPr>
            <a:r>
              <a:rPr lang="cs-CZ" altLang="cs-CZ" dirty="0" smtClean="0"/>
              <a:t>( v záznamech  dle RDA </a:t>
            </a:r>
            <a:r>
              <a:rPr lang="cs-CZ" altLang="cs-CZ" dirty="0"/>
              <a:t>– </a:t>
            </a:r>
            <a:r>
              <a:rPr lang="cs-CZ" altLang="cs-CZ" dirty="0" smtClean="0"/>
              <a:t>do „264 c“ piš</a:t>
            </a:r>
            <a:r>
              <a:rPr lang="cs-CZ" altLang="cs-CZ" dirty="0"/>
              <a:t>, co vidíš, i když je to chybně / v 008  správný údaj – </a:t>
            </a:r>
            <a:r>
              <a:rPr lang="cs-CZ" altLang="cs-CZ" dirty="0" smtClean="0"/>
              <a:t>přijdeme o jednu ze zásadních </a:t>
            </a:r>
            <a:r>
              <a:rPr lang="cs-CZ" altLang="cs-CZ" i="1" dirty="0" smtClean="0"/>
              <a:t>kontrol</a:t>
            </a:r>
            <a:endParaRPr lang="cs-CZ" altLang="cs-CZ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280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476672"/>
            <a:ext cx="8534400" cy="1152128"/>
          </a:xfrm>
        </p:spPr>
        <p:txBody>
          <a:bodyPr>
            <a:noAutofit/>
          </a:bodyPr>
          <a:lstStyle/>
          <a:p>
            <a:r>
              <a:rPr lang="cs-CZ" altLang="cs-CZ" sz="3600" dirty="0"/>
              <a:t>UNIMARC &gt; </a:t>
            </a:r>
            <a:r>
              <a:rPr lang="cs-CZ" altLang="cs-CZ" sz="3600" dirty="0" smtClean="0"/>
              <a:t>MARC21</a:t>
            </a:r>
            <a:r>
              <a:rPr lang="cs-CZ" altLang="cs-CZ" sz="3600" dirty="0" smtClean="0"/>
              <a:t/>
            </a:r>
            <a:br>
              <a:rPr lang="cs-CZ" altLang="cs-CZ" sz="3600" dirty="0" smtClean="0"/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r>
              <a:rPr lang="cs-CZ" altLang="cs-CZ" sz="2800" dirty="0" smtClean="0"/>
              <a:t>Pokud knihovny mění formát , je potřeba, aby tuto změnu  </a:t>
            </a:r>
            <a:r>
              <a:rPr lang="cs-CZ" altLang="cs-CZ" sz="2800" dirty="0" smtClean="0"/>
              <a:t>avizovaly </a:t>
            </a:r>
            <a:r>
              <a:rPr lang="cs-CZ" altLang="cs-CZ" sz="2800" dirty="0" smtClean="0"/>
              <a:t>správci SK ČR a </a:t>
            </a:r>
            <a:r>
              <a:rPr lang="cs-CZ" altLang="cs-CZ" sz="2800" dirty="0" smtClean="0"/>
              <a:t>poslaly </a:t>
            </a:r>
            <a:r>
              <a:rPr lang="cs-CZ" altLang="cs-CZ" sz="2800" dirty="0" smtClean="0"/>
              <a:t>vzorek dat v novém formátu</a:t>
            </a:r>
          </a:p>
          <a:p>
            <a:endParaRPr lang="cs-CZ" altLang="cs-CZ" sz="2800" dirty="0" smtClean="0"/>
          </a:p>
          <a:p>
            <a:r>
              <a:rPr lang="cs-CZ" altLang="cs-CZ" sz="2400" i="1" dirty="0" smtClean="0"/>
              <a:t>16 </a:t>
            </a:r>
            <a:r>
              <a:rPr lang="cs-CZ" altLang="cs-CZ" sz="2400" i="1" dirty="0" smtClean="0"/>
              <a:t>knihoven přispívajících do SK ČR změnilo </a:t>
            </a:r>
            <a:r>
              <a:rPr lang="cs-CZ" altLang="cs-CZ" sz="2400" i="1" dirty="0"/>
              <a:t>formát souborů pro dávkové zasílání dat, nebo takovou změnu </a:t>
            </a:r>
            <a:r>
              <a:rPr lang="cs-CZ" altLang="cs-CZ" sz="2400" i="1" dirty="0" smtClean="0"/>
              <a:t>avizovalo  již v roce 2014 </a:t>
            </a:r>
            <a:endParaRPr lang="cs-CZ" altLang="cs-CZ" sz="2400" i="1" dirty="0" smtClean="0"/>
          </a:p>
          <a:p>
            <a:r>
              <a:rPr lang="cs-CZ" altLang="cs-CZ" sz="2400" i="1" dirty="0" smtClean="0"/>
              <a:t>Žádné </a:t>
            </a:r>
            <a:r>
              <a:rPr lang="cs-CZ" altLang="cs-CZ" sz="2400" i="1" dirty="0"/>
              <a:t>závažné chyby souborů, či záznamů tento přechod zřejmě nepřinesl, testování zatím trvá</a:t>
            </a:r>
            <a:r>
              <a:rPr lang="cs-CZ" altLang="cs-CZ" sz="2400" i="1" dirty="0" smtClean="0"/>
              <a:t>.</a:t>
            </a:r>
          </a:p>
          <a:p>
            <a:r>
              <a:rPr lang="cs-CZ" altLang="cs-CZ" sz="2400" i="1" dirty="0" smtClean="0"/>
              <a:t>Přechod z UNMARCU do MARC 21 -  podpořen z </a:t>
            </a:r>
            <a:r>
              <a:rPr lang="cs-CZ" altLang="cs-CZ" sz="2400" i="1" dirty="0" err="1" smtClean="0"/>
              <a:t>VISKu</a:t>
            </a:r>
            <a:endParaRPr lang="cs-CZ" altLang="cs-CZ" sz="2400" i="1" dirty="0" smtClean="0"/>
          </a:p>
          <a:p>
            <a:r>
              <a:rPr lang="cs-CZ" altLang="cs-CZ" sz="2400" i="1" u="sng" dirty="0" smtClean="0"/>
              <a:t>Podpora UNIMARCU v SK ČR stále trvá (minimálně ještě rok)</a:t>
            </a:r>
            <a:endParaRPr lang="cs-CZ" altLang="cs-CZ" sz="2400" i="1" u="sng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25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534400" cy="936104"/>
          </a:xfrm>
        </p:spPr>
        <p:txBody>
          <a:bodyPr>
            <a:noAutofit/>
          </a:bodyPr>
          <a:lstStyle/>
          <a:p>
            <a:r>
              <a:rPr lang="cs-CZ" sz="1800" b="1" dirty="0"/>
              <a:t>Doplnění konverze polí záznamu MARC 21 &lt;&gt; UNIMARC v souvislosti se zavedením katalogizačních pravidel </a:t>
            </a:r>
            <a:r>
              <a:rPr lang="cs-CZ" sz="1800" b="1" dirty="0" err="1"/>
              <a:t>Resource</a:t>
            </a:r>
            <a:r>
              <a:rPr lang="cs-CZ" sz="1800" b="1" dirty="0"/>
              <a:t> </a:t>
            </a:r>
            <a:r>
              <a:rPr lang="cs-CZ" sz="1800" b="1" dirty="0" err="1"/>
              <a:t>Description</a:t>
            </a:r>
            <a:r>
              <a:rPr lang="cs-CZ" sz="1800" b="1" dirty="0"/>
              <a:t> and Access (RDA)</a:t>
            </a:r>
            <a:endParaRPr lang="cs-CZ" sz="1800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957545"/>
              </p:ext>
            </p:extLst>
          </p:nvPr>
        </p:nvGraphicFramePr>
        <p:xfrm>
          <a:off x="179512" y="1412776"/>
          <a:ext cx="8856985" cy="50405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84075"/>
                <a:gridCol w="706451"/>
                <a:gridCol w="2469914"/>
                <a:gridCol w="1060204"/>
                <a:gridCol w="706451"/>
                <a:gridCol w="3129890"/>
              </a:tblGrid>
              <a:tr h="437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MARC 21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Podpole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Název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UNIMARC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Podpole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Název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81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020__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Mezinárodní standardní číslo knihy (ISBN)(O)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010__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Mezinárodní standardní číslo knihy (ISBN)(O)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$q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vysvětlivka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$b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vysvětlivka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2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264_1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Nakladatel 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210__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Nakladatelské údaje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$a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místo vydání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$a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místo vydání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$b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jméno nakladatele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$c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jméno nakladatele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$c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datum vydání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$d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datum vydání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7775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Nové MARC 21 pole 264 se konvertuje  zjednodušeně do standardního pole UNIMARC  210 (v MARC 21 jsou pro tento typ konverze vždy k dispozici data, pole 264 s hodnotou indikátoru 1 je povinné na minimální úrovni.)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2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336__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Typ obsahu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936__*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Typ obsahu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$a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slovní označení typu obsahu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$a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slovní označení typu obsahu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$b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kód typu obsahu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$b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kód typu obsahu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$2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zdroj (NO)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$2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zdroj (NO)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2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337__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Typ média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937__*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Typ média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$a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slovní označení typu média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$a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slovní označení typu média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$b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kód typu média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$b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kód typu média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$2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zdroj (NO)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$2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zdroj (NO)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2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338__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Typ nosiče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938__*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Typ nosiče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$a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slovní označení typu nosiče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$a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slovní označení typu nosiče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$b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kód typu nosiče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$b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kód typu nosiče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$2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zdroj (NO)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$2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zdroj (NO)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20713" y="18335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03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Stále máme zájem o rozšíření počtu</a:t>
            </a:r>
            <a:br>
              <a:rPr lang="cs-CZ" dirty="0" smtClean="0"/>
            </a:br>
            <a:r>
              <a:rPr lang="cs-CZ" dirty="0" smtClean="0"/>
              <a:t> přispívajících knihoven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Jak konkrétně začít  ?</a:t>
            </a:r>
          </a:p>
          <a:p>
            <a:endParaRPr lang="cs-CZ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dirty="0" smtClean="0"/>
              <a:t>   Zasláním </a:t>
            </a:r>
            <a:r>
              <a:rPr lang="cs-CZ" altLang="cs-CZ" dirty="0"/>
              <a:t>vzorku dat do SK ČR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 dirty="0"/>
              <a:t>   cca 20- 50 záznamů (export z vašeho katalogu)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 dirty="0"/>
              <a:t>	předání : FTP, </a:t>
            </a:r>
            <a:r>
              <a:rPr lang="cs-CZ" altLang="cs-CZ" sz="2800" dirty="0" smtClean="0"/>
              <a:t>e-mail …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800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 dirty="0"/>
              <a:t> </a:t>
            </a:r>
            <a:r>
              <a:rPr lang="cs-CZ" altLang="cs-CZ" sz="2800" dirty="0" smtClean="0"/>
              <a:t>	konzultace :  </a:t>
            </a:r>
            <a:r>
              <a:rPr lang="cs-CZ" altLang="cs-CZ" sz="2800" dirty="0" smtClean="0">
                <a:hlinkClick r:id="rId2"/>
              </a:rPr>
              <a:t>skc@nkp.cz</a:t>
            </a:r>
            <a:r>
              <a:rPr lang="cs-CZ" altLang="cs-CZ" sz="2800" dirty="0" smtClean="0"/>
              <a:t>   tel : 221 663 206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8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 dirty="0" smtClean="0"/>
              <a:t>   </a:t>
            </a:r>
            <a:r>
              <a:rPr lang="cs-CZ" altLang="cs-CZ" sz="2800" dirty="0">
                <a:solidFill>
                  <a:srgbClr val="FF0066"/>
                </a:solidFill>
              </a:rPr>
              <a:t>Nebojte se zjistit, jak jste dobří !</a:t>
            </a:r>
            <a:endParaRPr lang="cs-CZ" alt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810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Standardy pro spolupráci se SK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2"/>
            <a:r>
              <a:rPr lang="cs-CZ" altLang="cs-CZ" sz="2200" dirty="0"/>
              <a:t>výměnný formát MARC 21 / </a:t>
            </a:r>
            <a:r>
              <a:rPr lang="cs-CZ" altLang="cs-CZ" sz="2200" dirty="0">
                <a:solidFill>
                  <a:srgbClr val="FF0000"/>
                </a:solidFill>
              </a:rPr>
              <a:t>UNIMARC výhledově opustíme</a:t>
            </a:r>
          </a:p>
          <a:p>
            <a:pPr lvl="2"/>
            <a:r>
              <a:rPr lang="cs-CZ" altLang="cs-CZ" sz="2200" dirty="0"/>
              <a:t>standard pro jmenné zpracování - ISBD</a:t>
            </a:r>
          </a:p>
          <a:p>
            <a:pPr lvl="2"/>
            <a:r>
              <a:rPr lang="cs-CZ" altLang="cs-CZ" sz="2200" dirty="0"/>
              <a:t>pravidla pro jmenné zpracování - </a:t>
            </a:r>
            <a:r>
              <a:rPr lang="cs-CZ" altLang="cs-CZ" sz="2200" dirty="0" smtClean="0"/>
              <a:t>AACR2 </a:t>
            </a:r>
            <a:r>
              <a:rPr lang="cs-CZ" altLang="cs-CZ" sz="2200" dirty="0" smtClean="0">
                <a:solidFill>
                  <a:srgbClr val="FF0000"/>
                </a:solidFill>
              </a:rPr>
              <a:t>od 1.4.2015 RDA</a:t>
            </a:r>
            <a:endParaRPr lang="cs-CZ" altLang="cs-CZ" sz="2200" dirty="0">
              <a:solidFill>
                <a:srgbClr val="FF0000"/>
              </a:solidFill>
            </a:endParaRPr>
          </a:p>
          <a:p>
            <a:pPr lvl="2"/>
            <a:r>
              <a:rPr lang="cs-CZ" altLang="cs-CZ" sz="2200" dirty="0"/>
              <a:t>pro věcné zpracování - notace MDT </a:t>
            </a:r>
            <a:r>
              <a:rPr lang="cs-CZ" altLang="cs-CZ" sz="2200" dirty="0" smtClean="0"/>
              <a:t>, Konspekt</a:t>
            </a:r>
            <a:endParaRPr lang="cs-CZ" altLang="cs-CZ" sz="2200" dirty="0"/>
          </a:p>
          <a:p>
            <a:pPr lvl="2"/>
            <a:r>
              <a:rPr lang="cs-CZ" altLang="cs-CZ" sz="2200" dirty="0"/>
              <a:t>Instrukce - stanoví strukturu a obsah </a:t>
            </a:r>
            <a:r>
              <a:rPr lang="cs-CZ" altLang="cs-CZ" sz="2200" dirty="0" smtClean="0"/>
              <a:t> minimálního záznamu  pro SK ČR / nebo doporučeného záznamu</a:t>
            </a:r>
            <a:r>
              <a:rPr lang="cs-CZ" altLang="cs-CZ" sz="2200" dirty="0"/>
              <a:t>	</a:t>
            </a:r>
          </a:p>
          <a:p>
            <a:pPr lvl="2">
              <a:buFontTx/>
              <a:buNone/>
            </a:pPr>
            <a:r>
              <a:rPr lang="cs-CZ" altLang="cs-CZ" sz="2200" dirty="0"/>
              <a:t>		</a:t>
            </a:r>
            <a:r>
              <a:rPr lang="cs-CZ" altLang="cs-CZ" sz="1800" i="1" dirty="0"/>
              <a:t>k dispozici od počátku sběru</a:t>
            </a:r>
          </a:p>
          <a:p>
            <a:pPr lvl="2">
              <a:buFontTx/>
              <a:buNone/>
            </a:pPr>
            <a:r>
              <a:rPr lang="cs-CZ" altLang="cs-CZ" sz="1800" i="1" dirty="0"/>
              <a:t>		tištěné monografie (1994 návrh, 1996 schválení)</a:t>
            </a:r>
          </a:p>
          <a:p>
            <a:pPr lvl="2">
              <a:buFontTx/>
              <a:buNone/>
            </a:pPr>
            <a:r>
              <a:rPr lang="cs-CZ" altLang="cs-CZ" sz="1800" i="1" dirty="0"/>
              <a:t>		speciální dokumenty (1998 návrh, 1999 schválení)</a:t>
            </a:r>
          </a:p>
          <a:p>
            <a:pPr lvl="2">
              <a:buFontTx/>
              <a:buNone/>
            </a:pPr>
            <a:r>
              <a:rPr lang="cs-CZ" altLang="cs-CZ" sz="1800" i="1" dirty="0"/>
              <a:t>		tištěné seriály (1998 návrh, 1999 schválení</a:t>
            </a:r>
            <a:r>
              <a:rPr lang="cs-CZ" altLang="cs-CZ" sz="1800" i="1" dirty="0" smtClean="0"/>
              <a:t>)</a:t>
            </a:r>
            <a:endParaRPr lang="cs-CZ" altLang="cs-CZ" sz="1800" i="1" dirty="0"/>
          </a:p>
        </p:txBody>
      </p:sp>
    </p:spTree>
    <p:extLst>
      <p:ext uri="{BB962C8B-B14F-4D97-AF65-F5344CB8AC3E}">
        <p14:creationId xmlns:p14="http://schemas.microsoft.com/office/powerpoint/2010/main" val="10565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507413" cy="13843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200" dirty="0" smtClean="0"/>
              <a:t>Na co si dát při katalogizaci zvlášť pozor 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8800"/>
            <a:ext cx="8892480" cy="4752528"/>
          </a:xfrm>
        </p:spPr>
        <p:txBody>
          <a:bodyPr>
            <a:normAutofit fontScale="62500" lnSpcReduction="20000"/>
          </a:bodyPr>
          <a:lstStyle/>
          <a:p>
            <a:pPr marL="274320" lvl="1" indent="0">
              <a:buNone/>
              <a:defRPr/>
            </a:pPr>
            <a:r>
              <a:rPr lang="cs-CZ" sz="3600" dirty="0"/>
              <a:t>Duplicity v SK ČR vznikají při odlišném zápisu následujících údajů: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3600" dirty="0" smtClean="0"/>
              <a:t>ISBN </a:t>
            </a:r>
            <a:r>
              <a:rPr lang="cs-CZ" altLang="cs-CZ" sz="3600" dirty="0" smtClean="0"/>
              <a:t>/ </a:t>
            </a:r>
            <a:r>
              <a:rPr lang="cs-CZ" altLang="cs-CZ" sz="3600" dirty="0" err="1" smtClean="0"/>
              <a:t>č.ČNB</a:t>
            </a:r>
            <a:r>
              <a:rPr lang="cs-CZ" altLang="cs-CZ" sz="3600" dirty="0" smtClean="0"/>
              <a:t> *)</a:t>
            </a:r>
            <a:endParaRPr lang="cs-CZ" altLang="cs-CZ" sz="3600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3600" dirty="0" smtClean="0"/>
              <a:t>Hlavní záhlaví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3600" dirty="0" smtClean="0"/>
              <a:t>Názvové údaje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3600" dirty="0" smtClean="0"/>
              <a:t>Rok vydání / Dotisk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3600" dirty="0" smtClean="0"/>
              <a:t>Rozsah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altLang="cs-CZ" sz="3000" dirty="0" smtClean="0"/>
          </a:p>
          <a:p>
            <a:pPr marL="457200" lvl="1" indent="0">
              <a:buFont typeface="Tahoma" panose="020B0604030504040204" pitchFamily="34" charset="0"/>
              <a:buNone/>
              <a:defRPr/>
            </a:pPr>
            <a:r>
              <a:rPr lang="cs-CZ" altLang="cs-CZ" sz="3200" b="1" dirty="0" smtClean="0"/>
              <a:t>Nebo když je dokument  zpracován jako :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3200" dirty="0" smtClean="0"/>
              <a:t>Jiný druh dokumentu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3200" dirty="0" smtClean="0"/>
              <a:t>Vícesvazkové dílo / po jednotlivých dílech</a:t>
            </a:r>
          </a:p>
          <a:p>
            <a:pPr>
              <a:defRPr/>
            </a:pPr>
            <a:endParaRPr lang="cs-CZ" dirty="0" smtClean="0"/>
          </a:p>
          <a:p>
            <a:pPr marL="0" indent="0">
              <a:buFontTx/>
              <a:buNone/>
              <a:defRPr/>
            </a:pPr>
            <a:r>
              <a:rPr lang="cs-CZ" sz="1800" dirty="0" smtClean="0"/>
              <a:t>*)  </a:t>
            </a:r>
            <a:r>
              <a:rPr lang="cs-CZ" sz="3200" dirty="0" smtClean="0"/>
              <a:t>Za </a:t>
            </a:r>
            <a:r>
              <a:rPr lang="cs-CZ" sz="3200" dirty="0"/>
              <a:t>poslední 2 měsíce z 882 případů </a:t>
            </a:r>
            <a:r>
              <a:rPr lang="cs-CZ" sz="3200" b="1" dirty="0">
                <a:solidFill>
                  <a:srgbClr val="FF0000"/>
                </a:solidFill>
              </a:rPr>
              <a:t>109 x  </a:t>
            </a:r>
            <a:r>
              <a:rPr lang="cs-CZ" sz="3200" dirty="0" err="1"/>
              <a:t>čnb</a:t>
            </a:r>
            <a:r>
              <a:rPr lang="cs-CZ" sz="3200" dirty="0"/>
              <a:t> přesunuto k dílu, </a:t>
            </a:r>
            <a:endParaRPr lang="cs-CZ" sz="3200" dirty="0" smtClean="0"/>
          </a:p>
          <a:p>
            <a:pPr marL="0" indent="0">
              <a:buFontTx/>
              <a:buNone/>
              <a:defRPr/>
            </a:pPr>
            <a:r>
              <a:rPr lang="cs-CZ" sz="3200" dirty="0" smtClean="0"/>
              <a:t>ke </a:t>
            </a:r>
            <a:r>
              <a:rPr lang="cs-CZ" sz="3200" dirty="0"/>
              <a:t>kterému nepatří ! </a:t>
            </a:r>
          </a:p>
          <a:p>
            <a:pPr>
              <a:buFontTx/>
              <a:buChar char="-"/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242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E915-A0FF-4144-A365-F495BE9B6024}" type="datetime1">
              <a:rPr lang="cs-CZ" altLang="cs-CZ"/>
              <a:pPr/>
              <a:t>2.3.2015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Národní knihovna ČR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FF0000"/>
                </a:solidFill>
              </a:rPr>
              <a:t>Proč posílat </a:t>
            </a:r>
            <a:r>
              <a:rPr lang="cs-CZ" altLang="cs-CZ" dirty="0" smtClean="0">
                <a:solidFill>
                  <a:srgbClr val="FF0000"/>
                </a:solidFill>
              </a:rPr>
              <a:t>data do SK ČR</a:t>
            </a:r>
            <a:endParaRPr lang="cs-CZ" altLang="cs-CZ" dirty="0">
              <a:solidFill>
                <a:srgbClr val="FF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FontTx/>
              <a:buNone/>
            </a:pPr>
            <a:r>
              <a:rPr lang="cs-CZ" altLang="cs-CZ" dirty="0"/>
              <a:t>1</a:t>
            </a:r>
            <a:r>
              <a:rPr lang="cs-CZ" altLang="cs-CZ" dirty="0" smtClean="0"/>
              <a:t>) Stavovská </a:t>
            </a:r>
            <a:r>
              <a:rPr lang="cs-CZ" altLang="cs-CZ" dirty="0"/>
              <a:t>povinnost</a:t>
            </a:r>
          </a:p>
          <a:p>
            <a:pPr>
              <a:buFontTx/>
              <a:buNone/>
            </a:pPr>
            <a:r>
              <a:rPr lang="cs-CZ" altLang="cs-CZ" dirty="0"/>
              <a:t>2</a:t>
            </a:r>
            <a:r>
              <a:rPr lang="cs-CZ" altLang="cs-CZ" dirty="0" smtClean="0"/>
              <a:t>) Knihovna </a:t>
            </a:r>
            <a:r>
              <a:rPr lang="cs-CZ" altLang="cs-CZ" dirty="0"/>
              <a:t>dostane reálnou odpověď zda data odpovídají požadovaným standardům</a:t>
            </a:r>
          </a:p>
          <a:p>
            <a:pPr>
              <a:buFontTx/>
              <a:buNone/>
            </a:pPr>
            <a:r>
              <a:rPr lang="cs-CZ" altLang="cs-CZ" dirty="0"/>
              <a:t>3</a:t>
            </a:r>
            <a:r>
              <a:rPr lang="cs-CZ" altLang="cs-CZ" dirty="0" smtClean="0"/>
              <a:t>) Zvýšení </a:t>
            </a:r>
            <a:r>
              <a:rPr lang="cs-CZ" altLang="cs-CZ" dirty="0"/>
              <a:t>prestiže naší práce v očích zřizovatele</a:t>
            </a:r>
          </a:p>
          <a:p>
            <a:pPr>
              <a:buFontTx/>
              <a:buNone/>
            </a:pPr>
            <a:r>
              <a:rPr lang="cs-CZ" altLang="cs-CZ" dirty="0"/>
              <a:t>4</a:t>
            </a:r>
            <a:r>
              <a:rPr lang="cs-CZ" altLang="cs-CZ" dirty="0" smtClean="0"/>
              <a:t>) Lepší </a:t>
            </a:r>
            <a:r>
              <a:rPr lang="cs-CZ" altLang="cs-CZ" dirty="0" err="1"/>
              <a:t>vyhledavatelnost</a:t>
            </a:r>
            <a:r>
              <a:rPr lang="cs-CZ" altLang="cs-CZ" dirty="0"/>
              <a:t> dokumentů </a:t>
            </a:r>
          </a:p>
          <a:p>
            <a:pPr>
              <a:buFontTx/>
              <a:buNone/>
            </a:pPr>
            <a:r>
              <a:rPr lang="cs-CZ" altLang="cs-CZ" dirty="0"/>
              <a:t>   našich fondů</a:t>
            </a:r>
          </a:p>
          <a:p>
            <a:endParaRPr lang="cs-CZ" altLang="cs-CZ" dirty="0" smtClean="0"/>
          </a:p>
          <a:p>
            <a:endParaRPr lang="cs-CZ" altLang="cs-CZ" dirty="0"/>
          </a:p>
          <a:p>
            <a:pPr marL="0" indent="0">
              <a:buNone/>
            </a:pPr>
            <a:r>
              <a:rPr lang="cs-CZ" altLang="cs-CZ" sz="1900" i="1" dirty="0" smtClean="0"/>
              <a:t>Půjčeno </a:t>
            </a:r>
            <a:r>
              <a:rPr lang="cs-CZ" altLang="cs-CZ" sz="1900" i="1" dirty="0"/>
              <a:t>z prezentace </a:t>
            </a:r>
            <a:r>
              <a:rPr lang="cs-CZ" altLang="cs-CZ" sz="1900" dirty="0"/>
              <a:t>: </a:t>
            </a:r>
            <a:r>
              <a:rPr lang="cs-CZ" altLang="cs-CZ" sz="1900" dirty="0" smtClean="0"/>
              <a:t>Proč se nebát posílat data </a:t>
            </a:r>
          </a:p>
          <a:p>
            <a:pPr marL="0" indent="0">
              <a:buNone/>
            </a:pPr>
            <a:r>
              <a:rPr lang="cs-CZ" altLang="cs-CZ" sz="1900" dirty="0" smtClean="0"/>
              <a:t>Mgr</a:t>
            </a:r>
            <a:r>
              <a:rPr lang="cs-CZ" altLang="cs-CZ" sz="1900" dirty="0"/>
              <a:t>. Zuzana </a:t>
            </a:r>
            <a:r>
              <a:rPr lang="cs-CZ" altLang="cs-CZ" sz="1900" dirty="0" smtClean="0"/>
              <a:t>Bornová , Knihovna </a:t>
            </a:r>
            <a:r>
              <a:rPr lang="cs-CZ" altLang="cs-CZ" sz="1900" dirty="0"/>
              <a:t>Petra Bezruče v </a:t>
            </a:r>
            <a:r>
              <a:rPr lang="cs-CZ" altLang="cs-CZ" sz="1900" dirty="0" smtClean="0"/>
              <a:t>Opavě  </a:t>
            </a:r>
          </a:p>
          <a:p>
            <a:pPr marL="0" indent="0">
              <a:buNone/>
            </a:pPr>
            <a:r>
              <a:rPr lang="cs-CZ" altLang="cs-CZ" sz="1900" dirty="0" smtClean="0"/>
              <a:t>Praha </a:t>
            </a:r>
            <a:r>
              <a:rPr lang="cs-CZ" altLang="cs-CZ" sz="1900" dirty="0"/>
              <a:t>30.listopadu 2006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4128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4000" dirty="0" smtClean="0"/>
          </a:p>
          <a:p>
            <a:pPr marL="0" indent="0" algn="ctr">
              <a:buNone/>
            </a:pPr>
            <a:r>
              <a:rPr lang="cs-CZ" sz="4000" dirty="0" smtClean="0"/>
              <a:t>Děkuji za pozornost</a:t>
            </a:r>
            <a:r>
              <a:rPr lang="cs-CZ" sz="4000" dirty="0" smtClean="0"/>
              <a:t>.</a:t>
            </a:r>
          </a:p>
          <a:p>
            <a:pPr marL="0" indent="0" algn="ctr">
              <a:buNone/>
            </a:pPr>
            <a:r>
              <a:rPr lang="cs-CZ" sz="4000" dirty="0" smtClean="0">
                <a:solidFill>
                  <a:srgbClr val="FF0000"/>
                </a:solidFill>
              </a:rPr>
              <a:t>Ještě budou seriály </a:t>
            </a:r>
            <a:r>
              <a:rPr lang="cs-CZ" sz="4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lang="cs-CZ" sz="4000" dirty="0" smtClean="0">
                <a:solidFill>
                  <a:srgbClr val="FF0000"/>
                </a:solidFill>
              </a:rPr>
              <a:t> </a:t>
            </a:r>
            <a:endParaRPr lang="cs-CZ" sz="40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cs-CZ" sz="4000" dirty="0"/>
          </a:p>
          <a:p>
            <a:pPr marL="0" indent="0" algn="ctr">
              <a:buNone/>
            </a:pPr>
            <a:endParaRPr lang="cs-CZ" sz="4000" dirty="0" smtClean="0"/>
          </a:p>
          <a:p>
            <a:pPr marL="0" indent="0" algn="ctr">
              <a:buNone/>
            </a:pP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410579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88640"/>
            <a:ext cx="8534400" cy="1080120"/>
          </a:xfrm>
        </p:spPr>
        <p:txBody>
          <a:bodyPr>
            <a:normAutofit fontScale="90000"/>
          </a:bodyPr>
          <a:lstStyle/>
          <a:p>
            <a:r>
              <a:rPr lang="cs-CZ" altLang="cs-CZ" sz="3400" b="1" dirty="0"/>
              <a:t>Souborný katalog </a:t>
            </a:r>
            <a:r>
              <a:rPr lang="cs-CZ" altLang="cs-CZ" sz="3400" dirty="0"/>
              <a:t>- </a:t>
            </a:r>
            <a:r>
              <a:rPr lang="cs-CZ" altLang="cs-CZ" sz="2400" dirty="0"/>
              <a:t>charakteristika</a:t>
            </a:r>
            <a:r>
              <a:rPr lang="cs-CZ" altLang="cs-CZ" sz="2400" b="1" dirty="0"/>
              <a:t/>
            </a:r>
            <a:br>
              <a:rPr lang="cs-CZ" altLang="cs-CZ" sz="2400" b="1" dirty="0"/>
            </a:br>
            <a:r>
              <a:rPr lang="cs-CZ" altLang="cs-CZ" sz="3400" b="1" dirty="0"/>
              <a:t>				</a:t>
            </a:r>
            <a:endParaRPr lang="cs-CZ" altLang="cs-CZ" sz="2400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700808"/>
            <a:ext cx="7581900" cy="43211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cs-CZ" altLang="cs-CZ" sz="2800" dirty="0"/>
              <a:t>souhrn bibliografických záznamů fondů knihoven, které se na tvorbě konkrétního souborného katalogu podílejí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800" dirty="0"/>
          </a:p>
          <a:p>
            <a:pPr>
              <a:lnSpc>
                <a:spcPct val="80000"/>
              </a:lnSpc>
            </a:pPr>
            <a:r>
              <a:rPr lang="cs-CZ" altLang="cs-CZ" sz="2800" dirty="0"/>
              <a:t>podává informaci, ve které ze zúčastněných knihoven se konkrétní dokument nachází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800" dirty="0"/>
          </a:p>
          <a:p>
            <a:pPr>
              <a:lnSpc>
                <a:spcPct val="80000"/>
              </a:lnSpc>
            </a:pPr>
            <a:r>
              <a:rPr lang="cs-CZ" altLang="cs-CZ" sz="2800" dirty="0"/>
              <a:t>k informaci o umístění dokumentu v určité knihovně slouží  sigla (lokační značka</a:t>
            </a:r>
            <a:r>
              <a:rPr lang="cs-CZ" altLang="cs-CZ" sz="2800" dirty="0" smtClean="0"/>
              <a:t>), </a:t>
            </a:r>
            <a:r>
              <a:rPr lang="cs-CZ" altLang="cs-CZ" sz="2800" dirty="0" smtClean="0"/>
              <a:t>kterou lze dešifrovat v ADR </a:t>
            </a:r>
            <a:r>
              <a:rPr lang="cs-CZ" sz="2800" dirty="0">
                <a:hlinkClick r:id="rId2"/>
              </a:rPr>
              <a:t>http://aleph.nkp.cz/cze/adr</a:t>
            </a:r>
            <a:r>
              <a:rPr lang="cs-CZ" sz="2800" dirty="0"/>
              <a:t> </a:t>
            </a:r>
            <a:endParaRPr lang="cs-CZ" sz="2800" dirty="0" smtClean="0"/>
          </a:p>
          <a:p>
            <a:pPr>
              <a:lnSpc>
                <a:spcPct val="80000"/>
              </a:lnSpc>
            </a:pPr>
            <a:endParaRPr lang="cs-CZ" altLang="cs-CZ" sz="2800" dirty="0" smtClean="0"/>
          </a:p>
          <a:p>
            <a:pPr>
              <a:lnSpc>
                <a:spcPct val="80000"/>
              </a:lnSpc>
            </a:pPr>
            <a:r>
              <a:rPr lang="cs-CZ" altLang="cs-CZ" sz="2800" dirty="0"/>
              <a:t>Souborný katalog ČR : </a:t>
            </a:r>
            <a:r>
              <a:rPr lang="cs-CZ" altLang="cs-CZ" sz="2800" dirty="0">
                <a:hlinkClick r:id="rId3"/>
              </a:rPr>
              <a:t>www.caslin.cz</a:t>
            </a:r>
            <a:endParaRPr lang="cs-CZ" altLang="cs-CZ" sz="2800" dirty="0"/>
          </a:p>
          <a:p>
            <a:pPr>
              <a:lnSpc>
                <a:spcPct val="80000"/>
              </a:lnSpc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11034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5763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>
                <a:solidFill>
                  <a:srgbClr val="FF0000"/>
                </a:solidFill>
              </a:rPr>
              <a:t>Žádoucí stav </a:t>
            </a:r>
            <a:r>
              <a:rPr lang="cs-CZ" sz="2800" dirty="0" smtClean="0">
                <a:hlinkClick r:id="rId2"/>
              </a:rPr>
              <a:t>na 1 konkrétní dílo </a:t>
            </a:r>
            <a:r>
              <a:rPr lang="cs-CZ" sz="2800" dirty="0" smtClean="0"/>
              <a:t>/ </a:t>
            </a:r>
            <a:r>
              <a:rPr lang="cs-CZ" sz="2800" dirty="0" smtClean="0">
                <a:solidFill>
                  <a:srgbClr val="FF0000"/>
                </a:solidFill>
              </a:rPr>
              <a:t>1 záznam</a:t>
            </a:r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7171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678737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61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Častá realita </a:t>
            </a:r>
            <a:r>
              <a:rPr lang="cs-CZ" dirty="0" smtClean="0">
                <a:sym typeface="Wingdings" panose="05000000000000000000" pitchFamily="2" charset="2"/>
                <a:hlinkClick r:id="rId2"/>
              </a:rPr>
              <a:t>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008567"/>
            <a:ext cx="9949783" cy="685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9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229600" cy="864394"/>
          </a:xfrm>
        </p:spPr>
        <p:txBody>
          <a:bodyPr>
            <a:normAutofit fontScale="90000"/>
          </a:bodyPr>
          <a:lstStyle/>
          <a:p>
            <a:r>
              <a:rPr lang="cs-CZ" altLang="cs-CZ" sz="3400" b="1" dirty="0"/>
              <a:t>Souborný katalog jako nástroj pro …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800"/>
            <a:ext cx="8820150" cy="46085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cs-CZ" altLang="cs-CZ" sz="900" dirty="0"/>
          </a:p>
          <a:p>
            <a:pPr>
              <a:lnSpc>
                <a:spcPct val="80000"/>
              </a:lnSpc>
            </a:pPr>
            <a:r>
              <a:rPr lang="cs-CZ" altLang="cs-CZ" sz="2200" b="1" dirty="0"/>
              <a:t>služby</a:t>
            </a:r>
            <a:r>
              <a:rPr lang="cs-CZ" altLang="cs-CZ" sz="22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200" dirty="0"/>
              <a:t>	  </a:t>
            </a:r>
            <a:r>
              <a:rPr lang="cs-CZ" altLang="cs-CZ" sz="2200" i="1" dirty="0"/>
              <a:t>Kdo má hledaný dokument  </a:t>
            </a:r>
            <a:r>
              <a:rPr lang="cs-CZ" altLang="cs-CZ" sz="2200" i="1" dirty="0" smtClean="0"/>
              <a:t>?  Kam si mám zajet, kam poslat </a:t>
            </a:r>
            <a:r>
              <a:rPr lang="cs-CZ" altLang="cs-CZ" sz="2200" i="1" dirty="0" err="1" smtClean="0"/>
              <a:t>obj</a:t>
            </a:r>
            <a:r>
              <a:rPr lang="cs-CZ" altLang="cs-CZ" sz="2200" i="1" dirty="0" smtClean="0"/>
              <a:t>. MVS ?</a:t>
            </a:r>
            <a:endParaRPr lang="cs-CZ" altLang="cs-CZ" sz="2200" i="1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200" dirty="0"/>
              <a:t>	 </a:t>
            </a:r>
            <a:r>
              <a:rPr lang="cs-CZ" altLang="cs-CZ" sz="2200" dirty="0" smtClean="0"/>
              <a:t>(</a:t>
            </a:r>
            <a:r>
              <a:rPr lang="cs-CZ" altLang="cs-CZ" sz="2200" dirty="0"/>
              <a:t>uspokojení potřeb uživatele)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200" dirty="0"/>
          </a:p>
          <a:p>
            <a:pPr>
              <a:lnSpc>
                <a:spcPct val="80000"/>
              </a:lnSpc>
            </a:pPr>
            <a:r>
              <a:rPr lang="cs-CZ" altLang="cs-CZ" sz="2200" b="1" dirty="0"/>
              <a:t>katalogizaci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200" dirty="0"/>
              <a:t>	  </a:t>
            </a:r>
            <a:r>
              <a:rPr lang="cs-CZ" altLang="cs-CZ" sz="2200" i="1" dirty="0"/>
              <a:t>Byl hledaný dokument již zkatalogizován ?</a:t>
            </a:r>
            <a:r>
              <a:rPr lang="cs-CZ" altLang="cs-CZ" sz="22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200" dirty="0"/>
              <a:t>	  převzetí záznamu (ušetření práce odborníků)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200" dirty="0"/>
          </a:p>
          <a:p>
            <a:pPr>
              <a:lnSpc>
                <a:spcPct val="80000"/>
              </a:lnSpc>
            </a:pPr>
            <a:r>
              <a:rPr lang="cs-CZ" altLang="cs-CZ" sz="2200" b="1" dirty="0"/>
              <a:t>akvizici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200" dirty="0"/>
              <a:t>      </a:t>
            </a:r>
            <a:r>
              <a:rPr lang="cs-CZ" altLang="cs-CZ" sz="2200" i="1" dirty="0" smtClean="0"/>
              <a:t>Byl </a:t>
            </a:r>
            <a:r>
              <a:rPr lang="cs-CZ" altLang="cs-CZ" sz="2200" i="1" dirty="0"/>
              <a:t>hledaný dokument již koupen </a:t>
            </a:r>
            <a:r>
              <a:rPr lang="cs-CZ" altLang="cs-CZ" sz="2200" i="1" dirty="0" smtClean="0"/>
              <a:t>? </a:t>
            </a:r>
            <a:endParaRPr lang="cs-CZ" altLang="cs-CZ" sz="2200" i="1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200" dirty="0"/>
              <a:t>	 </a:t>
            </a:r>
            <a:r>
              <a:rPr lang="cs-CZ" altLang="cs-CZ" sz="2200" i="1" dirty="0" smtClean="0"/>
              <a:t>Odebírá tento časopis někdo jiný (mohu odběr zrušit) 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2200" dirty="0" smtClean="0"/>
              <a:t>      racionalizace </a:t>
            </a:r>
            <a:r>
              <a:rPr lang="cs-CZ" altLang="cs-CZ" sz="2200" dirty="0"/>
              <a:t>akvizice (ušetření financí)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200" dirty="0"/>
          </a:p>
          <a:p>
            <a:pPr>
              <a:lnSpc>
                <a:spcPct val="80000"/>
              </a:lnSpc>
            </a:pPr>
            <a:r>
              <a:rPr lang="cs-CZ" altLang="cs-CZ" sz="2200" b="1" dirty="0"/>
              <a:t>rešerši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200" dirty="0"/>
              <a:t>	  </a:t>
            </a:r>
            <a:r>
              <a:rPr lang="cs-CZ" altLang="cs-CZ" sz="2200" i="1" dirty="0"/>
              <a:t>Jaké dokumenty vyšly k danému tématu 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200" dirty="0"/>
              <a:t>	  závisí na kvalitě záznamů – přítomnost MDT, klíčových slov</a:t>
            </a:r>
            <a:r>
              <a:rPr lang="cs-CZ" altLang="cs-CZ" sz="1600" dirty="0"/>
              <a:t>	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900" dirty="0"/>
              <a:t>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900" dirty="0"/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900" dirty="0"/>
          </a:p>
          <a:p>
            <a:pPr>
              <a:lnSpc>
                <a:spcPct val="80000"/>
              </a:lnSpc>
              <a:buFontTx/>
              <a:buNone/>
            </a:pPr>
            <a:endParaRPr lang="cs-CZ" altLang="cs-CZ" sz="900" dirty="0"/>
          </a:p>
          <a:p>
            <a:pPr>
              <a:lnSpc>
                <a:spcPct val="80000"/>
              </a:lnSpc>
              <a:buFontTx/>
              <a:buNone/>
            </a:pPr>
            <a:endParaRPr lang="cs-CZ" altLang="cs-CZ" sz="900" dirty="0"/>
          </a:p>
          <a:p>
            <a:pPr>
              <a:lnSpc>
                <a:spcPct val="80000"/>
              </a:lnSpc>
              <a:buFontTx/>
              <a:buNone/>
            </a:pPr>
            <a:endParaRPr lang="cs-CZ" altLang="cs-CZ" sz="900" dirty="0"/>
          </a:p>
          <a:p>
            <a:pPr>
              <a:lnSpc>
                <a:spcPct val="80000"/>
              </a:lnSpc>
            </a:pPr>
            <a:endParaRPr lang="cs-CZ" altLang="cs-CZ" sz="900" dirty="0"/>
          </a:p>
          <a:p>
            <a:pPr>
              <a:lnSpc>
                <a:spcPct val="80000"/>
              </a:lnSpc>
            </a:pPr>
            <a:endParaRPr lang="cs-CZ" altLang="cs-CZ" sz="900" dirty="0"/>
          </a:p>
          <a:p>
            <a:pPr>
              <a:lnSpc>
                <a:spcPct val="80000"/>
              </a:lnSpc>
            </a:pPr>
            <a:endParaRPr lang="cs-CZ" altLang="cs-CZ" sz="900" dirty="0"/>
          </a:p>
          <a:p>
            <a:pPr>
              <a:lnSpc>
                <a:spcPct val="80000"/>
              </a:lnSpc>
              <a:buFontTx/>
              <a:buNone/>
            </a:pPr>
            <a:endParaRPr lang="cs-CZ" altLang="cs-CZ" sz="900" dirty="0"/>
          </a:p>
        </p:txBody>
      </p:sp>
    </p:spTree>
    <p:extLst>
      <p:ext uri="{BB962C8B-B14F-4D97-AF65-F5344CB8AC3E}">
        <p14:creationId xmlns:p14="http://schemas.microsoft.com/office/powerpoint/2010/main" val="287207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Souborný katalog ČR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4572000"/>
          </a:xfrm>
        </p:spPr>
        <p:txBody>
          <a:bodyPr>
            <a:normAutofit/>
          </a:bodyPr>
          <a:lstStyle/>
          <a:p>
            <a:pPr lvl="2">
              <a:lnSpc>
                <a:spcPct val="80000"/>
              </a:lnSpc>
              <a:buFontTx/>
              <a:buNone/>
            </a:pPr>
            <a:endParaRPr lang="cs-CZ" altLang="cs-CZ" sz="2200" dirty="0" smtClean="0"/>
          </a:p>
          <a:p>
            <a:r>
              <a:rPr lang="cs-CZ" altLang="cs-CZ" sz="2600" dirty="0"/>
              <a:t>r</a:t>
            </a:r>
            <a:r>
              <a:rPr lang="cs-CZ" altLang="cs-CZ" sz="2600" dirty="0" smtClean="0"/>
              <a:t>eálný centralizovaný </a:t>
            </a:r>
            <a:r>
              <a:rPr lang="cs-CZ" altLang="cs-CZ" sz="2600" dirty="0"/>
              <a:t>heterogenní souborný </a:t>
            </a:r>
            <a:r>
              <a:rPr lang="cs-CZ" altLang="cs-CZ" sz="2600" dirty="0" smtClean="0"/>
              <a:t>katalog  </a:t>
            </a:r>
          </a:p>
          <a:p>
            <a:r>
              <a:rPr lang="cs-CZ" altLang="cs-CZ" sz="2400" dirty="0" smtClean="0"/>
              <a:t>na Internetu  dostupný od </a:t>
            </a:r>
            <a:r>
              <a:rPr lang="cs-CZ" altLang="cs-CZ" sz="2400" dirty="0"/>
              <a:t>roku </a:t>
            </a:r>
            <a:r>
              <a:rPr lang="cs-CZ" altLang="cs-CZ" sz="2400" dirty="0" smtClean="0"/>
              <a:t>1995 </a:t>
            </a:r>
            <a:endParaRPr lang="cs-CZ" altLang="cs-CZ" dirty="0" smtClean="0"/>
          </a:p>
          <a:p>
            <a:pPr lvl="1"/>
            <a:r>
              <a:rPr lang="cs-CZ" altLang="cs-CZ" dirty="0" smtClean="0"/>
              <a:t>na </a:t>
            </a:r>
            <a:r>
              <a:rPr lang="cs-CZ" altLang="cs-CZ" dirty="0"/>
              <a:t>adrese </a:t>
            </a:r>
            <a:r>
              <a:rPr lang="cs-CZ" altLang="cs-CZ" dirty="0">
                <a:hlinkClick r:id="rId2"/>
              </a:rPr>
              <a:t>http://skc.nkp.cz</a:t>
            </a:r>
            <a:r>
              <a:rPr lang="cs-CZ" altLang="cs-CZ" dirty="0"/>
              <a:t> </a:t>
            </a:r>
            <a:br>
              <a:rPr lang="cs-CZ" altLang="cs-CZ" dirty="0"/>
            </a:br>
            <a:r>
              <a:rPr lang="cs-CZ" altLang="cs-CZ" dirty="0"/>
              <a:t>(vyhledávání v SK ČR)</a:t>
            </a:r>
          </a:p>
          <a:p>
            <a:pPr lvl="1"/>
            <a:r>
              <a:rPr lang="cs-CZ" altLang="cs-CZ" dirty="0"/>
              <a:t>na adrese </a:t>
            </a:r>
            <a:r>
              <a:rPr lang="cs-CZ" altLang="cs-CZ" dirty="0">
                <a:hlinkClick r:id="rId3"/>
              </a:rPr>
              <a:t>http://www.caslin.cz</a:t>
            </a:r>
            <a:r>
              <a:rPr lang="cs-CZ" altLang="cs-CZ" dirty="0"/>
              <a:t> (informace o SK ČR)</a:t>
            </a:r>
          </a:p>
          <a:p>
            <a:pPr lvl="1"/>
            <a:r>
              <a:rPr lang="cs-CZ" altLang="cs-CZ" dirty="0"/>
              <a:t>v Národní knihovně ČR </a:t>
            </a:r>
            <a:r>
              <a:rPr lang="cs-CZ" altLang="cs-CZ" dirty="0">
                <a:hlinkClick r:id="rId4"/>
              </a:rPr>
              <a:t>http://www.nkp.cz</a:t>
            </a:r>
            <a:r>
              <a:rPr lang="cs-CZ" altLang="cs-CZ" dirty="0"/>
              <a:t> – Katalogy a </a:t>
            </a:r>
            <a:r>
              <a:rPr lang="cs-CZ" altLang="cs-CZ" dirty="0" smtClean="0"/>
              <a:t>databáze</a:t>
            </a:r>
          </a:p>
          <a:p>
            <a:pPr marL="0" indent="0">
              <a:buNone/>
            </a:pPr>
            <a:r>
              <a:rPr lang="cs-CZ" altLang="cs-CZ" sz="2000" i="1" dirty="0" smtClean="0"/>
              <a:t>Jeden z mnoha v ČR,</a:t>
            </a:r>
            <a:r>
              <a:rPr lang="cs-CZ" altLang="cs-CZ" sz="2000" i="1" dirty="0" smtClean="0">
                <a:solidFill>
                  <a:srgbClr val="FF0000"/>
                </a:solidFill>
              </a:rPr>
              <a:t> ale který </a:t>
            </a:r>
            <a:r>
              <a:rPr lang="cs-CZ" altLang="cs-CZ" sz="2000" i="1" dirty="0" smtClean="0">
                <a:solidFill>
                  <a:srgbClr val="FF0000"/>
                </a:solidFill>
                <a:hlinkClick r:id="rId5"/>
              </a:rPr>
              <a:t>jiný</a:t>
            </a:r>
            <a:r>
              <a:rPr lang="cs-CZ" altLang="cs-CZ" sz="2000" i="1" dirty="0" smtClean="0">
                <a:solidFill>
                  <a:srgbClr val="FF0000"/>
                </a:solidFill>
              </a:rPr>
              <a:t> má :</a:t>
            </a:r>
            <a:endParaRPr lang="cs-CZ" altLang="cs-CZ" sz="2000" i="1" dirty="0">
              <a:solidFill>
                <a:srgbClr val="FF0000"/>
              </a:solidFill>
            </a:endParaRPr>
          </a:p>
          <a:p>
            <a:r>
              <a:rPr lang="cs-CZ" altLang="cs-CZ" dirty="0" smtClean="0"/>
              <a:t>5.9 </a:t>
            </a:r>
            <a:r>
              <a:rPr lang="cs-CZ" altLang="cs-CZ" dirty="0" smtClean="0"/>
              <a:t>milionů záznamů (monografií, seriálů, „speciálů“)</a:t>
            </a:r>
          </a:p>
          <a:p>
            <a:r>
              <a:rPr lang="cs-CZ" altLang="cs-CZ" dirty="0" smtClean="0">
                <a:hlinkClick r:id="rId6"/>
              </a:rPr>
              <a:t> z </a:t>
            </a:r>
            <a:r>
              <a:rPr lang="cs-CZ" altLang="cs-CZ" dirty="0" smtClean="0">
                <a:hlinkClick r:id="rId6"/>
              </a:rPr>
              <a:t>400 </a:t>
            </a:r>
            <a:r>
              <a:rPr lang="cs-CZ" altLang="cs-CZ" dirty="0" smtClean="0">
                <a:hlinkClick r:id="rId6"/>
              </a:rPr>
              <a:t>knihoven </a:t>
            </a:r>
            <a:r>
              <a:rPr lang="cs-CZ" altLang="cs-CZ" sz="2000" i="1" dirty="0" smtClean="0"/>
              <a:t>(seriály z cca 700 knihoven)</a:t>
            </a:r>
            <a:endParaRPr lang="cs-CZ" altLang="cs-CZ" sz="20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939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EAFD-B60D-4A2A-A7AF-2D72C0E7F87A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1544216"/>
          </a:xfrm>
        </p:spPr>
        <p:txBody>
          <a:bodyPr>
            <a:normAutofit/>
          </a:bodyPr>
          <a:lstStyle/>
          <a:p>
            <a:r>
              <a:rPr lang="cs-CZ" altLang="cs-CZ" sz="4000" dirty="0">
                <a:solidFill>
                  <a:srgbClr val="CC0000"/>
                </a:solidFill>
              </a:rPr>
              <a:t>Co poskytujeme běžným uživatelům?</a:t>
            </a:r>
            <a:r>
              <a:rPr lang="cs-CZ" altLang="cs-CZ" sz="4000" dirty="0"/>
              <a:t/>
            </a:r>
            <a:br>
              <a:rPr lang="cs-CZ" altLang="cs-CZ" sz="4000" dirty="0"/>
            </a:br>
            <a:endParaRPr lang="cs-CZ" altLang="cs-CZ" sz="4000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752" y="1527048"/>
            <a:ext cx="8662736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None/>
            </a:pPr>
            <a:r>
              <a:rPr lang="cs-CZ" altLang="cs-CZ" dirty="0"/>
              <a:t> - </a:t>
            </a:r>
            <a:r>
              <a:rPr lang="cs-CZ" altLang="cs-CZ" sz="2400" dirty="0"/>
              <a:t>možnost </a:t>
            </a:r>
            <a:r>
              <a:rPr lang="cs-CZ" altLang="cs-CZ" sz="2400" dirty="0">
                <a:hlinkClick r:id="rId2"/>
              </a:rPr>
              <a:t>vyhledat dokument</a:t>
            </a:r>
            <a:r>
              <a:rPr lang="cs-CZ" altLang="cs-CZ" sz="2400" dirty="0"/>
              <a:t>  </a:t>
            </a:r>
            <a:r>
              <a:rPr lang="cs-CZ" altLang="cs-CZ" sz="2000" dirty="0" smtClean="0">
                <a:solidFill>
                  <a:srgbClr val="FF0000"/>
                </a:solidFill>
              </a:rPr>
              <a:t>(i na mobilních zařízeních)</a:t>
            </a:r>
            <a:endParaRPr lang="cs-CZ" altLang="cs-CZ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altLang="cs-CZ" sz="2400" dirty="0" smtClean="0"/>
              <a:t> - možnost </a:t>
            </a:r>
            <a:r>
              <a:rPr lang="cs-CZ" altLang="cs-CZ" sz="2400" dirty="0"/>
              <a:t>zjistit, která knihovna má dokument ve fondu</a:t>
            </a:r>
          </a:p>
          <a:p>
            <a:pPr marL="0" indent="0">
              <a:buNone/>
            </a:pPr>
            <a:r>
              <a:rPr lang="cs-CZ" altLang="cs-CZ" sz="2400" dirty="0" smtClean="0"/>
              <a:t>   	</a:t>
            </a:r>
            <a:r>
              <a:rPr lang="cs-CZ" altLang="cs-CZ" sz="2000" i="1" dirty="0" smtClean="0"/>
              <a:t>včetně možnosti  zobrazit knihovny/vlastníky na mapě , ověřit</a:t>
            </a:r>
            <a:r>
              <a:rPr lang="cs-CZ" altLang="cs-CZ" sz="2000" i="1" dirty="0"/>
              <a:t>, </a:t>
            </a:r>
            <a:r>
              <a:rPr lang="cs-CZ" altLang="cs-CZ" sz="2000" i="1" dirty="0" smtClean="0"/>
              <a:t>	zda  je </a:t>
            </a:r>
            <a:r>
              <a:rPr lang="cs-CZ" altLang="cs-CZ" sz="2000" i="1" dirty="0"/>
              <a:t>dokument v dané </a:t>
            </a:r>
            <a:r>
              <a:rPr lang="cs-CZ" altLang="cs-CZ" sz="2000" i="1" dirty="0" smtClean="0"/>
              <a:t>knihovně  právě dostupný (lokální 	záznam) </a:t>
            </a:r>
          </a:p>
          <a:p>
            <a:pPr marL="0" indent="0">
              <a:buNone/>
            </a:pPr>
            <a:r>
              <a:rPr lang="cs-CZ" altLang="cs-CZ" sz="2000" i="1" dirty="0"/>
              <a:t> </a:t>
            </a:r>
            <a:r>
              <a:rPr lang="cs-CZ" altLang="cs-CZ" sz="2000" b="1" i="1" dirty="0" smtClean="0"/>
              <a:t>-</a:t>
            </a:r>
            <a:r>
              <a:rPr lang="cs-CZ" altLang="cs-CZ" sz="2000" i="1" dirty="0" smtClean="0"/>
              <a:t> </a:t>
            </a:r>
            <a:r>
              <a:rPr lang="cs-CZ" altLang="cs-CZ" sz="2400" dirty="0" smtClean="0"/>
              <a:t>prohlédnout </a:t>
            </a:r>
            <a:r>
              <a:rPr lang="cs-CZ" altLang="cs-CZ" sz="2400" dirty="0"/>
              <a:t>si obálku </a:t>
            </a:r>
            <a:r>
              <a:rPr lang="cs-CZ" altLang="cs-CZ" sz="2400" dirty="0" smtClean="0"/>
              <a:t>knihy, </a:t>
            </a:r>
            <a:r>
              <a:rPr lang="cs-CZ" altLang="cs-CZ" sz="2400" dirty="0"/>
              <a:t>obsah knihy </a:t>
            </a:r>
            <a:endParaRPr lang="cs-CZ" altLang="cs-CZ" sz="2400" dirty="0" smtClean="0"/>
          </a:p>
          <a:p>
            <a:pPr marL="0" indent="0">
              <a:buNone/>
            </a:pPr>
            <a:r>
              <a:rPr lang="cs-CZ" altLang="cs-CZ" sz="2400" dirty="0"/>
              <a:t> </a:t>
            </a:r>
            <a:r>
              <a:rPr lang="cs-CZ" altLang="cs-CZ" sz="2400" dirty="0" smtClean="0"/>
              <a:t>   	</a:t>
            </a:r>
            <a:r>
              <a:rPr lang="cs-CZ" altLang="cs-CZ" sz="2000" i="1" dirty="0" smtClean="0"/>
              <a:t>(využití obálkového serveru / SK ČR též přispívá </a:t>
            </a:r>
            <a:r>
              <a:rPr lang="cs-CZ" altLang="cs-CZ" sz="2000" i="1" dirty="0" err="1" smtClean="0"/>
              <a:t>scany</a:t>
            </a:r>
            <a:r>
              <a:rPr lang="cs-CZ" altLang="cs-CZ" sz="2000" i="1" dirty="0" smtClean="0"/>
              <a:t>  obálek </a:t>
            </a:r>
          </a:p>
          <a:p>
            <a:pPr marL="0" indent="0">
              <a:buNone/>
            </a:pPr>
            <a:r>
              <a:rPr lang="cs-CZ" altLang="cs-CZ" sz="2000" i="1" dirty="0"/>
              <a:t>	</a:t>
            </a:r>
            <a:r>
              <a:rPr lang="cs-CZ" altLang="cs-CZ" sz="2000" i="1" dirty="0" smtClean="0"/>
              <a:t>a obsahů ) </a:t>
            </a:r>
            <a:r>
              <a:rPr lang="cs-CZ" altLang="cs-CZ" sz="2400" dirty="0" smtClean="0"/>
              <a:t>a anotaci knihy, pokud je v uvedena v záznamu</a:t>
            </a:r>
          </a:p>
          <a:p>
            <a:pPr marL="0" indent="0">
              <a:buNone/>
            </a:pPr>
            <a:r>
              <a:rPr lang="cs-CZ" altLang="cs-CZ" sz="2000" b="1" i="1" dirty="0"/>
              <a:t>-</a:t>
            </a:r>
            <a:r>
              <a:rPr lang="cs-CZ" altLang="cs-CZ" sz="2000" i="1" dirty="0" smtClean="0"/>
              <a:t>  </a:t>
            </a:r>
            <a:r>
              <a:rPr lang="cs-CZ" altLang="cs-CZ" sz="2400" dirty="0"/>
              <a:t>m</a:t>
            </a:r>
            <a:r>
              <a:rPr lang="cs-CZ" altLang="cs-CZ" sz="2400" dirty="0" smtClean="0"/>
              <a:t>ožnost vytvořit citaci  nebo seznam citací </a:t>
            </a:r>
            <a:endParaRPr lang="cs-CZ" altLang="cs-CZ" sz="2400" dirty="0"/>
          </a:p>
          <a:p>
            <a:pPr marL="0" indent="0">
              <a:buNone/>
            </a:pPr>
            <a:r>
              <a:rPr lang="cs-CZ" altLang="cs-CZ" sz="2400" b="1" dirty="0" smtClean="0"/>
              <a:t>-</a:t>
            </a:r>
            <a:r>
              <a:rPr lang="cs-CZ" altLang="cs-CZ" sz="2400" dirty="0" smtClean="0"/>
              <a:t>  možnost propojit </a:t>
            </a:r>
            <a:r>
              <a:rPr lang="cs-CZ" altLang="cs-CZ" sz="2400" dirty="0"/>
              <a:t>se do Google </a:t>
            </a:r>
            <a:r>
              <a:rPr lang="cs-CZ" altLang="cs-CZ" sz="2400" dirty="0" err="1"/>
              <a:t>Book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Search</a:t>
            </a:r>
            <a:r>
              <a:rPr lang="cs-CZ" altLang="cs-CZ" sz="2400" dirty="0"/>
              <a:t> </a:t>
            </a:r>
            <a:r>
              <a:rPr lang="cs-CZ" altLang="cs-CZ" sz="2000" i="1" dirty="0" smtClean="0"/>
              <a:t>(„plný“ text </a:t>
            </a:r>
            <a:r>
              <a:rPr lang="cs-CZ" altLang="cs-CZ" sz="2000" i="1" dirty="0"/>
              <a:t> </a:t>
            </a:r>
            <a:r>
              <a:rPr lang="cs-CZ" altLang="cs-CZ" sz="2000" i="1" dirty="0" smtClean="0"/>
              <a:t>    	dokumentu)</a:t>
            </a:r>
            <a:endParaRPr lang="cs-CZ" altLang="cs-CZ" sz="2000" i="1" dirty="0"/>
          </a:p>
          <a:p>
            <a:pPr>
              <a:buFontTx/>
              <a:buChar char="-"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53298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1296144"/>
          </a:xfrm>
        </p:spPr>
        <p:txBody>
          <a:bodyPr>
            <a:normAutofit/>
          </a:bodyPr>
          <a:lstStyle/>
          <a:p>
            <a:r>
              <a:rPr lang="cs-CZ" altLang="cs-CZ" sz="2000" dirty="0" smtClean="0">
                <a:solidFill>
                  <a:srgbClr val="CC0000"/>
                </a:solidFill>
              </a:rPr>
              <a:t>Co </a:t>
            </a:r>
            <a:r>
              <a:rPr lang="cs-CZ" altLang="cs-CZ" sz="2000" dirty="0">
                <a:solidFill>
                  <a:srgbClr val="CC0000"/>
                </a:solidFill>
              </a:rPr>
              <a:t>poskytujeme běžným uživatelům?</a:t>
            </a:r>
            <a:r>
              <a:rPr lang="cs-CZ" altLang="cs-CZ" sz="3600" dirty="0"/>
              <a:t/>
            </a:r>
            <a:br>
              <a:rPr lang="cs-CZ" altLang="cs-CZ" sz="36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altLang="cs-CZ" sz="2400" dirty="0" smtClean="0"/>
              <a:t>možnost </a:t>
            </a:r>
            <a:r>
              <a:rPr lang="cs-CZ" altLang="cs-CZ" sz="2400" dirty="0"/>
              <a:t>zobrazit plný text (on-line verze), zobrazit digitální kopii</a:t>
            </a:r>
            <a:r>
              <a:rPr lang="cs-CZ" altLang="cs-CZ" sz="2400" i="1" dirty="0"/>
              <a:t> ( DG připojena k 15.11.2014 k </a:t>
            </a:r>
            <a:r>
              <a:rPr lang="cs-CZ" sz="2400" i="1" dirty="0"/>
              <a:t>112.681 záznamům) </a:t>
            </a:r>
          </a:p>
          <a:p>
            <a:pPr>
              <a:buFontTx/>
              <a:buChar char="-"/>
            </a:pPr>
            <a:r>
              <a:rPr lang="cs-CZ" altLang="cs-CZ" sz="2400" i="1" dirty="0"/>
              <a:t>možnost objednat zhotovení digitální kopie   </a:t>
            </a:r>
            <a:r>
              <a:rPr lang="cs-CZ" altLang="cs-CZ" sz="2000" i="1" dirty="0"/>
              <a:t>(</a:t>
            </a:r>
            <a:r>
              <a:rPr lang="cs-CZ" altLang="cs-CZ" sz="2000" b="1" i="1" dirty="0"/>
              <a:t>EOD</a:t>
            </a:r>
            <a:r>
              <a:rPr lang="cs-CZ" altLang="cs-CZ" sz="2000" b="1" i="1" dirty="0" smtClean="0"/>
              <a:t>)</a:t>
            </a:r>
          </a:p>
          <a:p>
            <a:pPr>
              <a:buFontTx/>
              <a:buChar char="-"/>
            </a:pPr>
            <a:r>
              <a:rPr lang="cs-CZ" sz="2400" dirty="0"/>
              <a:t>propojit se ze záznamu časopisu, pokud ho někdo excerpuje – k  bibliografickým záznamům článků    (do </a:t>
            </a:r>
            <a:r>
              <a:rPr lang="cs-CZ" sz="2400" dirty="0">
                <a:hlinkClick r:id="rId2"/>
              </a:rPr>
              <a:t>báze ANL </a:t>
            </a:r>
            <a:r>
              <a:rPr lang="cs-CZ" sz="2400" dirty="0"/>
              <a:t>, nebo přímo do </a:t>
            </a:r>
            <a:r>
              <a:rPr lang="cs-CZ" sz="2400" dirty="0">
                <a:hlinkClick r:id="rId3"/>
              </a:rPr>
              <a:t>excerpující knihovny</a:t>
            </a:r>
            <a:r>
              <a:rPr lang="cs-CZ" sz="2400" dirty="0"/>
              <a:t>)</a:t>
            </a:r>
          </a:p>
          <a:p>
            <a:pPr>
              <a:buFontTx/>
              <a:buChar char="-"/>
            </a:pPr>
            <a:endParaRPr lang="cs-CZ" altLang="cs-CZ" sz="2400" i="1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040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1204</TotalTime>
  <Words>1256</Words>
  <Application>Microsoft Office PowerPoint</Application>
  <PresentationFormat>Předvádění na obrazovce (4:3)</PresentationFormat>
  <Paragraphs>374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6" baseType="lpstr">
      <vt:lpstr>Arial</vt:lpstr>
      <vt:lpstr>Arial Black</vt:lpstr>
      <vt:lpstr>Calibri</vt:lpstr>
      <vt:lpstr>Georgia</vt:lpstr>
      <vt:lpstr>Tahoma</vt:lpstr>
      <vt:lpstr>Times New Roman</vt:lpstr>
      <vt:lpstr>Wingdings</vt:lpstr>
      <vt:lpstr>Wingdings 2</vt:lpstr>
      <vt:lpstr>Administrativní</vt:lpstr>
      <vt:lpstr>Přispívání do Souborného katalogu ČR  včetně změn související se změnou  katalogizačních pravidel v ČR </vt:lpstr>
      <vt:lpstr>Z přítomných(31 knihoven)  přispívají do SK ČR</vt:lpstr>
      <vt:lpstr>Souborný katalog - charakteristika     </vt:lpstr>
      <vt:lpstr>Žádoucí stav na 1 konkrétní dílo / 1 záznam</vt:lpstr>
      <vt:lpstr>Častá realita  </vt:lpstr>
      <vt:lpstr>Souborný katalog jako nástroj pro …</vt:lpstr>
      <vt:lpstr>Souborný katalog ČR </vt:lpstr>
      <vt:lpstr>Co poskytujeme běžným uživatelům? </vt:lpstr>
      <vt:lpstr>Co poskytujeme běžným uživatelům? </vt:lpstr>
      <vt:lpstr>Knihovníkům SK ČR umožňuje</vt:lpstr>
      <vt:lpstr>Knihovníkům SK ČR umožňuje</vt:lpstr>
      <vt:lpstr>Školení AACR 2  pro knihovny NPÚ Kroměříž</vt:lpstr>
      <vt:lpstr>V rámci školení RDA v VK v Olomouci </vt:lpstr>
      <vt:lpstr>jsme zvyklí … být stále v přechodu</vt:lpstr>
      <vt:lpstr>Kvalita záznamů – velice různorodá</vt:lpstr>
      <vt:lpstr>Kvalita záznamů – velice různorodá</vt:lpstr>
      <vt:lpstr>2013/2014 kvalita záznamů již uspokojivá,  ale stále vznikají duplicity … </vt:lpstr>
      <vt:lpstr>Prezentace aplikace PowerPoint</vt:lpstr>
      <vt:lpstr>Přibude  záznamů podle nových pravidel RDA</vt:lpstr>
      <vt:lpstr>Deduplikační klíče zůstávají stejné</vt:lpstr>
      <vt:lpstr>UNIMARC &gt; MARC21 </vt:lpstr>
      <vt:lpstr>Doplnění konverze polí záznamu MARC 21 &lt;&gt; UNIMARC v souvislosti se zavedením katalogizačních pravidel Resource Description and Access (RDA)</vt:lpstr>
      <vt:lpstr>Stále máme zájem o rozšíření počtu  přispívajících knihoven</vt:lpstr>
      <vt:lpstr>Standardy pro spolupráci se SK ČR</vt:lpstr>
      <vt:lpstr>Na co si dát při katalogizaci zvlášť pozor </vt:lpstr>
      <vt:lpstr>Proč posílat data do SK ČR</vt:lpstr>
      <vt:lpstr>Prezentace aplikace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Svobodová Eva</dc:creator>
  <cp:lastModifiedBy>Svobodová Eva</cp:lastModifiedBy>
  <cp:revision>107</cp:revision>
  <cp:lastPrinted>2014-09-01T13:43:45Z</cp:lastPrinted>
  <dcterms:created xsi:type="dcterms:W3CDTF">2014-08-28T14:41:07Z</dcterms:created>
  <dcterms:modified xsi:type="dcterms:W3CDTF">2015-03-02T03:20:25Z</dcterms:modified>
</cp:coreProperties>
</file>