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84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8" r:id="rId3"/>
    <p:sldId id="257" r:id="rId4"/>
    <p:sldId id="263" r:id="rId5"/>
    <p:sldId id="264" r:id="rId6"/>
    <p:sldId id="258" r:id="rId7"/>
    <p:sldId id="289" r:id="rId8"/>
    <p:sldId id="276" r:id="rId9"/>
    <p:sldId id="272" r:id="rId10"/>
    <p:sldId id="284" r:id="rId11"/>
    <p:sldId id="265" r:id="rId12"/>
    <p:sldId id="290" r:id="rId13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vobodová Jaroslava" initials="SJ" lastIdx="2" clrIdx="0">
    <p:extLst>
      <p:ext uri="{19B8F6BF-5375-455C-9EA6-DF929625EA0E}">
        <p15:presenceInfo xmlns:p15="http://schemas.microsoft.com/office/powerpoint/2012/main" userId="S-1-5-21-1125209875-2129146331-623647154-150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9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62" autoAdjust="0"/>
    <p:restoredTop sz="94660"/>
  </p:normalViewPr>
  <p:slideViewPr>
    <p:cSldViewPr snapToGrid="0">
      <p:cViewPr varScale="1">
        <p:scale>
          <a:sx n="90" d="100"/>
          <a:sy n="90" d="100"/>
        </p:scale>
        <p:origin x="96" y="4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11-19T15:12:40.434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  <p:cm authorId="1" dt="2015-11-19T15:12:43.696" idx="2">
    <p:pos x="146" y="146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04E2C6-44C0-48CB-8ED8-817B8BAF1F2C}" type="datetimeFigureOut">
              <a:rPr lang="cs-CZ" smtClean="0"/>
              <a:pPr/>
              <a:t>23.11.2015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E6CEF8-C328-4A86-9532-B02F01FA4D3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61683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D01DA-3CB1-43A7-9945-B9D495437F16}" type="datetimeFigureOut">
              <a:rPr lang="cs-CZ" smtClean="0"/>
              <a:pPr/>
              <a:t>23.11.2015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2401D-634D-421E-82C7-126E63981E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4940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pPr/>
              <a:t>11/23/2015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177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56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2578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680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70569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449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702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117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516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6369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A87A34-81AB-432B-8DAE-1953F412C126}" type="datetimeFigureOut">
              <a:rPr lang="en-US" smtClean="0"/>
              <a:pPr/>
              <a:t>11/23/2015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5040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kp.cz/o-knihovne/odborne-cinnosti/zpracovani-fondu/katalogizacni-politika/standard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edita.lichtenbergova@nkp.cz" TargetMode="External"/><Relationship Id="rId2" Type="http://schemas.openxmlformats.org/officeDocument/2006/relationships/hyperlink" Target="http://dlk.cuni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nkp.cz/o-knihovne/odborne-cinnosti/zpracovani-fondu/katalogizacni-politika/rd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RDA - jsou tu s námi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Seminář SK ČR, 27.11.2015</a:t>
            </a:r>
          </a:p>
          <a:p>
            <a:r>
              <a:rPr lang="cs-CZ" dirty="0" smtClean="0"/>
              <a:t>Jaroslava Svobodová</a:t>
            </a:r>
          </a:p>
          <a:p>
            <a:r>
              <a:rPr lang="cs-CZ" dirty="0" smtClean="0"/>
              <a:t>NK ČR</a:t>
            </a:r>
            <a:endParaRPr lang="cs-CZ" dirty="0"/>
          </a:p>
        </p:txBody>
      </p:sp>
      <p:pic>
        <p:nvPicPr>
          <p:cNvPr id="5122" name="Picture 2" descr="C:\Users\Jaroslava Svobodová\Desktop\logo N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54007" y="6244281"/>
            <a:ext cx="710771" cy="4711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6543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198978"/>
          </a:xfrm>
        </p:spPr>
        <p:txBody>
          <a:bodyPr>
            <a:normAutofit/>
          </a:bodyPr>
          <a:lstStyle/>
          <a:p>
            <a:r>
              <a:rPr lang="cs-CZ" dirty="0" smtClean="0"/>
              <a:t>UN pro část s vlastním názvem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4468" y="1784194"/>
            <a:ext cx="10119733" cy="4525165"/>
          </a:xfrm>
        </p:spPr>
        <p:txBody>
          <a:bodyPr>
            <a:normAutofit/>
          </a:bodyPr>
          <a:lstStyle/>
          <a:p>
            <a:r>
              <a:rPr lang="cs-CZ" sz="2400" dirty="0" smtClean="0"/>
              <a:t>-pokud část má vlastní název, pak je UN pod názvem části:</a:t>
            </a:r>
          </a:p>
          <a:p>
            <a:r>
              <a:rPr lang="cs-CZ" sz="2400" dirty="0" smtClean="0"/>
              <a:t>240 10 $a Název části díla</a:t>
            </a:r>
          </a:p>
          <a:p>
            <a:r>
              <a:rPr lang="cs-CZ" sz="2400" dirty="0" smtClean="0"/>
              <a:t> nikoli:</a:t>
            </a:r>
          </a:p>
          <a:p>
            <a:r>
              <a:rPr lang="cs-CZ" sz="2400" dirty="0" smtClean="0"/>
              <a:t>240 10 $a Název. Číslo části, Název části díla</a:t>
            </a:r>
          </a:p>
          <a:p>
            <a:r>
              <a:rPr lang="cs-CZ" sz="2400" dirty="0" smtClean="0"/>
              <a:t>240 10 $a Název. $n Číslo části, $p Název části díla</a:t>
            </a:r>
          </a:p>
          <a:p>
            <a:r>
              <a:rPr lang="cs-CZ" sz="2400" dirty="0" smtClean="0">
                <a:solidFill>
                  <a:srgbClr val="12943A"/>
                </a:solidFill>
              </a:rPr>
              <a:t>240 $a Stella </a:t>
            </a:r>
            <a:r>
              <a:rPr lang="cs-CZ" sz="2400" dirty="0">
                <a:solidFill>
                  <a:srgbClr val="12943A"/>
                </a:solidFill>
              </a:rPr>
              <a:t>and </a:t>
            </a:r>
            <a:r>
              <a:rPr lang="cs-CZ" sz="2400" dirty="0" err="1">
                <a:solidFill>
                  <a:srgbClr val="12943A"/>
                </a:solidFill>
              </a:rPr>
              <a:t>the</a:t>
            </a:r>
            <a:r>
              <a:rPr lang="cs-CZ" sz="2400" dirty="0">
                <a:solidFill>
                  <a:srgbClr val="12943A"/>
                </a:solidFill>
              </a:rPr>
              <a:t> </a:t>
            </a:r>
            <a:r>
              <a:rPr lang="cs-CZ" sz="2400" dirty="0" err="1">
                <a:solidFill>
                  <a:srgbClr val="12943A"/>
                </a:solidFill>
              </a:rPr>
              <a:t>egg</a:t>
            </a:r>
            <a:r>
              <a:rPr lang="cs-CZ" sz="2400" dirty="0">
                <a:solidFill>
                  <a:srgbClr val="12943A"/>
                </a:solidFill>
              </a:rPr>
              <a:t> </a:t>
            </a:r>
            <a:r>
              <a:rPr lang="cs-CZ" sz="2400" dirty="0" err="1" smtClean="0">
                <a:solidFill>
                  <a:srgbClr val="12943A"/>
                </a:solidFill>
              </a:rPr>
              <a:t>tree</a:t>
            </a:r>
            <a:r>
              <a:rPr lang="cs-CZ" sz="2400" dirty="0" smtClean="0">
                <a:solidFill>
                  <a:srgbClr val="12943A"/>
                </a:solidFill>
              </a:rPr>
              <a:t>. $l Česky</a:t>
            </a:r>
          </a:p>
          <a:p>
            <a:r>
              <a:rPr lang="cs-CZ" sz="2400" dirty="0" smtClean="0">
                <a:solidFill>
                  <a:srgbClr val="12943A"/>
                </a:solidFill>
              </a:rPr>
              <a:t>245 $a </a:t>
            </a:r>
            <a:r>
              <a:rPr lang="cs-CZ" sz="2400" dirty="0" err="1" smtClean="0">
                <a:solidFill>
                  <a:srgbClr val="12943A"/>
                </a:solidFill>
              </a:rPr>
              <a:t>Angry</a:t>
            </a:r>
            <a:r>
              <a:rPr lang="cs-CZ" sz="2400" dirty="0" smtClean="0">
                <a:solidFill>
                  <a:srgbClr val="12943A"/>
                </a:solidFill>
              </a:rPr>
              <a:t> </a:t>
            </a:r>
            <a:r>
              <a:rPr lang="cs-CZ" sz="2400" dirty="0" err="1">
                <a:solidFill>
                  <a:srgbClr val="12943A"/>
                </a:solidFill>
              </a:rPr>
              <a:t>birds</a:t>
            </a:r>
            <a:r>
              <a:rPr lang="cs-CZ" sz="2400" dirty="0" smtClean="0">
                <a:solidFill>
                  <a:srgbClr val="12943A"/>
                </a:solidFill>
              </a:rPr>
              <a:t>. $p Stella </a:t>
            </a:r>
            <a:r>
              <a:rPr lang="cs-CZ" sz="2400" dirty="0">
                <a:solidFill>
                  <a:srgbClr val="12943A"/>
                </a:solidFill>
              </a:rPr>
              <a:t>a vajíčkový strom</a:t>
            </a:r>
            <a:endParaRPr lang="cs-CZ" sz="2400" dirty="0" smtClean="0">
              <a:solidFill>
                <a:srgbClr val="12943A"/>
              </a:solidFill>
            </a:endParaRPr>
          </a:p>
          <a:p>
            <a:r>
              <a:rPr lang="cs-CZ" sz="2400" dirty="0" smtClean="0"/>
              <a:t>- nezaměňovat  hlavní název s  názvem edice – v některých knihách je to dost zmatené – nutno prověřit a  myslet </a:t>
            </a:r>
            <a:r>
              <a:rPr lang="cs-CZ" sz="2400" dirty="0" smtClean="0">
                <a:sym typeface="Wingdings" pitchFamily="2" charset="2"/>
              </a:rPr>
              <a:t>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Adaptace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- podle RDA </a:t>
            </a:r>
            <a:r>
              <a:rPr lang="cs-CZ" sz="2800" dirty="0" smtClean="0">
                <a:solidFill>
                  <a:srgbClr val="12943A"/>
                </a:solidFill>
              </a:rPr>
              <a:t>záleží na prezentaci díla</a:t>
            </a:r>
          </a:p>
          <a:p>
            <a:r>
              <a:rPr lang="cs-CZ" sz="2800" dirty="0" smtClean="0"/>
              <a:t>Platí:</a:t>
            </a:r>
          </a:p>
          <a:p>
            <a:r>
              <a:rPr lang="cs-CZ" sz="2800" dirty="0" smtClean="0"/>
              <a:t>- je-li to prezentováno </a:t>
            </a:r>
            <a:r>
              <a:rPr lang="cs-CZ" sz="2800" u="sng" dirty="0" smtClean="0"/>
              <a:t>v preferovaných pramenech popisu </a:t>
            </a:r>
            <a:r>
              <a:rPr lang="cs-CZ" sz="2800" dirty="0" smtClean="0"/>
              <a:t>jako původní dílo, zapsat pod ním</a:t>
            </a:r>
          </a:p>
          <a:p>
            <a:r>
              <a:rPr lang="cs-CZ" sz="2800" dirty="0" smtClean="0"/>
              <a:t>- </a:t>
            </a:r>
            <a:r>
              <a:rPr lang="cs-CZ" sz="2800" dirty="0"/>
              <a:t>je-li to prezentováno </a:t>
            </a:r>
            <a:r>
              <a:rPr lang="cs-CZ" sz="2800" u="sng" dirty="0"/>
              <a:t>v preferovaných pramenech popisu </a:t>
            </a:r>
            <a:r>
              <a:rPr lang="cs-CZ" sz="2800" dirty="0"/>
              <a:t>jako </a:t>
            </a:r>
            <a:r>
              <a:rPr lang="cs-CZ" sz="2800" dirty="0" smtClean="0"/>
              <a:t>adaptace či komentář, tak záhlaví pro nové dílo</a:t>
            </a:r>
            <a:endParaRPr lang="cs-CZ" sz="2800" dirty="0"/>
          </a:p>
        </p:txBody>
      </p:sp>
      <p:pic>
        <p:nvPicPr>
          <p:cNvPr id="6146" name="Picture 2" descr="C:\Users\Jaroslava Svobodová\Desktop\logo N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71629" y="340325"/>
            <a:ext cx="1009650" cy="7239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4205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za pozornost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286000"/>
            <a:ext cx="6818294" cy="402336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A určitě:</a:t>
            </a:r>
          </a:p>
          <a:p>
            <a:r>
              <a:rPr lang="cs-CZ" sz="2400" dirty="0" smtClean="0"/>
              <a:t>- vše bude v zápisu z PS</a:t>
            </a:r>
          </a:p>
          <a:p>
            <a:r>
              <a:rPr lang="cs-CZ" sz="2400" dirty="0" smtClean="0"/>
              <a:t>- také v příručce upravíme</a:t>
            </a:r>
          </a:p>
          <a:p>
            <a:r>
              <a:rPr lang="cs-CZ" sz="2400" dirty="0" smtClean="0"/>
              <a:t>- a v e-</a:t>
            </a:r>
            <a:r>
              <a:rPr lang="cs-CZ" sz="2400" dirty="0" err="1" smtClean="0"/>
              <a:t>learningu</a:t>
            </a:r>
            <a:r>
              <a:rPr lang="cs-CZ" sz="2400" dirty="0" smtClean="0"/>
              <a:t> též</a:t>
            </a:r>
          </a:p>
          <a:p>
            <a:r>
              <a:rPr lang="cs-CZ" sz="2400" dirty="0" smtClean="0"/>
              <a:t>- informaci pak pošleme do Knihovny a do </a:t>
            </a:r>
            <a:r>
              <a:rPr lang="cs-CZ" sz="2400" dirty="0" err="1" smtClean="0"/>
              <a:t>Katpol</a:t>
            </a:r>
            <a:endParaRPr lang="cs-CZ" sz="2400" dirty="0" smtClean="0"/>
          </a:p>
          <a:p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6119" y="1178010"/>
            <a:ext cx="3361037" cy="4055075"/>
          </a:xfrm>
          <a:prstGeom prst="rect">
            <a:avLst/>
          </a:prstGeom>
        </p:spPr>
      </p:pic>
      <p:pic>
        <p:nvPicPr>
          <p:cNvPr id="4098" name="Picture 2" descr="C:\Users\Jaroslava Svobodová\Desktop\logo NK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92104" y="5925579"/>
            <a:ext cx="1009650" cy="7239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7941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04087" y="370703"/>
            <a:ext cx="6540844" cy="1623244"/>
          </a:xfrm>
        </p:spPr>
        <p:txBody>
          <a:bodyPr>
            <a:normAutofit fontScale="90000"/>
          </a:bodyPr>
          <a:lstStyle/>
          <a:p>
            <a:r>
              <a:rPr lang="cs-CZ" sz="4400" cap="none" dirty="0" smtClean="0">
                <a:solidFill>
                  <a:srgbClr val="12943A"/>
                </a:solidFill>
              </a:rPr>
              <a:t>R</a:t>
            </a:r>
            <a:r>
              <a:rPr lang="cs-CZ" sz="3600" cap="none" dirty="0" smtClean="0"/>
              <a:t>ESOURCE</a:t>
            </a:r>
            <a:br>
              <a:rPr lang="cs-CZ" sz="3600" cap="none" dirty="0" smtClean="0"/>
            </a:br>
            <a:r>
              <a:rPr lang="cs-CZ" sz="3600" cap="none" dirty="0" smtClean="0"/>
              <a:t> </a:t>
            </a:r>
            <a:r>
              <a:rPr lang="cs-CZ" sz="4400" cap="none" dirty="0" smtClean="0">
                <a:solidFill>
                  <a:srgbClr val="12943A"/>
                </a:solidFill>
              </a:rPr>
              <a:t>D</a:t>
            </a:r>
            <a:r>
              <a:rPr lang="cs-CZ" sz="3600" cap="none" dirty="0" smtClean="0"/>
              <a:t>ESCRIPTION</a:t>
            </a:r>
            <a:br>
              <a:rPr lang="cs-CZ" sz="3600" cap="none" dirty="0" smtClean="0"/>
            </a:br>
            <a:r>
              <a:rPr lang="cs-CZ" sz="3600" cap="none" dirty="0" smtClean="0"/>
              <a:t>  </a:t>
            </a:r>
            <a:r>
              <a:rPr lang="cs-CZ" sz="4400" cap="none" dirty="0" smtClean="0">
                <a:solidFill>
                  <a:srgbClr val="12943A"/>
                </a:solidFill>
              </a:rPr>
              <a:t>A</a:t>
            </a:r>
            <a:r>
              <a:rPr lang="cs-CZ" sz="3600" cap="none" dirty="0" smtClean="0"/>
              <a:t>CCESS</a:t>
            </a:r>
            <a:endParaRPr lang="cs-CZ" sz="3600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85102" y="2290119"/>
            <a:ext cx="9061621" cy="4019241"/>
          </a:xfrm>
        </p:spPr>
        <p:txBody>
          <a:bodyPr>
            <a:normAutofit/>
          </a:bodyPr>
          <a:lstStyle/>
          <a:p>
            <a:r>
              <a:rPr lang="cs-CZ" sz="2800" dirty="0" smtClean="0"/>
              <a:t>harmonogram přechodu jsme splnili a užíváme (si) od května 2015 </a:t>
            </a:r>
          </a:p>
          <a:p>
            <a:r>
              <a:rPr lang="cs-CZ" sz="2800" dirty="0" smtClean="0"/>
              <a:t>- a to bez vážnějších vedlejších účinků, protože se </a:t>
            </a:r>
            <a:r>
              <a:rPr lang="cs-CZ" sz="2800" dirty="0" smtClean="0">
                <a:sym typeface="Wingdings" panose="05000000000000000000" pitchFamily="2" charset="2"/>
              </a:rPr>
              <a:t>vlastně „nic“ nezměnilo:</a:t>
            </a:r>
            <a:endParaRPr lang="cs-CZ" sz="2800" dirty="0" smtClean="0"/>
          </a:p>
          <a:p>
            <a:pPr>
              <a:buNone/>
            </a:pPr>
            <a:r>
              <a:rPr lang="cs-CZ" sz="2800" dirty="0" smtClean="0"/>
              <a:t> 1. katalogy fungují a čtenáři si půjčují</a:t>
            </a:r>
          </a:p>
          <a:p>
            <a:pPr>
              <a:buNone/>
            </a:pPr>
            <a:r>
              <a:rPr lang="cs-CZ" sz="2800" dirty="0" smtClean="0"/>
              <a:t> 2. </a:t>
            </a:r>
            <a:r>
              <a:rPr lang="cs-CZ" sz="2800" dirty="0" err="1" smtClean="0"/>
              <a:t>katalogizátoři</a:t>
            </a:r>
            <a:r>
              <a:rPr lang="cs-CZ" sz="2800" dirty="0" smtClean="0"/>
              <a:t> mají plné ruce práce</a:t>
            </a:r>
          </a:p>
          <a:p>
            <a:pPr>
              <a:buNone/>
            </a:pPr>
            <a:r>
              <a:rPr lang="cs-CZ" sz="2800" dirty="0" smtClean="0"/>
              <a:t> 3. někteří autoři si stejně stěžují</a:t>
            </a:r>
          </a:p>
          <a:p>
            <a:endParaRPr lang="cs-CZ" dirty="0" smtClean="0"/>
          </a:p>
        </p:txBody>
      </p:sp>
      <p:pic>
        <p:nvPicPr>
          <p:cNvPr id="1026" name="Picture 2" descr="C:\Users\Jaroslava Svobodová\Desktop\logo N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550354" y="5843202"/>
            <a:ext cx="1009650" cy="7239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0171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968843"/>
            <a:ext cx="9720073" cy="4340517"/>
          </a:xfrm>
        </p:spPr>
        <p:txBody>
          <a:bodyPr>
            <a:noAutofit/>
          </a:bodyPr>
          <a:lstStyle/>
          <a:p>
            <a:r>
              <a:rPr lang="cs-CZ" sz="2800" dirty="0" smtClean="0"/>
              <a:t>- příručka na </a:t>
            </a:r>
            <a:r>
              <a:rPr lang="cs-CZ" sz="2800" dirty="0">
                <a:solidFill>
                  <a:srgbClr val="12943A"/>
                </a:solidFill>
                <a:hlinkClick r:id="rId2"/>
              </a:rPr>
              <a:t>http://</a:t>
            </a:r>
            <a:r>
              <a:rPr lang="cs-CZ" sz="2800" dirty="0" smtClean="0">
                <a:solidFill>
                  <a:srgbClr val="12943A"/>
                </a:solidFill>
                <a:hlinkClick r:id="rId2"/>
              </a:rPr>
              <a:t>www.nkp.cz/o-knihovne/odborne-cinnosti/zpracovani-fondu/katalogizacni-politika/standard1</a:t>
            </a:r>
            <a:r>
              <a:rPr lang="cs-CZ" sz="2800" dirty="0" smtClean="0">
                <a:solidFill>
                  <a:srgbClr val="12943A"/>
                </a:solidFill>
              </a:rPr>
              <a:t> </a:t>
            </a:r>
            <a:r>
              <a:rPr lang="cs-CZ" sz="2800" dirty="0" smtClean="0"/>
              <a:t>se průběžně doplňuje a opravuje, je vhodné občas se na to podívat a vyměnit si verzi a taky si to přečíst </a:t>
            </a:r>
            <a:r>
              <a:rPr lang="cs-CZ" sz="2800" dirty="0" smtClean="0">
                <a:sym typeface="Wingdings" panose="05000000000000000000" pitchFamily="2" charset="2"/>
              </a:rPr>
              <a:t></a:t>
            </a:r>
          </a:p>
          <a:p>
            <a:r>
              <a:rPr lang="cs-CZ" sz="2800" dirty="0" smtClean="0">
                <a:sym typeface="Wingdings" panose="05000000000000000000" pitchFamily="2" charset="2"/>
              </a:rPr>
              <a:t>- změny budeme označovat až po nové verzi, ta bude do konce roku – zapracujeme schválené změny z PS</a:t>
            </a:r>
          </a:p>
          <a:p>
            <a:r>
              <a:rPr lang="cs-CZ" sz="2800" dirty="0" smtClean="0">
                <a:sym typeface="Wingdings" panose="05000000000000000000" pitchFamily="2" charset="2"/>
              </a:rPr>
              <a:t>- taky si všimněte </a:t>
            </a:r>
            <a:r>
              <a:rPr lang="cs-CZ" sz="2800" u="sng" dirty="0" smtClean="0">
                <a:sym typeface="Wingdings" panose="05000000000000000000" pitchFamily="2" charset="2"/>
              </a:rPr>
              <a:t>nového uspořádání stránky Katalogizační politika</a:t>
            </a:r>
          </a:p>
          <a:p>
            <a:r>
              <a:rPr lang="cs-CZ" sz="2800" dirty="0" smtClean="0">
                <a:sym typeface="Wingdings" panose="05000000000000000000" pitchFamily="2" charset="2"/>
              </a:rPr>
              <a:t>- přístup do originálu RDA - přes SDRUK zkusit konsorcium, knihovny musí samy projevit vůli a domluvit se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79622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E-</a:t>
            </a:r>
            <a:r>
              <a:rPr lang="cs-CZ" dirty="0" err="1" smtClean="0"/>
              <a:t>learning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- základní kurz pro monografie běží </a:t>
            </a:r>
          </a:p>
          <a:p>
            <a:r>
              <a:rPr lang="cs-CZ" sz="2800" dirty="0" smtClean="0"/>
              <a:t>- v testovacím provozu je </a:t>
            </a:r>
            <a:r>
              <a:rPr lang="cs-CZ" sz="2800" dirty="0" smtClean="0"/>
              <a:t>kurz </a:t>
            </a:r>
            <a:r>
              <a:rPr lang="cs-CZ" sz="2800" dirty="0" smtClean="0"/>
              <a:t>pro pokračující zdroje na  </a:t>
            </a:r>
            <a:r>
              <a:rPr lang="cs-CZ" sz="2800" dirty="0" smtClean="0">
                <a:hlinkClick r:id="rId2"/>
              </a:rPr>
              <a:t>http://dlk.cuni.cz</a:t>
            </a:r>
            <a:r>
              <a:rPr lang="cs-CZ" sz="2800" dirty="0" smtClean="0"/>
              <a:t> </a:t>
            </a:r>
            <a:endParaRPr lang="cs-CZ" sz="2800" dirty="0" smtClean="0"/>
          </a:p>
          <a:p>
            <a:r>
              <a:rPr lang="cs-CZ" sz="2800" dirty="0" smtClean="0"/>
              <a:t>- </a:t>
            </a:r>
            <a:r>
              <a:rPr lang="cs-CZ" sz="2800" dirty="0"/>
              <a:t>čerstvě v testování i rozšiřující kurz k doporučené úrovni</a:t>
            </a:r>
            <a:endParaRPr lang="cs-CZ" sz="2800" dirty="0" smtClean="0"/>
          </a:p>
          <a:p>
            <a:r>
              <a:rPr lang="cs-CZ" sz="2800" dirty="0" smtClean="0"/>
              <a:t>- připomínky posílejte na: </a:t>
            </a:r>
            <a:r>
              <a:rPr lang="cs-CZ" sz="2800" dirty="0" smtClean="0">
                <a:hlinkClick r:id="rId3"/>
              </a:rPr>
              <a:t>edita.lichtenbergova@nkp.cz</a:t>
            </a:r>
            <a:endParaRPr lang="cs-CZ" sz="2800" dirty="0" smtClean="0"/>
          </a:p>
          <a:p>
            <a:pPr marL="0" indent="0">
              <a:buNone/>
            </a:pPr>
            <a:endParaRPr lang="cs-CZ" sz="2800" dirty="0"/>
          </a:p>
        </p:txBody>
      </p:sp>
      <p:pic>
        <p:nvPicPr>
          <p:cNvPr id="2050" name="Picture 2" descr="C:\Users\Jaroslava Svobodová\Desktop\logo NK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583305" y="5711396"/>
            <a:ext cx="1009650" cy="7239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9197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Dílčí návody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- na </a:t>
            </a:r>
            <a:r>
              <a:rPr lang="cs-CZ" sz="2800" dirty="0" smtClean="0">
                <a:hlinkClick r:id="rId2"/>
              </a:rPr>
              <a:t>http://www.</a:t>
            </a:r>
            <a:r>
              <a:rPr lang="cs-CZ" sz="2800" dirty="0" err="1" smtClean="0">
                <a:hlinkClick r:id="rId2"/>
              </a:rPr>
              <a:t>nkp.cz</a:t>
            </a:r>
            <a:r>
              <a:rPr lang="cs-CZ" sz="2800" dirty="0" smtClean="0">
                <a:hlinkClick r:id="rId2"/>
              </a:rPr>
              <a:t>/o-</a:t>
            </a:r>
            <a:r>
              <a:rPr lang="cs-CZ" sz="2800" dirty="0" err="1" smtClean="0">
                <a:hlinkClick r:id="rId2"/>
              </a:rPr>
              <a:t>knihovne</a:t>
            </a:r>
            <a:r>
              <a:rPr lang="cs-CZ" sz="2800" dirty="0" smtClean="0">
                <a:hlinkClick r:id="rId2"/>
              </a:rPr>
              <a:t>/</a:t>
            </a:r>
            <a:r>
              <a:rPr lang="cs-CZ" sz="2800" dirty="0" err="1" smtClean="0">
                <a:hlinkClick r:id="rId2"/>
              </a:rPr>
              <a:t>odborne</a:t>
            </a:r>
            <a:r>
              <a:rPr lang="cs-CZ" sz="2800" dirty="0" smtClean="0">
                <a:hlinkClick r:id="rId2"/>
              </a:rPr>
              <a:t>-</a:t>
            </a:r>
            <a:r>
              <a:rPr lang="cs-CZ" sz="2800" dirty="0" err="1" smtClean="0">
                <a:hlinkClick r:id="rId2"/>
              </a:rPr>
              <a:t>cinnosti</a:t>
            </a:r>
            <a:r>
              <a:rPr lang="cs-CZ" sz="2800" dirty="0" smtClean="0">
                <a:hlinkClick r:id="rId2"/>
              </a:rPr>
              <a:t>/</a:t>
            </a:r>
            <a:r>
              <a:rPr lang="cs-CZ" sz="2800" dirty="0" err="1" smtClean="0">
                <a:hlinkClick r:id="rId2"/>
              </a:rPr>
              <a:t>zpracovani</a:t>
            </a:r>
            <a:r>
              <a:rPr lang="cs-CZ" sz="2800" dirty="0" smtClean="0">
                <a:hlinkClick r:id="rId2"/>
              </a:rPr>
              <a:t>-fondu/</a:t>
            </a:r>
            <a:r>
              <a:rPr lang="cs-CZ" sz="2800" dirty="0" err="1" smtClean="0">
                <a:hlinkClick r:id="rId2"/>
              </a:rPr>
              <a:t>katalogizacni</a:t>
            </a:r>
            <a:r>
              <a:rPr lang="cs-CZ" sz="2800" dirty="0" smtClean="0">
                <a:hlinkClick r:id="rId2"/>
              </a:rPr>
              <a:t>-politika/</a:t>
            </a:r>
            <a:r>
              <a:rPr lang="cs-CZ" sz="2800" dirty="0" err="1" smtClean="0">
                <a:hlinkClick r:id="rId2"/>
              </a:rPr>
              <a:t>rda</a:t>
            </a:r>
            <a:r>
              <a:rPr lang="cs-CZ" sz="2800" dirty="0" smtClean="0"/>
              <a:t>  je vystaven schválený materiál Přítisky podle RDA</a:t>
            </a:r>
          </a:p>
          <a:p>
            <a:r>
              <a:rPr lang="cs-CZ" sz="2800" dirty="0" smtClean="0"/>
              <a:t>- výrazná změna pojetí: 100 x 700, 240 x 7XX x 765</a:t>
            </a:r>
          </a:p>
          <a:p>
            <a:r>
              <a:rPr lang="cs-CZ" sz="2800" dirty="0" smtClean="0"/>
              <a:t>- i u jasných věcí se to stále plete či nedodržuje</a:t>
            </a:r>
          </a:p>
          <a:p>
            <a:endParaRPr lang="cs-CZ" sz="2800" dirty="0"/>
          </a:p>
        </p:txBody>
      </p:sp>
      <p:pic>
        <p:nvPicPr>
          <p:cNvPr id="3074" name="Picture 2" descr="C:\Users\Jaroslava Svobodová\Desktop\logo NK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00926" y="5620780"/>
            <a:ext cx="1009650" cy="7239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3760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Rozdíly RDA a ISBD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944129"/>
            <a:ext cx="9720073" cy="4604951"/>
          </a:xfrm>
        </p:spPr>
        <p:txBody>
          <a:bodyPr>
            <a:noAutofit/>
          </a:bodyPr>
          <a:lstStyle/>
          <a:p>
            <a:r>
              <a:rPr lang="cs-CZ" sz="2400" dirty="0" smtClean="0"/>
              <a:t>- RDA interpunkci neřeší, odkazují na ISBD</a:t>
            </a:r>
          </a:p>
          <a:p>
            <a:r>
              <a:rPr lang="cs-CZ" sz="2400" dirty="0" smtClean="0"/>
              <a:t>- manuál MARC 21 s interpunkcí pracuje, někdy je tam ale chyba tisku, čímž „zavede novou interpunkci“</a:t>
            </a:r>
          </a:p>
          <a:p>
            <a:r>
              <a:rPr lang="cs-CZ" sz="2400" dirty="0" smtClean="0"/>
              <a:t>- do RDA přešly příklady AACR2R, nikoli pravidla, s odchylkou od ISBD</a:t>
            </a:r>
          </a:p>
          <a:p>
            <a:r>
              <a:rPr lang="cs-CZ" sz="2400" dirty="0" smtClean="0"/>
              <a:t>- a tak PS dne 12.11.2015 schválila ve sporných případech příklon k ISBD </a:t>
            </a:r>
            <a:r>
              <a:rPr lang="cs-CZ" sz="1800" dirty="0" smtClean="0"/>
              <a:t>(platnost od 2016):</a:t>
            </a:r>
          </a:p>
          <a:p>
            <a:r>
              <a:rPr lang="cs-CZ" sz="2400" u="sng" dirty="0" smtClean="0">
                <a:solidFill>
                  <a:srgbClr val="12943A"/>
                </a:solidFill>
              </a:rPr>
              <a:t>02X mezi doplňky středník</a:t>
            </a:r>
            <a:r>
              <a:rPr lang="cs-CZ" sz="2400" dirty="0" smtClean="0">
                <a:solidFill>
                  <a:srgbClr val="12943A"/>
                </a:solidFill>
              </a:rPr>
              <a:t>  </a:t>
            </a:r>
            <a:r>
              <a:rPr lang="cs-CZ" sz="2400" dirty="0" smtClean="0"/>
              <a:t>(díl 1 ; brožováno)</a:t>
            </a:r>
            <a:endParaRPr lang="cs-CZ" sz="2400" u="sng" dirty="0" smtClean="0"/>
          </a:p>
          <a:p>
            <a:r>
              <a:rPr lang="cs-CZ" sz="2400" u="sng" dirty="0" smtClean="0">
                <a:solidFill>
                  <a:srgbClr val="12943A"/>
                </a:solidFill>
              </a:rPr>
              <a:t>264$b </a:t>
            </a:r>
            <a:r>
              <a:rPr lang="cs-CZ" sz="2400" u="sng" dirty="0">
                <a:solidFill>
                  <a:srgbClr val="12943A"/>
                </a:solidFill>
              </a:rPr>
              <a:t>malé písmeno ve </a:t>
            </a:r>
            <a:r>
              <a:rPr lang="cs-CZ" sz="2400" u="sng" dirty="0" smtClean="0">
                <a:solidFill>
                  <a:srgbClr val="12943A"/>
                </a:solidFill>
              </a:rPr>
              <a:t>frázi</a:t>
            </a:r>
            <a:r>
              <a:rPr lang="cs-CZ" sz="2400" dirty="0" smtClean="0">
                <a:solidFill>
                  <a:srgbClr val="12943A"/>
                </a:solidFill>
              </a:rPr>
              <a:t>   </a:t>
            </a:r>
            <a:r>
              <a:rPr lang="cs-CZ" sz="2400" dirty="0" smtClean="0"/>
              <a:t>(nákladem … v komisi …)</a:t>
            </a:r>
            <a:endParaRPr lang="cs-CZ" sz="2400" u="sng" dirty="0" smtClean="0"/>
          </a:p>
          <a:p>
            <a:r>
              <a:rPr lang="cs-CZ" sz="2400" u="sng" dirty="0" smtClean="0">
                <a:solidFill>
                  <a:srgbClr val="12943A"/>
                </a:solidFill>
              </a:rPr>
              <a:t>300$a </a:t>
            </a:r>
            <a:r>
              <a:rPr lang="cs-CZ" sz="2400" u="sng" dirty="0">
                <a:solidFill>
                  <a:srgbClr val="12943A"/>
                </a:solidFill>
              </a:rPr>
              <a:t>velké písmeno na </a:t>
            </a:r>
            <a:r>
              <a:rPr lang="cs-CZ" sz="2400" u="sng" dirty="0" smtClean="0">
                <a:solidFill>
                  <a:srgbClr val="12943A"/>
                </a:solidFill>
              </a:rPr>
              <a:t>začátku</a:t>
            </a:r>
            <a:r>
              <a:rPr lang="cs-CZ" sz="2400" dirty="0" smtClean="0">
                <a:solidFill>
                  <a:srgbClr val="12943A"/>
                </a:solidFill>
              </a:rPr>
              <a:t>  </a:t>
            </a:r>
            <a:r>
              <a:rPr lang="cs-CZ" sz="2400" dirty="0" smtClean="0"/>
              <a:t>(Strana 256-516)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883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 jen ve stručnosti některá další schválená doporučení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- „</a:t>
            </a:r>
            <a:r>
              <a:rPr lang="cs-CZ" sz="2400" dirty="0" smtClean="0">
                <a:solidFill>
                  <a:srgbClr val="12943A"/>
                </a:solidFill>
              </a:rPr>
              <a:t>nákladem vlastním</a:t>
            </a:r>
            <a:r>
              <a:rPr lang="cs-CZ" sz="2400" dirty="0" smtClean="0"/>
              <a:t>“ - dodržujeme </a:t>
            </a:r>
            <a:r>
              <a:rPr lang="cs-CZ" sz="2400" dirty="0"/>
              <a:t>zásadu </a:t>
            </a:r>
            <a:r>
              <a:rPr lang="cs-CZ" sz="2400" dirty="0" smtClean="0"/>
              <a:t>RDA: piš</a:t>
            </a:r>
            <a:r>
              <a:rPr lang="cs-CZ" sz="2400" dirty="0"/>
              <a:t>, co vidíš, tj. do 264 přesně to, co je na titulní stránce (nákladem vlastním, nákladem autorovým, </a:t>
            </a:r>
            <a:r>
              <a:rPr lang="cs-CZ" sz="2400" dirty="0" err="1"/>
              <a:t>Selbstverlag</a:t>
            </a:r>
            <a:r>
              <a:rPr lang="cs-CZ" sz="2400" dirty="0"/>
              <a:t>) a konkrétní jméno lze/doporučujeme zapsat do 928 s </a:t>
            </a:r>
            <a:r>
              <a:rPr lang="cs-CZ" sz="2400" dirty="0" err="1"/>
              <a:t>ind</a:t>
            </a:r>
            <a:r>
              <a:rPr lang="cs-CZ" sz="2400" dirty="0"/>
              <a:t>. </a:t>
            </a:r>
            <a:r>
              <a:rPr lang="cs-CZ" sz="2400" dirty="0" smtClean="0"/>
              <a:t>9</a:t>
            </a:r>
          </a:p>
          <a:p>
            <a:r>
              <a:rPr lang="cs-CZ" sz="2400" dirty="0" smtClean="0"/>
              <a:t>- </a:t>
            </a:r>
            <a:r>
              <a:rPr lang="cs-CZ" sz="2400" dirty="0" smtClean="0">
                <a:solidFill>
                  <a:srgbClr val="12943A"/>
                </a:solidFill>
              </a:rPr>
              <a:t>interpretace</a:t>
            </a:r>
            <a:r>
              <a:rPr lang="cs-CZ" sz="2400" dirty="0" smtClean="0"/>
              <a:t> k údajům o odpovědnosti se nemění</a:t>
            </a:r>
          </a:p>
          <a:p>
            <a:r>
              <a:rPr lang="cs-CZ" sz="2400" dirty="0" smtClean="0"/>
              <a:t>- „</a:t>
            </a:r>
            <a:r>
              <a:rPr lang="cs-CZ" sz="2400" dirty="0"/>
              <a:t>řádný“ nakladatel je uveden jinde než na </a:t>
            </a:r>
            <a:r>
              <a:rPr lang="cs-CZ" sz="2400" dirty="0" err="1"/>
              <a:t>tit</a:t>
            </a:r>
            <a:r>
              <a:rPr lang="cs-CZ" sz="2400" dirty="0"/>
              <a:t>. s</a:t>
            </a:r>
            <a:r>
              <a:rPr lang="cs-CZ" sz="2400" dirty="0" smtClean="0"/>
              <a:t>., </a:t>
            </a:r>
            <a:r>
              <a:rPr lang="cs-CZ" sz="2400" dirty="0"/>
              <a:t>údaj na </a:t>
            </a:r>
            <a:r>
              <a:rPr lang="cs-CZ" sz="2400" dirty="0" err="1"/>
              <a:t>tit</a:t>
            </a:r>
            <a:r>
              <a:rPr lang="cs-CZ" sz="2400" dirty="0"/>
              <a:t>. s. </a:t>
            </a:r>
            <a:r>
              <a:rPr lang="cs-CZ" sz="2400" dirty="0" smtClean="0"/>
              <a:t>– obvykle nějaká související korporace - je </a:t>
            </a:r>
            <a:r>
              <a:rPr lang="cs-CZ" sz="2400" dirty="0"/>
              <a:t>tedy </a:t>
            </a:r>
            <a:r>
              <a:rPr lang="cs-CZ" sz="2400" dirty="0" smtClean="0"/>
              <a:t>„zavádějící“, zapíšeme </a:t>
            </a:r>
            <a:r>
              <a:rPr lang="cs-CZ" sz="2400" dirty="0"/>
              <a:t>přesně podle </a:t>
            </a:r>
            <a:r>
              <a:rPr lang="cs-CZ" sz="2400" dirty="0" err="1"/>
              <a:t>tit</a:t>
            </a:r>
            <a:r>
              <a:rPr lang="cs-CZ" sz="2400" dirty="0"/>
              <a:t>. s. a vysvětlivku do </a:t>
            </a:r>
            <a:r>
              <a:rPr lang="cs-CZ" sz="2400" dirty="0" smtClean="0"/>
              <a:t>poznámky</a:t>
            </a:r>
          </a:p>
          <a:p>
            <a:r>
              <a:rPr lang="cs-CZ" sz="2400" dirty="0" smtClean="0"/>
              <a:t>- </a:t>
            </a:r>
            <a:r>
              <a:rPr lang="cs-CZ" sz="2400" dirty="0" smtClean="0">
                <a:solidFill>
                  <a:srgbClr val="12943A"/>
                </a:solidFill>
              </a:rPr>
              <a:t>ISBN – jazyk doplňku</a:t>
            </a:r>
            <a:r>
              <a:rPr lang="cs-CZ" sz="2400" dirty="0" smtClean="0"/>
              <a:t>: přednostně </a:t>
            </a:r>
            <a:r>
              <a:rPr lang="cs-CZ" sz="2400" dirty="0"/>
              <a:t>česky, označení svazků možno použít takové, jako je uvedeno na </a:t>
            </a:r>
            <a:r>
              <a:rPr lang="cs-CZ" sz="2400" dirty="0" smtClean="0"/>
              <a:t>zdroji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89491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154373"/>
          </a:xfrm>
        </p:spPr>
        <p:txBody>
          <a:bodyPr>
            <a:normAutofit/>
          </a:bodyPr>
          <a:lstStyle/>
          <a:p>
            <a:r>
              <a:rPr lang="cs-CZ" sz="3200" dirty="0" smtClean="0">
                <a:solidFill>
                  <a:schemeClr val="tx1"/>
                </a:solidFill>
              </a:rPr>
              <a:t>Nakladatelská fráze </a:t>
            </a:r>
            <a:r>
              <a:rPr lang="cs-CZ" sz="3200" dirty="0" smtClean="0">
                <a:solidFill>
                  <a:srgbClr val="12943A"/>
                </a:solidFill>
              </a:rPr>
              <a:t>– dotaz 605, 606</a:t>
            </a:r>
            <a:br>
              <a:rPr lang="cs-CZ" sz="3200" dirty="0" smtClean="0">
                <a:solidFill>
                  <a:srgbClr val="12943A"/>
                </a:solidFill>
              </a:rPr>
            </a:br>
            <a:r>
              <a:rPr lang="cs-CZ" sz="3200" dirty="0" smtClean="0">
                <a:solidFill>
                  <a:srgbClr val="12943A"/>
                </a:solidFill>
              </a:rPr>
              <a:t>Schválené doporučení</a:t>
            </a:r>
            <a:endParaRPr lang="cs-CZ" sz="3200" dirty="0">
              <a:solidFill>
                <a:srgbClr val="12943A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34898" y="1739589"/>
            <a:ext cx="11077621" cy="49957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dirty="0" smtClean="0"/>
              <a:t>- </a:t>
            </a:r>
            <a:r>
              <a:rPr lang="cs-CZ" dirty="0" smtClean="0">
                <a:solidFill>
                  <a:srgbClr val="12943A"/>
                </a:solidFill>
              </a:rPr>
              <a:t>předložky nechat </a:t>
            </a:r>
            <a:r>
              <a:rPr lang="cs-CZ" dirty="0" smtClean="0"/>
              <a:t>(bez ohledu na to, jestli mění podobu následujícího slova nebo ne)</a:t>
            </a:r>
          </a:p>
          <a:p>
            <a:pPr marL="384048" lvl="2" indent="0">
              <a:buNone/>
            </a:pPr>
            <a:r>
              <a:rPr lang="cs-CZ" sz="2200" dirty="0" smtClean="0"/>
              <a:t>příklad: v Albatrosu – zapíšeme: v Albatrosu</a:t>
            </a:r>
          </a:p>
          <a:p>
            <a:pPr marL="0" indent="0">
              <a:buNone/>
            </a:pPr>
            <a:r>
              <a:rPr lang="cs-CZ" dirty="0" smtClean="0"/>
              <a:t>- </a:t>
            </a:r>
            <a:r>
              <a:rPr lang="cs-CZ" dirty="0" smtClean="0">
                <a:solidFill>
                  <a:srgbClr val="12943A"/>
                </a:solidFill>
              </a:rPr>
              <a:t>slovo nakladatelství</a:t>
            </a:r>
            <a:r>
              <a:rPr lang="cs-CZ" dirty="0" smtClean="0"/>
              <a:t>, </a:t>
            </a:r>
            <a:r>
              <a:rPr lang="cs-CZ" dirty="0" err="1" smtClean="0"/>
              <a:t>Verlag</a:t>
            </a:r>
            <a:r>
              <a:rPr lang="cs-CZ" dirty="0" smtClean="0"/>
              <a:t> … vynecháváme jen tehdy, pokud není součástí fráze nebo trvalou součástí jména nakladatele</a:t>
            </a:r>
          </a:p>
          <a:p>
            <a:pPr marL="0" lvl="2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cs-CZ" sz="2200" dirty="0"/>
              <a:t> </a:t>
            </a:r>
            <a:r>
              <a:rPr lang="cs-CZ" sz="2200" dirty="0" smtClean="0"/>
              <a:t> příklad: Univerzita </a:t>
            </a:r>
            <a:r>
              <a:rPr lang="cs-CZ" sz="2200" dirty="0"/>
              <a:t>Karlova v Praze, nakladatelství Karolinum </a:t>
            </a:r>
            <a:r>
              <a:rPr lang="cs-CZ" sz="2200" dirty="0" smtClean="0"/>
              <a:t>– zapíšeme celé</a:t>
            </a:r>
            <a:r>
              <a:rPr lang="cs-CZ" sz="2200" i="1" dirty="0"/>
              <a:t> </a:t>
            </a:r>
            <a:endParaRPr lang="cs-CZ" sz="2200" i="1" dirty="0" smtClean="0"/>
          </a:p>
          <a:p>
            <a:pPr marL="0" lvl="2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cs-CZ" sz="2200" i="1" dirty="0" smtClean="0"/>
              <a:t>	</a:t>
            </a:r>
            <a:r>
              <a:rPr lang="cs-CZ" sz="2200" dirty="0" smtClean="0"/>
              <a:t>Nakladatelství </a:t>
            </a:r>
            <a:r>
              <a:rPr lang="cs-CZ" sz="2200" dirty="0"/>
              <a:t>Host – jen </a:t>
            </a:r>
            <a:r>
              <a:rPr lang="cs-CZ" sz="2200" dirty="0" smtClean="0"/>
              <a:t>Host</a:t>
            </a:r>
          </a:p>
          <a:p>
            <a:pPr marL="0" lvl="2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cs-CZ" sz="2200" i="1" dirty="0" smtClean="0"/>
              <a:t>	</a:t>
            </a:r>
            <a:r>
              <a:rPr lang="cs-CZ" sz="2200" dirty="0" smtClean="0"/>
              <a:t>Avicenum</a:t>
            </a:r>
            <a:r>
              <a:rPr lang="cs-CZ" sz="2200" dirty="0"/>
              <a:t>, nakladatelství – jen </a:t>
            </a:r>
            <a:r>
              <a:rPr lang="cs-CZ" sz="2200" dirty="0" smtClean="0"/>
              <a:t>Avicenum</a:t>
            </a:r>
          </a:p>
          <a:p>
            <a:pPr marL="0" lvl="2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cs-CZ" sz="2200" dirty="0"/>
              <a:t>	</a:t>
            </a:r>
            <a:r>
              <a:rPr lang="cs-CZ" sz="2200" dirty="0" smtClean="0"/>
              <a:t>Academia</a:t>
            </a:r>
            <a:r>
              <a:rPr lang="cs-CZ" sz="2200" dirty="0"/>
              <a:t>, nakladatelství Akademie věd – celé </a:t>
            </a:r>
            <a:endParaRPr lang="cs-CZ" sz="2200" dirty="0" smtClean="0"/>
          </a:p>
          <a:p>
            <a:pPr marL="0" indent="0">
              <a:buNone/>
            </a:pPr>
            <a:r>
              <a:rPr lang="cs-CZ" dirty="0" smtClean="0"/>
              <a:t>- </a:t>
            </a:r>
            <a:r>
              <a:rPr lang="cs-CZ" dirty="0" smtClean="0">
                <a:solidFill>
                  <a:srgbClr val="12943A"/>
                </a:solidFill>
              </a:rPr>
              <a:t>fráze se slovesem </a:t>
            </a:r>
            <a:r>
              <a:rPr lang="cs-CZ" dirty="0" smtClean="0"/>
              <a:t>vynechávat, pokud ovšem neoznačují jinou než nakladatelskou funkci, a nesmí gramaticky změnit podobu jména</a:t>
            </a:r>
          </a:p>
          <a:p>
            <a:pPr marL="384048" lvl="2" indent="0">
              <a:buNone/>
            </a:pPr>
            <a:r>
              <a:rPr lang="cs-CZ" sz="2200" dirty="0" smtClean="0"/>
              <a:t>příklad: vydala </a:t>
            </a:r>
            <a:r>
              <a:rPr lang="cs-CZ" sz="2200" dirty="0" err="1" smtClean="0"/>
              <a:t>Grada</a:t>
            </a:r>
            <a:r>
              <a:rPr lang="cs-CZ" sz="2200" dirty="0" smtClean="0"/>
              <a:t> – zapíšeme: </a:t>
            </a:r>
            <a:r>
              <a:rPr lang="cs-CZ" sz="2200" dirty="0" err="1" smtClean="0"/>
              <a:t>Grada</a:t>
            </a:r>
            <a:r>
              <a:rPr lang="cs-CZ" sz="2200" dirty="0" smtClean="0"/>
              <a:t>; vyšlo u Grady – zapíšeme celé</a:t>
            </a:r>
            <a:endParaRPr lang="cs-CZ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29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7280" y="546410"/>
            <a:ext cx="10058400" cy="1051162"/>
          </a:xfrm>
        </p:spPr>
        <p:txBody>
          <a:bodyPr>
            <a:normAutofit/>
          </a:bodyPr>
          <a:lstStyle/>
          <a:p>
            <a:r>
              <a:rPr lang="cs-CZ" dirty="0" smtClean="0"/>
              <a:t>Konference - </a:t>
            </a:r>
            <a:r>
              <a:rPr lang="cs-CZ" sz="3600" dirty="0" smtClean="0"/>
              <a:t>dotazy 594, 618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93124" y="1884556"/>
            <a:ext cx="10898660" cy="468351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cs-CZ" sz="2400" dirty="0" smtClean="0"/>
              <a:t>- prameny popisu (kde všude hledat, JESTLI se vůbec jedná o materiály z konference - často se informace objevuje např. jenom v předmluvě) </a:t>
            </a:r>
          </a:p>
          <a:p>
            <a:pPr marL="0" lvl="0" indent="0">
              <a:buNone/>
            </a:pPr>
            <a:r>
              <a:rPr lang="cs-CZ" sz="2400" dirty="0" smtClean="0">
                <a:solidFill>
                  <a:srgbClr val="12943A"/>
                </a:solidFill>
              </a:rPr>
              <a:t>Doporučení: jestli </a:t>
            </a:r>
            <a:r>
              <a:rPr lang="cs-CZ" sz="2400" dirty="0">
                <a:solidFill>
                  <a:srgbClr val="12943A"/>
                </a:solidFill>
              </a:rPr>
              <a:t>údaj bude „snadno zjistitelný“ na zdroji, zapíše se. Povinné jsou preferované prameny popisu, na úplné úrovni doporučuje se nahlédnout do úvodu/předmluvy</a:t>
            </a:r>
          </a:p>
          <a:p>
            <a:pPr>
              <a:buNone/>
            </a:pPr>
            <a:r>
              <a:rPr lang="cs-CZ" sz="2400" dirty="0" smtClean="0"/>
              <a:t>- jak </a:t>
            </a:r>
            <a:r>
              <a:rPr lang="cs-CZ" sz="2400" dirty="0"/>
              <a:t>moc </a:t>
            </a:r>
            <a:r>
              <a:rPr lang="cs-CZ" sz="2400" dirty="0" smtClean="0"/>
              <a:t>dohledávat jméno konference (např.: na </a:t>
            </a:r>
            <a:r>
              <a:rPr lang="cs-CZ" sz="2400" dirty="0" err="1"/>
              <a:t>tit</a:t>
            </a:r>
            <a:r>
              <a:rPr lang="cs-CZ" sz="2400" dirty="0"/>
              <a:t>. s. jasně řečeno, že jsou to materiály z konference, ale není jasné, jestli název knihy=název konference, případně chybí údaj o datu a/nebo místu konání</a:t>
            </a:r>
            <a:r>
              <a:rPr lang="cs-CZ" sz="2400" dirty="0" smtClean="0"/>
              <a:t>) </a:t>
            </a:r>
          </a:p>
          <a:p>
            <a:pPr marL="0" lvl="0" indent="0">
              <a:buNone/>
            </a:pPr>
            <a:r>
              <a:rPr lang="cs-CZ" sz="2400" dirty="0">
                <a:solidFill>
                  <a:srgbClr val="12943A"/>
                </a:solidFill>
              </a:rPr>
              <a:t>Povinně ve zdroji, jinak je-li snadno zjistitelné</a:t>
            </a:r>
          </a:p>
          <a:p>
            <a:pPr marL="0" indent="0">
              <a:buNone/>
            </a:pPr>
            <a:r>
              <a:rPr lang="cs-CZ" sz="2400" dirty="0" smtClean="0"/>
              <a:t>- jakou roli uvést v </a:t>
            </a:r>
            <a:r>
              <a:rPr lang="cs-CZ" sz="2400" dirty="0" err="1" smtClean="0"/>
              <a:t>podpoli</a:t>
            </a:r>
            <a:r>
              <a:rPr lang="cs-CZ" sz="2400" dirty="0" smtClean="0"/>
              <a:t> $4? </a:t>
            </a:r>
            <a:r>
              <a:rPr lang="cs-CZ" sz="2400" dirty="0" smtClean="0">
                <a:solidFill>
                  <a:srgbClr val="12943A"/>
                </a:solidFill>
              </a:rPr>
              <a:t>aut</a:t>
            </a:r>
            <a:endParaRPr lang="cs-CZ" sz="2400" dirty="0">
              <a:solidFill>
                <a:srgbClr val="12943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67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á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1140</TotalTime>
  <Words>807</Words>
  <Application>Microsoft Office PowerPoint</Application>
  <PresentationFormat>Širokoúhlá obrazovka</PresentationFormat>
  <Paragraphs>73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Calibri</vt:lpstr>
      <vt:lpstr>Tw Cen MT</vt:lpstr>
      <vt:lpstr>Tw Cen MT Condensed</vt:lpstr>
      <vt:lpstr>Wingdings</vt:lpstr>
      <vt:lpstr>Wingdings 3</vt:lpstr>
      <vt:lpstr>Integrál</vt:lpstr>
      <vt:lpstr>RDA - jsou tu s námi</vt:lpstr>
      <vt:lpstr>RESOURCE  DESCRIPTION   ACCESS</vt:lpstr>
      <vt:lpstr>metodika</vt:lpstr>
      <vt:lpstr>E-learning</vt:lpstr>
      <vt:lpstr>Dílčí návody</vt:lpstr>
      <vt:lpstr>Rozdíly RDA a ISBD</vt:lpstr>
      <vt:lpstr>A jen ve stručnosti některá další schválená doporučení</vt:lpstr>
      <vt:lpstr>Nakladatelská fráze – dotaz 605, 606 Schválené doporučení</vt:lpstr>
      <vt:lpstr>Konference - dotazy 594, 618</vt:lpstr>
      <vt:lpstr>UN pro část s vlastním názvem</vt:lpstr>
      <vt:lpstr>Adaptace</vt:lpstr>
      <vt:lpstr>Děkuji za pozornost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 jmenná 12.11.2015</dc:title>
  <dc:creator>Svobodová Jaroslava</dc:creator>
  <cp:lastModifiedBy>Svobodová Jaroslava</cp:lastModifiedBy>
  <cp:revision>209</cp:revision>
  <cp:lastPrinted>2015-11-05T09:39:12Z</cp:lastPrinted>
  <dcterms:created xsi:type="dcterms:W3CDTF">2015-10-27T12:59:40Z</dcterms:created>
  <dcterms:modified xsi:type="dcterms:W3CDTF">2015-11-23T14:54:49Z</dcterms:modified>
</cp:coreProperties>
</file>