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5" d="100"/>
          <a:sy n="105" d="100"/>
        </p:scale>
        <p:origin x="-77" y="-3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2790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www.caslin.cz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v současné době ve zkušebním provozu na adrese new.caslin.cz; byla možnost připomínek - nebyly, tak od 1.12. na stálé adrese </a:t>
            </a:r>
            <a:r>
              <a:rPr lang="cs" u="sng">
                <a:solidFill>
                  <a:schemeClr val="hlink"/>
                </a:solidFill>
                <a:hlinkClick r:id="rId3"/>
              </a:rPr>
              <a:t>www.caslin.cz</a:t>
            </a:r>
            <a:r>
              <a:rPr lang="cs"/>
              <a:t> - pozor, odkazy, které mají uložené nebudou fungovat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základní funkce - umožnit hledání - proto nová možnost - rozcestník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hledání dokumentu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hledání knihovny</a:t>
            </a:r>
          </a:p>
          <a:p>
            <a:pPr>
              <a:spcBef>
                <a:spcPts val="0"/>
              </a:spcBef>
              <a:buNone/>
            </a:pPr>
            <a:r>
              <a:rPr lang="cs"/>
              <a:t>možnost vstoupit na portál - česká nebo anglická verze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obrazovka portálu - logo a hlavička - vrací na úvodní stránku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přepnutí na aj verzi, přístupnost a mapa webu se mohou při responsivním zobrazení (zmenšení obrazovky apod.) ukázat mezi logem a hlavičkou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hledat (nahoře) - hledá v rámci portálu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obsah stránky - novinky - to na co chceme upozornit</a:t>
            </a:r>
          </a:p>
          <a:p>
            <a:pPr>
              <a:spcBef>
                <a:spcPts val="0"/>
              </a:spcBef>
              <a:buNone/>
            </a:pPr>
            <a:r>
              <a:rPr lang="cs"/>
              <a:t>nové uspořádání obsahu - odrážejí záložky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nové rozdělení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o nás - vše od historie, přes semináře a prezentace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databáze - informace o databázích + vyhledávání v SKC (vyhledávání v ADR je ve složce o ADR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Pro přispívající knihovny - seznamy podle různých kritérií, vše o tom, jak přispívat a o službách SK ČR, informace o smlouvě se SK ČR</a:t>
            </a:r>
          </a:p>
          <a:p>
            <a:pPr>
              <a:spcBef>
                <a:spcPts val="0"/>
              </a:spcBef>
              <a:buNone/>
            </a:pPr>
            <a:r>
              <a:rPr lang="cs"/>
              <a:t>úplně nová záložka - Nejčastější dotazy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základní kontakty s propojením na více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možnost prokliknutí na facebookovou stránku SK ĆR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rychlé odkazy (aktivní) - mimo jiné smlouva - připomínám důležitost při čerpání grantů</a:t>
            </a:r>
          </a:p>
          <a:p>
            <a:pPr rtl="0">
              <a:spcBef>
                <a:spcPts val="0"/>
              </a:spcBef>
              <a:buNone/>
            </a:pPr>
            <a:r>
              <a:rPr lang="cs"/>
              <a:t>vip - dlouhodobá opakovaná nadstandardní spolupráce (aktivní)</a:t>
            </a:r>
          </a:p>
          <a:p>
            <a:pPr>
              <a:spcBef>
                <a:spcPts val="0"/>
              </a:spcBef>
              <a:buNone/>
            </a:pPr>
            <a:r>
              <a:rPr lang="cs"/>
              <a:t>stejně jako logo NK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v portletu tradičně anketa - budeme rádi, budete-li odpovídat :)</a:t>
            </a:r>
          </a:p>
          <a:p>
            <a:pPr>
              <a:spcBef>
                <a:spcPts val="0"/>
              </a:spcBef>
              <a:buNone/>
            </a:pPr>
            <a:r>
              <a:rPr lang="cs"/>
              <a:t>kalendář - po označení světle označeného pole více informací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a obloukem se vracíme k základní funkci sk čr - vyhledání dokumentu, která zůstala zachována i na portálu - můžete si vybrat buď hledání prostřednictvím multivyhledávače - bude o něm dnes také řeč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nebo vyhledávací pole (po kliknutí na otazník informace o vyhledávání nebo o dílčí bázi), zadáme hledaný název nebo jeho část a buď entr nebo kliknutí na lupu nás z nového portálu SK ČR přenese do známého prostředí alephu se známými funkcemi - k nimž patří např. zobrazení obálky naskenované na obálkový server, o kterém vám nyní poví víc ing. j. nechvátal z jvk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</a:rPr>
              <a:t>‹#›</a:t>
            </a:fld>
            <a:endParaRPr lang="c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ww.caslin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190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>
                <a:solidFill>
                  <a:srgbClr val="000000"/>
                </a:solidFill>
              </a:rPr>
              <a:t>Nový web Souborného katalogu ČR</a:t>
            </a:r>
          </a:p>
          <a:p>
            <a:pPr algn="r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algn="r" rtl="0">
              <a:spcBef>
                <a:spcPts val="0"/>
              </a:spcBef>
              <a:buNone/>
            </a:pPr>
            <a:r>
              <a:rPr lang="cs" sz="2000">
                <a:solidFill>
                  <a:srgbClr val="000000"/>
                </a:solidFill>
              </a:rPr>
              <a:t>Bc. Jana Militká</a:t>
            </a:r>
          </a:p>
          <a:p>
            <a:pPr algn="r" rtl="0">
              <a:spcBef>
                <a:spcPts val="0"/>
              </a:spcBef>
              <a:buNone/>
            </a:pPr>
            <a:r>
              <a:rPr lang="cs" sz="2000">
                <a:solidFill>
                  <a:srgbClr val="000000"/>
                </a:solidFill>
              </a:rPr>
              <a:t>Seminář účastníků  SK ČR</a:t>
            </a:r>
          </a:p>
          <a:p>
            <a:pPr algn="r">
              <a:spcBef>
                <a:spcPts val="0"/>
              </a:spcBef>
              <a:buNone/>
            </a:pPr>
            <a:r>
              <a:rPr lang="cs" sz="2000">
                <a:solidFill>
                  <a:srgbClr val="000000"/>
                </a:solidFill>
              </a:rPr>
              <a:t>27. 11. 2015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3447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20349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235024" y="1615050"/>
            <a:ext cx="6673950" cy="20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cs" sz="3000" b="1" dirty="0"/>
              <a:t>new.caslin.cz</a:t>
            </a:r>
          </a:p>
          <a:p>
            <a:pPr algn="ctr" rtl="0">
              <a:spcBef>
                <a:spcPts val="0"/>
              </a:spcBef>
              <a:buNone/>
            </a:pPr>
            <a:endParaRPr sz="3000" dirty="0"/>
          </a:p>
          <a:p>
            <a:pPr algn="ctr" rtl="0">
              <a:spcBef>
                <a:spcPts val="0"/>
              </a:spcBef>
              <a:buNone/>
            </a:pPr>
            <a:r>
              <a:rPr lang="cs" sz="2800" dirty="0"/>
              <a:t>od 1. 12. </a:t>
            </a:r>
            <a:r>
              <a:rPr lang="cs" sz="2800" dirty="0" smtClean="0"/>
              <a:t>2015 </a:t>
            </a:r>
            <a:r>
              <a:rPr lang="cs" sz="2800" u="sng" dirty="0" smtClean="0">
                <a:solidFill>
                  <a:schemeClr val="hlink"/>
                </a:solidFill>
                <a:hlinkClick r:id="rId3"/>
              </a:rPr>
              <a:t>www.caslin.cz</a:t>
            </a:r>
            <a:endParaRPr lang="cs" sz="2800" u="sng" dirty="0">
              <a:solidFill>
                <a:schemeClr val="hlink"/>
              </a:solidFill>
              <a:hlinkClick r:id="rId3"/>
            </a:endParaRPr>
          </a:p>
          <a:p>
            <a:pPr algn="ctr"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l="2651" t="3577" r="2309" b="1788"/>
          <a:stretch/>
        </p:blipFill>
        <p:spPr>
          <a:xfrm>
            <a:off x="1259049" y="810324"/>
            <a:ext cx="6673950" cy="42672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3408250" y="4720800"/>
            <a:ext cx="12156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317125" y="317125"/>
            <a:ext cx="1998599" cy="4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2400" b="1"/>
              <a:t>Rozcestník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" y="810325"/>
            <a:ext cx="8896350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317125" y="3277025"/>
            <a:ext cx="5673300" cy="18098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7" name="Shape 67"/>
          <p:cNvCxnSpPr/>
          <p:nvPr/>
        </p:nvCxnSpPr>
        <p:spPr>
          <a:xfrm rot="10800000">
            <a:off x="1902725" y="1215650"/>
            <a:ext cx="1444799" cy="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" name="Shape 68"/>
          <p:cNvCxnSpPr/>
          <p:nvPr/>
        </p:nvCxnSpPr>
        <p:spPr>
          <a:xfrm>
            <a:off x="3347525" y="1215650"/>
            <a:ext cx="3224099" cy="1303799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" name="Shape 69"/>
          <p:cNvCxnSpPr/>
          <p:nvPr/>
        </p:nvCxnSpPr>
        <p:spPr>
          <a:xfrm rot="10800000">
            <a:off x="8474524" y="1171750"/>
            <a:ext cx="510900" cy="8699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" name="Shape 70"/>
          <p:cNvSpPr/>
          <p:nvPr/>
        </p:nvSpPr>
        <p:spPr>
          <a:xfrm>
            <a:off x="4739400" y="1004250"/>
            <a:ext cx="1938000" cy="3347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317125" y="317125"/>
            <a:ext cx="1250999" cy="4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2400" b="1"/>
              <a:t>Úvod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62" y="698475"/>
            <a:ext cx="8677275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4543425" y="2643675"/>
            <a:ext cx="4276800" cy="22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cs" sz="1800"/>
              <a:t>NOVÉ: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" sz="1800"/>
              <a:t>- uspořádání → nové záložky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" sz="1800"/>
              <a:t>- “ovládání” → po kliknutí se zobrazí nabídka 2. úrovně </a:t>
            </a:r>
            <a:r>
              <a:rPr lang="cs" sz="1800" i="1"/>
              <a:t>(po výběru nebo dalším kliknutí na záložku se nabídka zavře)</a:t>
            </a:r>
            <a:r>
              <a:rPr lang="cs" sz="1800"/>
              <a:t> - teprve 3. úroveň jako seznam na stránce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23850" y="205275"/>
            <a:ext cx="1338899" cy="4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2400" b="1"/>
              <a:t>Obsah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29258"/>
          <a:stretch/>
        </p:blipFill>
        <p:spPr>
          <a:xfrm>
            <a:off x="323850" y="2793975"/>
            <a:ext cx="380047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87" y="905337"/>
            <a:ext cx="8704624" cy="36631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17125" y="317125"/>
            <a:ext cx="4633800" cy="4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2400" b="1"/>
              <a:t>Zápatí</a:t>
            </a:r>
          </a:p>
        </p:txBody>
      </p:sp>
      <p:cxnSp>
        <p:nvCxnSpPr>
          <p:cNvPr id="86" name="Shape 86"/>
          <p:cNvCxnSpPr/>
          <p:nvPr/>
        </p:nvCxnSpPr>
        <p:spPr>
          <a:xfrm rot="10800000" flipH="1">
            <a:off x="219700" y="3740599"/>
            <a:ext cx="451199" cy="4395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" name="Shape 87"/>
          <p:cNvCxnSpPr/>
          <p:nvPr/>
        </p:nvCxnSpPr>
        <p:spPr>
          <a:xfrm rot="10800000" flipH="1">
            <a:off x="2313700" y="2606362"/>
            <a:ext cx="451199" cy="4395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" name="Shape 88"/>
          <p:cNvCxnSpPr/>
          <p:nvPr/>
        </p:nvCxnSpPr>
        <p:spPr>
          <a:xfrm rot="10800000">
            <a:off x="6361174" y="1654475"/>
            <a:ext cx="526500" cy="435599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9" name="Shape 89"/>
          <p:cNvCxnSpPr/>
          <p:nvPr/>
        </p:nvCxnSpPr>
        <p:spPr>
          <a:xfrm rot="10800000">
            <a:off x="7202349" y="4348200"/>
            <a:ext cx="526500" cy="435599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l="1097"/>
          <a:stretch/>
        </p:blipFill>
        <p:spPr>
          <a:xfrm>
            <a:off x="249375" y="152400"/>
            <a:ext cx="8770799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17125" y="317125"/>
            <a:ext cx="1250999" cy="4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2400" b="1"/>
              <a:t>Portlet</a:t>
            </a:r>
          </a:p>
        </p:txBody>
      </p:sp>
      <p:cxnSp>
        <p:nvCxnSpPr>
          <p:cNvPr id="96" name="Shape 96"/>
          <p:cNvCxnSpPr/>
          <p:nvPr/>
        </p:nvCxnSpPr>
        <p:spPr>
          <a:xfrm rot="10800000" flipH="1">
            <a:off x="7362700" y="1840549"/>
            <a:ext cx="427499" cy="4395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455" y="810325"/>
            <a:ext cx="7453894" cy="410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17125" y="317125"/>
            <a:ext cx="1250999" cy="4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2400" b="1"/>
              <a:t>Portlet</a:t>
            </a:r>
          </a:p>
        </p:txBody>
      </p:sp>
      <p:cxnSp>
        <p:nvCxnSpPr>
          <p:cNvPr id="103" name="Shape 103"/>
          <p:cNvCxnSpPr/>
          <p:nvPr/>
        </p:nvCxnSpPr>
        <p:spPr>
          <a:xfrm rot="10800000" flipH="1">
            <a:off x="6270175" y="2523499"/>
            <a:ext cx="427499" cy="4395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7675" y="2371100"/>
            <a:ext cx="1199424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8039600" y="2371100"/>
            <a:ext cx="284999" cy="1523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Zaoblený obdélník 1"/>
          <p:cNvSpPr/>
          <p:nvPr/>
        </p:nvSpPr>
        <p:spPr>
          <a:xfrm>
            <a:off x="8039600" y="2371100"/>
            <a:ext cx="284999" cy="1523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419</Words>
  <Application>Microsoft Office PowerPoint</Application>
  <PresentationFormat>Předvádění na obrazovce (16:9)</PresentationFormat>
  <Paragraphs>41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simple-light-2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Militka Jana</cp:lastModifiedBy>
  <cp:revision>3</cp:revision>
  <dcterms:modified xsi:type="dcterms:W3CDTF">2015-11-25T15:08:35Z</dcterms:modified>
</cp:coreProperties>
</file>