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B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05" d="100"/>
          <a:sy n="105" d="100"/>
        </p:scale>
        <p:origin x="-77" y="-36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427900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www.caslin.cz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cs"/>
              <a:t>v současné době ve zkušebním provozu na adrese new.caslin.cz; byla možnost připomínek - nebyly, tak od 1.12. na stálé adrese </a:t>
            </a:r>
            <a:r>
              <a:rPr lang="cs" u="sng">
                <a:solidFill>
                  <a:schemeClr val="hlink"/>
                </a:solidFill>
                <a:hlinkClick r:id="rId3"/>
              </a:rPr>
              <a:t>www.caslin.cz</a:t>
            </a:r>
            <a:r>
              <a:rPr lang="cs"/>
              <a:t> - pozor, odkazy, které mají uložené nebudou fungovat</a:t>
            </a:r>
          </a:p>
          <a:p>
            <a:pPr rtl="0">
              <a:spcBef>
                <a:spcPts val="0"/>
              </a:spcBef>
              <a:buNone/>
            </a:pPr>
            <a:r>
              <a:rPr lang="cs"/>
              <a:t>základní funkce - umožnit hledání - proto nová možnost - rozcestník</a:t>
            </a:r>
          </a:p>
          <a:p>
            <a:pPr rtl="0">
              <a:spcBef>
                <a:spcPts val="0"/>
              </a:spcBef>
              <a:buNone/>
            </a:pPr>
            <a:r>
              <a:rPr lang="cs"/>
              <a:t>hledání dokumentu</a:t>
            </a:r>
          </a:p>
          <a:p>
            <a:pPr rtl="0">
              <a:spcBef>
                <a:spcPts val="0"/>
              </a:spcBef>
              <a:buNone/>
            </a:pPr>
            <a:r>
              <a:rPr lang="cs"/>
              <a:t>hledání knihovny</a:t>
            </a:r>
          </a:p>
          <a:p>
            <a:pPr>
              <a:spcBef>
                <a:spcPts val="0"/>
              </a:spcBef>
              <a:buNone/>
            </a:pPr>
            <a:r>
              <a:rPr lang="cs"/>
              <a:t>možnost vstoupit na portál - česká nebo anglická verze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cs"/>
              <a:t>obrazovka portálu - logo a hlavička - vrací na úvodní stránku</a:t>
            </a:r>
          </a:p>
          <a:p>
            <a:pPr rtl="0">
              <a:spcBef>
                <a:spcPts val="0"/>
              </a:spcBef>
              <a:buNone/>
            </a:pPr>
            <a:r>
              <a:rPr lang="cs"/>
              <a:t>přepnutí na aj verzi, přístupnost a mapa webu se mohou při responsivním zobrazení (zmenšení obrazovky apod.) ukázat mezi logem a hlavičkou</a:t>
            </a:r>
          </a:p>
          <a:p>
            <a:pPr rtl="0">
              <a:spcBef>
                <a:spcPts val="0"/>
              </a:spcBef>
              <a:buNone/>
            </a:pPr>
            <a:r>
              <a:rPr lang="cs"/>
              <a:t>hledat (nahoře) - hledá v rámci portálu</a:t>
            </a:r>
          </a:p>
          <a:p>
            <a:pPr rtl="0">
              <a:spcBef>
                <a:spcPts val="0"/>
              </a:spcBef>
              <a:buNone/>
            </a:pPr>
            <a:r>
              <a:rPr lang="cs"/>
              <a:t>obsah stránky - novinky - to na co chceme upozornit</a:t>
            </a:r>
          </a:p>
          <a:p>
            <a:pPr>
              <a:spcBef>
                <a:spcPts val="0"/>
              </a:spcBef>
              <a:buNone/>
            </a:pPr>
            <a:r>
              <a:rPr lang="cs"/>
              <a:t>nové uspořádání obsahu - odrážejí záložky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cs"/>
              <a:t>nové rozdělení</a:t>
            </a:r>
          </a:p>
          <a:p>
            <a:pPr rtl="0">
              <a:spcBef>
                <a:spcPts val="0"/>
              </a:spcBef>
              <a:buNone/>
            </a:pPr>
            <a:r>
              <a:rPr lang="cs"/>
              <a:t>o nás - vše od historie, přes semináře a prezentace</a:t>
            </a:r>
          </a:p>
          <a:p>
            <a:pPr rtl="0">
              <a:spcBef>
                <a:spcPts val="0"/>
              </a:spcBef>
              <a:buNone/>
            </a:pPr>
            <a:r>
              <a:rPr lang="cs"/>
              <a:t>databáze - informace o databázích + vyhledávání v SKC (vyhledávání v ADR je ve složce o ADR</a:t>
            </a:r>
          </a:p>
          <a:p>
            <a:pPr rtl="0">
              <a:spcBef>
                <a:spcPts val="0"/>
              </a:spcBef>
              <a:buNone/>
            </a:pPr>
            <a:r>
              <a:rPr lang="cs"/>
              <a:t>Pro přispívající knihovny - seznamy podle různých kritérií, vše o tom, jak přispívat a o službách SK ČR, informace o smlouvě se SK ČR</a:t>
            </a:r>
          </a:p>
          <a:p>
            <a:pPr>
              <a:spcBef>
                <a:spcPts val="0"/>
              </a:spcBef>
              <a:buNone/>
            </a:pPr>
            <a:r>
              <a:rPr lang="cs"/>
              <a:t>úplně nová záložka - Nejčastější dotazy 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cs"/>
              <a:t>základní kontakty s propojením na více</a:t>
            </a:r>
          </a:p>
          <a:p>
            <a:pPr rtl="0">
              <a:spcBef>
                <a:spcPts val="0"/>
              </a:spcBef>
              <a:buNone/>
            </a:pPr>
            <a:r>
              <a:rPr lang="cs"/>
              <a:t>možnost prokliknutí na facebookovou stránku SK ĆR</a:t>
            </a:r>
          </a:p>
          <a:p>
            <a:pPr rtl="0">
              <a:spcBef>
                <a:spcPts val="0"/>
              </a:spcBef>
              <a:buNone/>
            </a:pPr>
            <a:r>
              <a:rPr lang="cs"/>
              <a:t>rychlé odkazy (aktivní) - mimo jiné smlouva - připomínám důležitost při čerpání grantů</a:t>
            </a:r>
          </a:p>
          <a:p>
            <a:pPr rtl="0">
              <a:spcBef>
                <a:spcPts val="0"/>
              </a:spcBef>
              <a:buNone/>
            </a:pPr>
            <a:r>
              <a:rPr lang="cs"/>
              <a:t>vip - dlouhodobá opakovaná nadstandardní spolupráce (aktivní)</a:t>
            </a:r>
          </a:p>
          <a:p>
            <a:pPr>
              <a:spcBef>
                <a:spcPts val="0"/>
              </a:spcBef>
              <a:buNone/>
            </a:pPr>
            <a:r>
              <a:rPr lang="cs"/>
              <a:t>stejně jako logo NK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cs"/>
              <a:t>v portletu tradičně anketa - budeme rádi, budete-li odpovídat :)</a:t>
            </a:r>
          </a:p>
          <a:p>
            <a:pPr>
              <a:spcBef>
                <a:spcPts val="0"/>
              </a:spcBef>
              <a:buNone/>
            </a:pPr>
            <a:r>
              <a:rPr lang="cs"/>
              <a:t>kalendář - po označení světle označeného pole více informací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cs"/>
              <a:t>a obloukem se vracíme k základní funkci sk čr - vyhledání dokumentu, která zůstala zachována i na portálu - můžete si vybrat buď hledání prostřednictvím multivyhledávače - bude o něm dnes také řeč</a:t>
            </a:r>
          </a:p>
          <a:p>
            <a:pPr lvl="0" rtl="0">
              <a:spcBef>
                <a:spcPts val="0"/>
              </a:spcBef>
              <a:buNone/>
            </a:pPr>
            <a:r>
              <a:rPr lang="cs"/>
              <a:t>nebo vyhledávací pole (po kliknutí na otazník informace o vyhledávání nebo o dílčí bázi), zadáme hledaný název nebo jeho část a buď entr nebo kliknutí na lupu nás z nového portálu SK ČR přenese do známého prostředí alephu se známými funkcemi - k nimž patří např. zobrazení obálky naskenované na obálkový server, o kterém vám nyní poví víc ing. j. nechvátal z jvk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599" cy="20525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>
              <a:spcBef>
                <a:spcPts val="0"/>
              </a:spcBef>
              <a:buSzPct val="100000"/>
              <a:defRPr sz="5200"/>
            </a:lvl1pPr>
            <a:lvl2pPr algn="ctr">
              <a:spcBef>
                <a:spcPts val="0"/>
              </a:spcBef>
              <a:buSzPct val="100000"/>
              <a:defRPr sz="5200"/>
            </a:lvl2pPr>
            <a:lvl3pPr algn="ctr">
              <a:spcBef>
                <a:spcPts val="0"/>
              </a:spcBef>
              <a:buSzPct val="100000"/>
              <a:defRPr sz="5200"/>
            </a:lvl3pPr>
            <a:lvl4pPr algn="ctr">
              <a:spcBef>
                <a:spcPts val="0"/>
              </a:spcBef>
              <a:buSzPct val="100000"/>
              <a:defRPr sz="5200"/>
            </a:lvl4pPr>
            <a:lvl5pPr algn="ctr">
              <a:spcBef>
                <a:spcPts val="0"/>
              </a:spcBef>
              <a:buSzPct val="100000"/>
              <a:defRPr sz="5200"/>
            </a:lvl5pPr>
            <a:lvl6pPr algn="ctr">
              <a:spcBef>
                <a:spcPts val="0"/>
              </a:spcBef>
              <a:buSzPct val="100000"/>
              <a:defRPr sz="5200"/>
            </a:lvl6pPr>
            <a:lvl7pPr algn="ctr">
              <a:spcBef>
                <a:spcPts val="0"/>
              </a:spcBef>
              <a:buSzPct val="100000"/>
              <a:defRPr sz="5200"/>
            </a:lvl7pPr>
            <a:lvl8pPr algn="ctr">
              <a:spcBef>
                <a:spcPts val="0"/>
              </a:spcBef>
              <a:buSzPct val="100000"/>
              <a:defRPr sz="5200"/>
            </a:lvl8pPr>
            <a:lvl9pPr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cs"/>
              <a:t>‹#›</a:t>
            </a:fld>
            <a:endParaRPr lang="c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599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>
              <a:spcBef>
                <a:spcPts val="0"/>
              </a:spcBef>
              <a:buSzPct val="100000"/>
              <a:defRPr sz="12000"/>
            </a:lvl1pPr>
            <a:lvl2pPr algn="ctr">
              <a:spcBef>
                <a:spcPts val="0"/>
              </a:spcBef>
              <a:buSzPct val="100000"/>
              <a:defRPr sz="12000"/>
            </a:lvl2pPr>
            <a:lvl3pPr algn="ctr">
              <a:spcBef>
                <a:spcPts val="0"/>
              </a:spcBef>
              <a:buSzPct val="100000"/>
              <a:defRPr sz="12000"/>
            </a:lvl3pPr>
            <a:lvl4pPr algn="ctr">
              <a:spcBef>
                <a:spcPts val="0"/>
              </a:spcBef>
              <a:buSzPct val="100000"/>
              <a:defRPr sz="12000"/>
            </a:lvl4pPr>
            <a:lvl5pPr algn="ctr">
              <a:spcBef>
                <a:spcPts val="0"/>
              </a:spcBef>
              <a:buSzPct val="100000"/>
              <a:defRPr sz="12000"/>
            </a:lvl5pPr>
            <a:lvl6pPr algn="ctr">
              <a:spcBef>
                <a:spcPts val="0"/>
              </a:spcBef>
              <a:buSzPct val="100000"/>
              <a:defRPr sz="12000"/>
            </a:lvl6pPr>
            <a:lvl7pPr algn="ctr">
              <a:spcBef>
                <a:spcPts val="0"/>
              </a:spcBef>
              <a:buSzPct val="100000"/>
              <a:defRPr sz="12000"/>
            </a:lvl7pPr>
            <a:lvl8pPr algn="ctr">
              <a:spcBef>
                <a:spcPts val="0"/>
              </a:spcBef>
              <a:buSzPct val="100000"/>
              <a:defRPr sz="12000"/>
            </a:lvl8pPr>
            <a:lvl9pPr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599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spcBef>
                <a:spcPts val="0"/>
              </a:spcBef>
              <a:defRPr/>
            </a:lvl1pPr>
            <a:lvl2pPr algn="ctr">
              <a:spcBef>
                <a:spcPts val="0"/>
              </a:spcBef>
              <a:defRPr/>
            </a:lvl2pPr>
            <a:lvl3pPr algn="ctr">
              <a:spcBef>
                <a:spcPts val="0"/>
              </a:spcBef>
              <a:defRPr/>
            </a:lvl3pPr>
            <a:lvl4pPr algn="ctr">
              <a:spcBef>
                <a:spcPts val="0"/>
              </a:spcBef>
              <a:defRPr/>
            </a:lvl4pPr>
            <a:lvl5pPr algn="ctr">
              <a:spcBef>
                <a:spcPts val="0"/>
              </a:spcBef>
              <a:defRPr/>
            </a:lvl5pPr>
            <a:lvl6pPr algn="ctr">
              <a:spcBef>
                <a:spcPts val="0"/>
              </a:spcBef>
              <a:defRPr/>
            </a:lvl6pPr>
            <a:lvl7pPr algn="ctr">
              <a:spcBef>
                <a:spcPts val="0"/>
              </a:spcBef>
              <a:defRPr/>
            </a:lvl7pPr>
            <a:lvl8pPr algn="ctr">
              <a:spcBef>
                <a:spcPts val="0"/>
              </a:spcBef>
              <a:defRPr/>
            </a:lvl8pPr>
            <a:lvl9pPr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cs"/>
              <a:t>‹#›</a:t>
            </a:fld>
            <a:endParaRPr lang="c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cs"/>
              <a:t>‹#›</a:t>
            </a:fld>
            <a:endParaRPr lang="c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599" cy="841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algn="ctr">
              <a:spcBef>
                <a:spcPts val="0"/>
              </a:spcBef>
              <a:buSzPct val="100000"/>
              <a:defRPr sz="3600"/>
            </a:lvl1pPr>
            <a:lvl2pPr algn="ctr">
              <a:spcBef>
                <a:spcPts val="0"/>
              </a:spcBef>
              <a:buSzPct val="100000"/>
              <a:defRPr sz="3600"/>
            </a:lvl2pPr>
            <a:lvl3pPr algn="ctr">
              <a:spcBef>
                <a:spcPts val="0"/>
              </a:spcBef>
              <a:buSzPct val="100000"/>
              <a:defRPr sz="3600"/>
            </a:lvl3pPr>
            <a:lvl4pPr algn="ctr">
              <a:spcBef>
                <a:spcPts val="0"/>
              </a:spcBef>
              <a:buSzPct val="100000"/>
              <a:defRPr sz="3600"/>
            </a:lvl4pPr>
            <a:lvl5pPr algn="ctr">
              <a:spcBef>
                <a:spcPts val="0"/>
              </a:spcBef>
              <a:buSzPct val="100000"/>
              <a:defRPr sz="3600"/>
            </a:lvl5pPr>
            <a:lvl6pPr algn="ctr">
              <a:spcBef>
                <a:spcPts val="0"/>
              </a:spcBef>
              <a:buSzPct val="100000"/>
              <a:defRPr sz="3600"/>
            </a:lvl6pPr>
            <a:lvl7pPr algn="ctr">
              <a:spcBef>
                <a:spcPts val="0"/>
              </a:spcBef>
              <a:buSzPct val="100000"/>
              <a:defRPr sz="3600"/>
            </a:lvl7pPr>
            <a:lvl8pPr algn="ctr">
              <a:spcBef>
                <a:spcPts val="0"/>
              </a:spcBef>
              <a:buSzPct val="100000"/>
              <a:defRPr sz="3600"/>
            </a:lvl8pPr>
            <a:lvl9pPr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cs"/>
              <a:t>‹#›</a:t>
            </a:fld>
            <a:endParaRPr lang="c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cs"/>
              <a:t>‹#›</a:t>
            </a:fld>
            <a:endParaRPr lang="c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100000"/>
              <a:defRPr sz="14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100000"/>
              <a:defRPr sz="14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cs"/>
              <a:t>‹#›</a:t>
            </a:fld>
            <a:endParaRPr lang="c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cs"/>
              <a:t>‹#›</a:t>
            </a:fld>
            <a:endParaRPr lang="c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7999" cy="7556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SzPct val="100000"/>
              <a:defRPr sz="2400"/>
            </a:lvl1pPr>
            <a:lvl2pPr>
              <a:spcBef>
                <a:spcPts val="0"/>
              </a:spcBef>
              <a:buSzPct val="100000"/>
              <a:defRPr sz="2400"/>
            </a:lvl2pPr>
            <a:lvl3pPr>
              <a:spcBef>
                <a:spcPts val="0"/>
              </a:spcBef>
              <a:buSzPct val="100000"/>
              <a:defRPr sz="2400"/>
            </a:lvl3pPr>
            <a:lvl4pPr>
              <a:spcBef>
                <a:spcPts val="0"/>
              </a:spcBef>
              <a:buSzPct val="100000"/>
              <a:defRPr sz="2400"/>
            </a:lvl4pPr>
            <a:lvl5pPr>
              <a:spcBef>
                <a:spcPts val="0"/>
              </a:spcBef>
              <a:buSzPct val="100000"/>
              <a:defRPr sz="2400"/>
            </a:lvl5pPr>
            <a:lvl6pPr>
              <a:spcBef>
                <a:spcPts val="0"/>
              </a:spcBef>
              <a:buSzPct val="100000"/>
              <a:defRPr sz="2400"/>
            </a:lvl6pPr>
            <a:lvl7pPr>
              <a:spcBef>
                <a:spcPts val="0"/>
              </a:spcBef>
              <a:buSzPct val="100000"/>
              <a:defRPr sz="2400"/>
            </a:lvl7pPr>
            <a:lvl8pPr>
              <a:spcBef>
                <a:spcPts val="0"/>
              </a:spcBef>
              <a:buSzPct val="100000"/>
              <a:defRPr sz="2400"/>
            </a:lvl8pPr>
            <a:lvl9pPr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7999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100000"/>
              <a:defRPr sz="12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cs"/>
              <a:t>‹#›</a:t>
            </a:fld>
            <a:endParaRPr lang="c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>
              <a:spcBef>
                <a:spcPts val="0"/>
              </a:spcBef>
              <a:buSzPct val="100000"/>
              <a:defRPr sz="4800"/>
            </a:lvl1pPr>
            <a:lvl2pPr>
              <a:spcBef>
                <a:spcPts val="0"/>
              </a:spcBef>
              <a:buSzPct val="100000"/>
              <a:defRPr sz="4800"/>
            </a:lvl2pPr>
            <a:lvl3pPr>
              <a:spcBef>
                <a:spcPts val="0"/>
              </a:spcBef>
              <a:buSzPct val="100000"/>
              <a:defRPr sz="4800"/>
            </a:lvl3pPr>
            <a:lvl4pPr>
              <a:spcBef>
                <a:spcPts val="0"/>
              </a:spcBef>
              <a:buSzPct val="100000"/>
              <a:defRPr sz="4800"/>
            </a:lvl4pPr>
            <a:lvl5pPr>
              <a:spcBef>
                <a:spcPts val="0"/>
              </a:spcBef>
              <a:buSzPct val="100000"/>
              <a:defRPr sz="4800"/>
            </a:lvl5pPr>
            <a:lvl6pPr>
              <a:spcBef>
                <a:spcPts val="0"/>
              </a:spcBef>
              <a:buSzPct val="100000"/>
              <a:defRPr sz="4800"/>
            </a:lvl6pPr>
            <a:lvl7pPr>
              <a:spcBef>
                <a:spcPts val="0"/>
              </a:spcBef>
              <a:buSzPct val="100000"/>
              <a:defRPr sz="4800"/>
            </a:lvl7pPr>
            <a:lvl8pPr>
              <a:spcBef>
                <a:spcPts val="0"/>
              </a:spcBef>
              <a:buSzPct val="100000"/>
              <a:defRPr sz="4800"/>
            </a:lvl8pPr>
            <a:lvl9pPr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cs"/>
              <a:t>‹#›</a:t>
            </a:fld>
            <a:endParaRPr lang="c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/>
          <p:nvPr/>
        </p:nvSpPr>
        <p:spPr>
          <a:xfrm>
            <a:off x="4572000" y="-125"/>
            <a:ext cx="4572000" cy="51434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199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>
              <a:spcBef>
                <a:spcPts val="0"/>
              </a:spcBef>
              <a:buSzPct val="100000"/>
              <a:defRPr sz="4200"/>
            </a:lvl1pPr>
            <a:lvl2pPr algn="ctr">
              <a:spcBef>
                <a:spcPts val="0"/>
              </a:spcBef>
              <a:buSzPct val="100000"/>
              <a:defRPr sz="4200"/>
            </a:lvl2pPr>
            <a:lvl3pPr algn="ctr">
              <a:spcBef>
                <a:spcPts val="0"/>
              </a:spcBef>
              <a:buSzPct val="100000"/>
              <a:defRPr sz="4200"/>
            </a:lvl3pPr>
            <a:lvl4pPr algn="ctr">
              <a:spcBef>
                <a:spcPts val="0"/>
              </a:spcBef>
              <a:buSzPct val="100000"/>
              <a:defRPr sz="4200"/>
            </a:lvl4pPr>
            <a:lvl5pPr algn="ctr">
              <a:spcBef>
                <a:spcPts val="0"/>
              </a:spcBef>
              <a:buSzPct val="100000"/>
              <a:defRPr sz="4200"/>
            </a:lvl5pPr>
            <a:lvl6pPr algn="ctr">
              <a:spcBef>
                <a:spcPts val="0"/>
              </a:spcBef>
              <a:buSzPct val="100000"/>
              <a:defRPr sz="4200"/>
            </a:lvl6pPr>
            <a:lvl7pPr algn="ctr">
              <a:spcBef>
                <a:spcPts val="0"/>
              </a:spcBef>
              <a:buSzPct val="100000"/>
              <a:defRPr sz="4200"/>
            </a:lvl7pPr>
            <a:lvl8pPr algn="ctr">
              <a:spcBef>
                <a:spcPts val="0"/>
              </a:spcBef>
              <a:buSzPct val="100000"/>
              <a:defRPr sz="4200"/>
            </a:lvl8pPr>
            <a:lvl9pPr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199" cy="1235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cs"/>
              <a:t>‹#›</a:t>
            </a:fld>
            <a:endParaRPr lang="c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cs"/>
              <a:t>‹#›</a:t>
            </a:fld>
            <a:endParaRPr lang="c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algn="r">
              <a:spcBef>
                <a:spcPts val="0"/>
              </a:spcBef>
              <a:buNone/>
            </a:pPr>
            <a:fld id="{00000000-1234-1234-1234-123412341234}" type="slidenum">
              <a:rPr lang="cs" sz="1000">
                <a:solidFill>
                  <a:schemeClr val="dk2"/>
                </a:solidFill>
              </a:rPr>
              <a:t>‹#›</a:t>
            </a:fld>
            <a:endParaRPr lang="cs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www.caslin.cz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599" cy="1904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cs">
                <a:solidFill>
                  <a:srgbClr val="000000"/>
                </a:solidFill>
              </a:rPr>
              <a:t>Nový web Souborného katalogu ČR</a:t>
            </a:r>
          </a:p>
          <a:p>
            <a:pPr algn="r" rtl="0">
              <a:spcBef>
                <a:spcPts val="0"/>
              </a:spcBef>
              <a:buNone/>
            </a:pPr>
            <a:endParaRPr sz="2400">
              <a:solidFill>
                <a:srgbClr val="000000"/>
              </a:solidFill>
            </a:endParaRPr>
          </a:p>
          <a:p>
            <a:pPr algn="r" rtl="0">
              <a:spcBef>
                <a:spcPts val="0"/>
              </a:spcBef>
              <a:buNone/>
            </a:pPr>
            <a:r>
              <a:rPr lang="cs" sz="2000">
                <a:solidFill>
                  <a:srgbClr val="000000"/>
                </a:solidFill>
              </a:rPr>
              <a:t>Bc. Jana Militká</a:t>
            </a:r>
          </a:p>
          <a:p>
            <a:pPr algn="r" rtl="0">
              <a:spcBef>
                <a:spcPts val="0"/>
              </a:spcBef>
              <a:buNone/>
            </a:pPr>
            <a:r>
              <a:rPr lang="cs" sz="2000">
                <a:solidFill>
                  <a:srgbClr val="000000"/>
                </a:solidFill>
              </a:rPr>
              <a:t>Seminář účastníků  SK ČR</a:t>
            </a:r>
          </a:p>
          <a:p>
            <a:pPr algn="r">
              <a:spcBef>
                <a:spcPts val="0"/>
              </a:spcBef>
              <a:buNone/>
            </a:pPr>
            <a:r>
              <a:rPr lang="cs" sz="2000">
                <a:solidFill>
                  <a:srgbClr val="000000"/>
                </a:solidFill>
              </a:rPr>
              <a:t>27. 11. 2015</a:t>
            </a:r>
          </a:p>
        </p:txBody>
      </p:sp>
      <p:pic>
        <p:nvPicPr>
          <p:cNvPr id="51" name="Shape 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9134475" cy="255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Shape 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0"/>
            <a:ext cx="8920349" cy="255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/>
          <p:nvPr/>
        </p:nvSpPr>
        <p:spPr>
          <a:xfrm>
            <a:off x="1235024" y="1615050"/>
            <a:ext cx="6673950" cy="2042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ctr" rtl="0">
              <a:spcBef>
                <a:spcPts val="0"/>
              </a:spcBef>
              <a:buNone/>
            </a:pPr>
            <a:r>
              <a:rPr lang="cs" sz="3000" b="1" dirty="0"/>
              <a:t>new.caslin.cz</a:t>
            </a:r>
          </a:p>
          <a:p>
            <a:pPr algn="ctr" rtl="0">
              <a:spcBef>
                <a:spcPts val="0"/>
              </a:spcBef>
              <a:buNone/>
            </a:pPr>
            <a:endParaRPr sz="3000" dirty="0"/>
          </a:p>
          <a:p>
            <a:pPr algn="ctr" rtl="0">
              <a:spcBef>
                <a:spcPts val="0"/>
              </a:spcBef>
              <a:buNone/>
            </a:pPr>
            <a:r>
              <a:rPr lang="cs" sz="2800" dirty="0"/>
              <a:t>od 1. 12. </a:t>
            </a:r>
            <a:r>
              <a:rPr lang="cs" sz="2800" dirty="0" smtClean="0"/>
              <a:t>2015 </a:t>
            </a:r>
            <a:r>
              <a:rPr lang="cs" sz="2800" u="sng" dirty="0" smtClean="0">
                <a:solidFill>
                  <a:schemeClr val="hlink"/>
                </a:solidFill>
                <a:hlinkClick r:id="rId3"/>
              </a:rPr>
              <a:t>www.caslin.cz</a:t>
            </a:r>
            <a:endParaRPr lang="cs" sz="2800" u="sng" dirty="0">
              <a:solidFill>
                <a:schemeClr val="hlink"/>
              </a:solidFill>
              <a:hlinkClick r:id="rId3"/>
            </a:endParaRPr>
          </a:p>
          <a:p>
            <a:pPr algn="ctr">
              <a:spcBef>
                <a:spcPts val="0"/>
              </a:spcBef>
              <a:buNone/>
            </a:pPr>
            <a:endParaRPr sz="3000" dirty="0"/>
          </a:p>
        </p:txBody>
      </p:sp>
      <p:pic>
        <p:nvPicPr>
          <p:cNvPr id="58" name="Shape 58"/>
          <p:cNvPicPr preferRelativeResize="0"/>
          <p:nvPr/>
        </p:nvPicPr>
        <p:blipFill rotWithShape="1">
          <a:blip r:embed="rId4">
            <a:alphaModFix/>
          </a:blip>
          <a:srcRect l="2651" t="3577" r="2309" b="1788"/>
          <a:stretch/>
        </p:blipFill>
        <p:spPr>
          <a:xfrm>
            <a:off x="1259049" y="810324"/>
            <a:ext cx="6673950" cy="4267224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Shape 59"/>
          <p:cNvSpPr/>
          <p:nvPr/>
        </p:nvSpPr>
        <p:spPr>
          <a:xfrm>
            <a:off x="3408250" y="4720800"/>
            <a:ext cx="1215600" cy="42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60" name="Shape 60"/>
          <p:cNvSpPr txBox="1"/>
          <p:nvPr/>
        </p:nvSpPr>
        <p:spPr>
          <a:xfrm>
            <a:off x="317125" y="317125"/>
            <a:ext cx="1998599" cy="493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cs" sz="2400" b="1"/>
              <a:t>Rozcestník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6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Shape 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3825" y="810325"/>
            <a:ext cx="8896350" cy="4276725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Shape 66"/>
          <p:cNvSpPr/>
          <p:nvPr/>
        </p:nvSpPr>
        <p:spPr>
          <a:xfrm>
            <a:off x="317125" y="3277025"/>
            <a:ext cx="5673300" cy="1809899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cxnSp>
        <p:nvCxnSpPr>
          <p:cNvPr id="67" name="Shape 67"/>
          <p:cNvCxnSpPr/>
          <p:nvPr/>
        </p:nvCxnSpPr>
        <p:spPr>
          <a:xfrm rot="10800000">
            <a:off x="1902725" y="1215650"/>
            <a:ext cx="1444799" cy="0"/>
          </a:xfrm>
          <a:prstGeom prst="straightConnector1">
            <a:avLst/>
          </a:prstGeom>
          <a:noFill/>
          <a:ln w="38100" cap="flat" cmpd="sng">
            <a:solidFill>
              <a:srgbClr val="980000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68" name="Shape 68"/>
          <p:cNvCxnSpPr/>
          <p:nvPr/>
        </p:nvCxnSpPr>
        <p:spPr>
          <a:xfrm>
            <a:off x="3347525" y="1215650"/>
            <a:ext cx="3224099" cy="1303799"/>
          </a:xfrm>
          <a:prstGeom prst="straightConnector1">
            <a:avLst/>
          </a:prstGeom>
          <a:noFill/>
          <a:ln w="38100" cap="flat" cmpd="sng">
            <a:solidFill>
              <a:srgbClr val="980000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69" name="Shape 69"/>
          <p:cNvCxnSpPr/>
          <p:nvPr/>
        </p:nvCxnSpPr>
        <p:spPr>
          <a:xfrm rot="10800000">
            <a:off x="8474524" y="1171750"/>
            <a:ext cx="510900" cy="8699"/>
          </a:xfrm>
          <a:prstGeom prst="straightConnector1">
            <a:avLst/>
          </a:prstGeom>
          <a:noFill/>
          <a:ln w="38100" cap="flat" cmpd="sng">
            <a:solidFill>
              <a:srgbClr val="98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70" name="Shape 70"/>
          <p:cNvSpPr/>
          <p:nvPr/>
        </p:nvSpPr>
        <p:spPr>
          <a:xfrm>
            <a:off x="4739400" y="1004250"/>
            <a:ext cx="1938000" cy="334799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71" name="Shape 71"/>
          <p:cNvSpPr txBox="1"/>
          <p:nvPr/>
        </p:nvSpPr>
        <p:spPr>
          <a:xfrm>
            <a:off x="317125" y="317125"/>
            <a:ext cx="1250999" cy="493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cs" sz="2400" b="1"/>
              <a:t>Úvod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Shape 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3362" y="698475"/>
            <a:ext cx="8677275" cy="20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Shape 77"/>
          <p:cNvSpPr txBox="1"/>
          <p:nvPr/>
        </p:nvSpPr>
        <p:spPr>
          <a:xfrm>
            <a:off x="4543425" y="2643675"/>
            <a:ext cx="4276800" cy="2256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cs" sz="1800"/>
              <a:t>NOVÉ:</a:t>
            </a:r>
          </a:p>
          <a:p>
            <a:pPr lvl="0" rtl="0">
              <a:lnSpc>
                <a:spcPct val="100000"/>
              </a:lnSpc>
              <a:spcBef>
                <a:spcPts val="1000"/>
              </a:spcBef>
              <a:buNone/>
            </a:pPr>
            <a:r>
              <a:rPr lang="cs" sz="1800"/>
              <a:t>- uspořádání → nové záložky</a:t>
            </a:r>
          </a:p>
          <a:p>
            <a:pPr lvl="0" rtl="0">
              <a:lnSpc>
                <a:spcPct val="100000"/>
              </a:lnSpc>
              <a:spcBef>
                <a:spcPts val="1000"/>
              </a:spcBef>
              <a:buNone/>
            </a:pPr>
            <a:r>
              <a:rPr lang="cs" sz="1800"/>
              <a:t>- “ovládání” → po kliknutí se zobrazí nabídka 2. úrovně </a:t>
            </a:r>
            <a:r>
              <a:rPr lang="cs" sz="1800" i="1"/>
              <a:t>(po výběru nebo dalším kliknutí na záložku se nabídka zavře)</a:t>
            </a:r>
            <a:r>
              <a:rPr lang="cs" sz="1800"/>
              <a:t> - teprve 3. úroveň jako seznam na stránce</a:t>
            </a:r>
          </a:p>
        </p:txBody>
      </p:sp>
      <p:sp>
        <p:nvSpPr>
          <p:cNvPr id="78" name="Shape 78"/>
          <p:cNvSpPr txBox="1"/>
          <p:nvPr/>
        </p:nvSpPr>
        <p:spPr>
          <a:xfrm>
            <a:off x="323850" y="205275"/>
            <a:ext cx="1338899" cy="493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cs" sz="2400" b="1"/>
              <a:t>Obsah</a:t>
            </a:r>
          </a:p>
        </p:txBody>
      </p:sp>
      <p:pic>
        <p:nvPicPr>
          <p:cNvPr id="79" name="Shape 79"/>
          <p:cNvPicPr preferRelativeResize="0"/>
          <p:nvPr/>
        </p:nvPicPr>
        <p:blipFill rotWithShape="1">
          <a:blip r:embed="rId4">
            <a:alphaModFix/>
          </a:blip>
          <a:srcRect b="29258"/>
          <a:stretch/>
        </p:blipFill>
        <p:spPr>
          <a:xfrm>
            <a:off x="323850" y="2793975"/>
            <a:ext cx="3800475" cy="209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Shape 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9687" y="905337"/>
            <a:ext cx="8704624" cy="366315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Shape 85"/>
          <p:cNvSpPr txBox="1"/>
          <p:nvPr/>
        </p:nvSpPr>
        <p:spPr>
          <a:xfrm>
            <a:off x="317125" y="317125"/>
            <a:ext cx="4633800" cy="493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cs" sz="2400" b="1"/>
              <a:t>Zápatí</a:t>
            </a:r>
          </a:p>
        </p:txBody>
      </p:sp>
      <p:cxnSp>
        <p:nvCxnSpPr>
          <p:cNvPr id="86" name="Shape 86"/>
          <p:cNvCxnSpPr/>
          <p:nvPr/>
        </p:nvCxnSpPr>
        <p:spPr>
          <a:xfrm rot="10800000" flipH="1">
            <a:off x="219700" y="3740599"/>
            <a:ext cx="451199" cy="439500"/>
          </a:xfrm>
          <a:prstGeom prst="straightConnector1">
            <a:avLst/>
          </a:prstGeom>
          <a:noFill/>
          <a:ln w="38100" cap="flat" cmpd="sng">
            <a:solidFill>
              <a:srgbClr val="980000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87" name="Shape 87"/>
          <p:cNvCxnSpPr/>
          <p:nvPr/>
        </p:nvCxnSpPr>
        <p:spPr>
          <a:xfrm rot="10800000" flipH="1">
            <a:off x="2313700" y="2606362"/>
            <a:ext cx="451199" cy="439500"/>
          </a:xfrm>
          <a:prstGeom prst="straightConnector1">
            <a:avLst/>
          </a:prstGeom>
          <a:noFill/>
          <a:ln w="38100" cap="flat" cmpd="sng">
            <a:solidFill>
              <a:srgbClr val="980000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88" name="Shape 88"/>
          <p:cNvCxnSpPr/>
          <p:nvPr/>
        </p:nvCxnSpPr>
        <p:spPr>
          <a:xfrm rot="10800000">
            <a:off x="6361174" y="1654475"/>
            <a:ext cx="526500" cy="435599"/>
          </a:xfrm>
          <a:prstGeom prst="straightConnector1">
            <a:avLst/>
          </a:prstGeom>
          <a:noFill/>
          <a:ln w="38100" cap="flat" cmpd="sng">
            <a:solidFill>
              <a:srgbClr val="980000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89" name="Shape 89"/>
          <p:cNvCxnSpPr/>
          <p:nvPr/>
        </p:nvCxnSpPr>
        <p:spPr>
          <a:xfrm rot="10800000">
            <a:off x="7202349" y="4348200"/>
            <a:ext cx="526500" cy="435599"/>
          </a:xfrm>
          <a:prstGeom prst="straightConnector1">
            <a:avLst/>
          </a:prstGeom>
          <a:noFill/>
          <a:ln w="38100" cap="flat" cmpd="sng">
            <a:solidFill>
              <a:srgbClr val="980000"/>
            </a:solidFill>
            <a:prstDash val="solid"/>
            <a:round/>
            <a:headEnd type="none" w="lg" len="lg"/>
            <a:tailEnd type="triangle" w="lg" len="lg"/>
          </a:ln>
        </p:spPr>
      </p:cxn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Shape 94"/>
          <p:cNvPicPr preferRelativeResize="0"/>
          <p:nvPr/>
        </p:nvPicPr>
        <p:blipFill rotWithShape="1">
          <a:blip r:embed="rId3">
            <a:alphaModFix/>
          </a:blip>
          <a:srcRect l="1097"/>
          <a:stretch/>
        </p:blipFill>
        <p:spPr>
          <a:xfrm>
            <a:off x="249375" y="152400"/>
            <a:ext cx="8770799" cy="474345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Shape 95"/>
          <p:cNvSpPr txBox="1"/>
          <p:nvPr/>
        </p:nvSpPr>
        <p:spPr>
          <a:xfrm>
            <a:off x="317125" y="317125"/>
            <a:ext cx="1250999" cy="493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cs" sz="2400" b="1"/>
              <a:t>Portlet</a:t>
            </a:r>
          </a:p>
        </p:txBody>
      </p:sp>
      <p:cxnSp>
        <p:nvCxnSpPr>
          <p:cNvPr id="96" name="Shape 96"/>
          <p:cNvCxnSpPr/>
          <p:nvPr/>
        </p:nvCxnSpPr>
        <p:spPr>
          <a:xfrm rot="10800000" flipH="1">
            <a:off x="7362700" y="1840549"/>
            <a:ext cx="427499" cy="439500"/>
          </a:xfrm>
          <a:prstGeom prst="straightConnector1">
            <a:avLst/>
          </a:prstGeom>
          <a:noFill/>
          <a:ln w="38100" cap="flat" cmpd="sng">
            <a:solidFill>
              <a:srgbClr val="980000"/>
            </a:solidFill>
            <a:prstDash val="solid"/>
            <a:round/>
            <a:headEnd type="none" w="lg" len="lg"/>
            <a:tailEnd type="triangle" w="lg" len="lg"/>
          </a:ln>
        </p:spPr>
      </p:cxn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Shape 1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42455" y="810325"/>
            <a:ext cx="7453894" cy="4104574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Shape 102"/>
          <p:cNvSpPr txBox="1"/>
          <p:nvPr/>
        </p:nvSpPr>
        <p:spPr>
          <a:xfrm>
            <a:off x="317125" y="317125"/>
            <a:ext cx="1250999" cy="493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cs" sz="2400" b="1"/>
              <a:t>Portlet</a:t>
            </a:r>
          </a:p>
        </p:txBody>
      </p:sp>
      <p:cxnSp>
        <p:nvCxnSpPr>
          <p:cNvPr id="103" name="Shape 103"/>
          <p:cNvCxnSpPr/>
          <p:nvPr/>
        </p:nvCxnSpPr>
        <p:spPr>
          <a:xfrm rot="10800000" flipH="1">
            <a:off x="6270175" y="2523499"/>
            <a:ext cx="427499" cy="439500"/>
          </a:xfrm>
          <a:prstGeom prst="straightConnector1">
            <a:avLst/>
          </a:prstGeom>
          <a:noFill/>
          <a:ln w="38100" cap="flat" cmpd="sng">
            <a:solidFill>
              <a:srgbClr val="980000"/>
            </a:solidFill>
            <a:prstDash val="solid"/>
            <a:round/>
            <a:headEnd type="none" w="lg" len="lg"/>
            <a:tailEnd type="triangle" w="lg" len="lg"/>
          </a:ln>
        </p:spPr>
      </p:cxnSp>
      <p:pic>
        <p:nvPicPr>
          <p:cNvPr id="104" name="Shape 10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97675" y="2371100"/>
            <a:ext cx="1199424" cy="15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Shape 105"/>
          <p:cNvSpPr/>
          <p:nvPr/>
        </p:nvSpPr>
        <p:spPr>
          <a:xfrm>
            <a:off x="8039600" y="2371100"/>
            <a:ext cx="284999" cy="152399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" name="Zaoblený obdélník 1"/>
          <p:cNvSpPr/>
          <p:nvPr/>
        </p:nvSpPr>
        <p:spPr>
          <a:xfrm>
            <a:off x="8039600" y="2371100"/>
            <a:ext cx="284999" cy="15239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419</Words>
  <Application>Microsoft Office PowerPoint</Application>
  <PresentationFormat>Předvádění na obrazovce (16:9)</PresentationFormat>
  <Paragraphs>41</Paragraphs>
  <Slides>7</Slides>
  <Notes>7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simple-light-2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cp:lastModifiedBy>Militka Jana</cp:lastModifiedBy>
  <cp:revision>3</cp:revision>
  <dcterms:modified xsi:type="dcterms:W3CDTF">2015-11-25T15:08:35Z</dcterms:modified>
</cp:coreProperties>
</file>