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4"/>
  </p:handoutMasterIdLst>
  <p:sldIdLst>
    <p:sldId id="256" r:id="rId2"/>
    <p:sldId id="285" r:id="rId3"/>
    <p:sldId id="287" r:id="rId4"/>
    <p:sldId id="281" r:id="rId5"/>
    <p:sldId id="269" r:id="rId6"/>
    <p:sldId id="259" r:id="rId7"/>
    <p:sldId id="258" r:id="rId8"/>
    <p:sldId id="295" r:id="rId9"/>
    <p:sldId id="260" r:id="rId10"/>
    <p:sldId id="261" r:id="rId11"/>
    <p:sldId id="278" r:id="rId12"/>
    <p:sldId id="282" r:id="rId13"/>
    <p:sldId id="289" r:id="rId14"/>
    <p:sldId id="284" r:id="rId15"/>
    <p:sldId id="270" r:id="rId16"/>
    <p:sldId id="271" r:id="rId17"/>
    <p:sldId id="273" r:id="rId18"/>
    <p:sldId id="263" r:id="rId19"/>
    <p:sldId id="264" r:id="rId20"/>
    <p:sldId id="275" r:id="rId21"/>
    <p:sldId id="277" r:id="rId22"/>
    <p:sldId id="290" r:id="rId23"/>
    <p:sldId id="279" r:id="rId24"/>
    <p:sldId id="280" r:id="rId25"/>
    <p:sldId id="266" r:id="rId26"/>
    <p:sldId id="276" r:id="rId27"/>
    <p:sldId id="294" r:id="rId28"/>
    <p:sldId id="291" r:id="rId29"/>
    <p:sldId id="292" r:id="rId30"/>
    <p:sldId id="293" r:id="rId31"/>
    <p:sldId id="296" r:id="rId32"/>
    <p:sldId id="267" r:id="rId33"/>
  </p:sldIdLst>
  <p:sldSz cx="9144000" cy="6858000" type="screen4x3"/>
  <p:notesSz cx="6669088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987" autoAdjust="0"/>
  </p:normalViewPr>
  <p:slideViewPr>
    <p:cSldViewPr>
      <p:cViewPr>
        <p:scale>
          <a:sx n="125" d="100"/>
          <a:sy n="125" d="100"/>
        </p:scale>
        <p:origin x="-1224" y="-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ADAC0A-4A2D-46D2-BB03-00C85C729C36}" type="datetimeFigureOut">
              <a:rPr lang="cs-CZ" smtClean="0"/>
              <a:t>3.11.2015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77607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37C281-764F-4D01-85A1-8ACBDD5C41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7232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3.11.2015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7085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3.11.2015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2728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3.11.2015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9858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3.11.2015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9787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3.11.2015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1768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3.11.2015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8644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3.11.2015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7968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3.11.2015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0503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3.11.2015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43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3.11.2015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4500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3.11.2015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1660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D47A5-4524-4DC0-8BBD-92A41AA83272}" type="datetimeFigureOut">
              <a:rPr lang="cs-CZ" smtClean="0"/>
              <a:t>3.11.2015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3365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aleph.nkp.cz/F/?func=direct&amp;doc_number=002338403&amp;local_base=SKC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slin.cz/spoluprace/spoluprace-s-sk-cr/aktualizace-odberu-pomoci-formulare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slin.cz/spoluprace/spoluprace-s-sk-cr/aktualizace-udaju-o-digitalizaci-dokumentu-pomoci-online-formulare/?searchterm=digitalizace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slin.cz/spoluprace/sluzby/jak-spravne-postupovat-nez-zacne-knihovna-digitalizovat-dokument/?searchterm=digitalizace" TargetMode="Externa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aleph.nkp.cz/F/?func=direct&amp;doc_number=000092982&amp;local_base=SKC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aleph.nkp.cz/cze/anl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miroslava.kendeova@nkp.cz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aleph.nkp.cz/cze/skcp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kp.cz/soubory/sluz/informace-o-objednavani-z-vpk/" TargetMode="External"/><Relationship Id="rId2" Type="http://schemas.openxmlformats.org/officeDocument/2006/relationships/hyperlink" Target="http://aleph.nkp.cz/F/?func=direct&amp;doc_number=000083961&amp;local_base=SKC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Seriály v Souborném katalogu ČR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Miroslava Kendeová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r>
              <a:rPr lang="cs-CZ" sz="1600" b="1" dirty="0" smtClean="0">
                <a:solidFill>
                  <a:schemeClr val="tx1"/>
                </a:solidFill>
              </a:rPr>
              <a:t>6. </a:t>
            </a:r>
            <a:r>
              <a:rPr lang="cs-CZ" sz="1600" b="1" dirty="0">
                <a:solidFill>
                  <a:schemeClr val="tx1"/>
                </a:solidFill>
              </a:rPr>
              <a:t>l</a:t>
            </a:r>
            <a:r>
              <a:rPr lang="cs-CZ" sz="1600" b="1" dirty="0" smtClean="0">
                <a:solidFill>
                  <a:schemeClr val="tx1"/>
                </a:solidFill>
              </a:rPr>
              <a:t>istopadu 2015</a:t>
            </a:r>
            <a:endParaRPr lang="cs-CZ" sz="1600" b="1" dirty="0" smtClean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</p:txBody>
      </p:sp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5868144" y="5733256"/>
            <a:ext cx="3013075" cy="900112"/>
            <a:chOff x="6192440" y="6077767"/>
            <a:chExt cx="3014065" cy="90011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440" y="6077767"/>
              <a:ext cx="1619250" cy="900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" name="Picture 4" descr="new_nklogo_rgb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0632" y="6077767"/>
              <a:ext cx="1285873" cy="9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80908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/>
              <a:t>On-line spolupráce se SK ČR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 smtClean="0"/>
              <a:t>On-line formuláře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 smtClean="0"/>
              <a:t>Aktualizace údajů o odběru periodik v SKC</a:t>
            </a:r>
          </a:p>
          <a:p>
            <a:pPr>
              <a:buFontTx/>
              <a:buChar char="-"/>
            </a:pPr>
            <a:r>
              <a:rPr lang="cs-CZ" dirty="0" smtClean="0"/>
              <a:t>přípis odběru</a:t>
            </a:r>
          </a:p>
          <a:p>
            <a:pPr>
              <a:buFontTx/>
              <a:buChar char="-"/>
            </a:pPr>
            <a:r>
              <a:rPr lang="cs-CZ" dirty="0"/>
              <a:t>o</a:t>
            </a:r>
            <a:r>
              <a:rPr lang="cs-CZ" dirty="0" smtClean="0"/>
              <a:t>dpis odběru</a:t>
            </a:r>
          </a:p>
          <a:p>
            <a:pPr>
              <a:buFontTx/>
              <a:buChar char="-"/>
            </a:pPr>
            <a:r>
              <a:rPr lang="cs-CZ" dirty="0"/>
              <a:t>z</a:t>
            </a:r>
            <a:r>
              <a:rPr lang="cs-CZ" dirty="0" smtClean="0"/>
              <a:t>aslání informací k bibliografickým údajům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</a:t>
            </a:r>
            <a:r>
              <a:rPr lang="cs-CZ" sz="2800" dirty="0" smtClean="0"/>
              <a:t>(zkvalitňování záznamu)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sz="3300" dirty="0" smtClean="0"/>
              <a:t>Na chybějící záznamy zašle knihovna e-mailem základní údaje, SKC záznam zpracuje nebo knihovna po dohodě se správcem báze zašle záznam elektronicky.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6117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/>
              <a:t>Bibliografický popis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Bibliografický </a:t>
            </a:r>
            <a:r>
              <a:rPr lang="cs-CZ" dirty="0" smtClean="0"/>
              <a:t>záznam pokračujících </a:t>
            </a:r>
            <a:r>
              <a:rPr lang="cs-CZ" dirty="0"/>
              <a:t>zdrojů se vždy vytváří podle prvního vydaného (či dostupného) </a:t>
            </a:r>
            <a:r>
              <a:rPr lang="cs-CZ" dirty="0" smtClean="0"/>
              <a:t>sešitu/části. U </a:t>
            </a:r>
            <a:r>
              <a:rPr lang="cs-CZ" dirty="0"/>
              <a:t>integračních zdrojů jsou podkladem popisu </a:t>
            </a:r>
            <a:r>
              <a:rPr lang="cs-CZ" dirty="0" smtClean="0"/>
              <a:t>vedle </a:t>
            </a:r>
            <a:r>
              <a:rPr lang="cs-CZ" dirty="0"/>
              <a:t>první části i všechny další vydané části.</a:t>
            </a:r>
          </a:p>
          <a:p>
            <a:r>
              <a:rPr lang="cs-CZ" dirty="0"/>
              <a:t>Pokud bibliografický </a:t>
            </a:r>
            <a:r>
              <a:rPr lang="cs-CZ" dirty="0" smtClean="0"/>
              <a:t>záznam </a:t>
            </a:r>
            <a:r>
              <a:rPr lang="cs-CZ" dirty="0"/>
              <a:t>není vytvořen podle prvního sešitu/části, je potřeba vždy zapsat poznámku, na které části je popis založen. Jestliže se zohledňuje více sešitů/částí, uvádíme též poslední zohledněný sešit.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229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>
                <a:hlinkClick r:id="rId2"/>
              </a:rPr>
              <a:t>Formulář pro on-line aktualizaci</a:t>
            </a:r>
            <a:endParaRPr lang="cs-CZ" u="sng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4744"/>
            <a:ext cx="8229600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1438"/>
            <a:ext cx="9145588" cy="625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312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424936" cy="5865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206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5575"/>
            <a:ext cx="8229600" cy="1252538"/>
          </a:xfrm>
        </p:spPr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2355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 smtClean="0"/>
          </a:p>
        </p:txBody>
      </p:sp>
      <p:pic>
        <p:nvPicPr>
          <p:cNvPr id="2355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738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2299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/>
              <a:t>Elektronické časopisy – zapsání odběru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Mají-li stejné ISSN jako tištěná verze</a:t>
            </a:r>
          </a:p>
          <a:p>
            <a:pPr>
              <a:buFontTx/>
              <a:buChar char="-"/>
            </a:pPr>
            <a:r>
              <a:rPr lang="cs-CZ" dirty="0" smtClean="0"/>
              <a:t>na stejném záznamu – přes on-line formulář aktualizace záznamu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Tištěná verze – pole Roky / Svazky</a:t>
            </a:r>
          </a:p>
          <a:p>
            <a:pPr marL="0" indent="0">
              <a:buNone/>
            </a:pPr>
            <a:r>
              <a:rPr lang="cs-CZ" dirty="0" smtClean="0"/>
              <a:t>Elektronická verze – pole Online přístup</a:t>
            </a:r>
          </a:p>
          <a:p>
            <a:pPr marL="0" indent="0">
              <a:buNone/>
            </a:pPr>
            <a:endParaRPr lang="cs-CZ" sz="2800" dirty="0" smtClean="0"/>
          </a:p>
          <a:p>
            <a:pPr marL="0" indent="0">
              <a:buNone/>
            </a:pPr>
            <a:r>
              <a:rPr lang="cs-CZ" sz="2800" dirty="0" smtClean="0"/>
              <a:t>(jestliže nejde o volně přístupný zdroj – knihovna uvede v poli Poznámka, např. dostupné pouze z IP adresy)</a:t>
            </a:r>
          </a:p>
        </p:txBody>
      </p:sp>
    </p:spTree>
    <p:extLst>
      <p:ext uri="{BB962C8B-B14F-4D97-AF65-F5344CB8AC3E}">
        <p14:creationId xmlns:p14="http://schemas.microsoft.com/office/powerpoint/2010/main" val="334696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Jiné ISSN </a:t>
            </a:r>
            <a:r>
              <a:rPr lang="cs-CZ" dirty="0" smtClean="0"/>
              <a:t>– nový záznam; záznam na elektronický dokument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Přes formulář se vyplní pole Roky / Svazky</a:t>
            </a: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V bibliografickém záznamu – MARC 21 pole 776 (vydání na jiném nosiči)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285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55679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Nápověda pro správné vyplnění on-line formuláře – Aktualizace odběru</a:t>
            </a:r>
          </a:p>
          <a:p>
            <a:endParaRPr lang="cs-CZ" dirty="0"/>
          </a:p>
          <a:p>
            <a:r>
              <a:rPr lang="cs-CZ" dirty="0" smtClean="0">
                <a:hlinkClick r:id="rId2"/>
              </a:rPr>
              <a:t>http</a:t>
            </a:r>
            <a:r>
              <a:rPr lang="cs-CZ" dirty="0">
                <a:hlinkClick r:id="rId2"/>
              </a:rPr>
              <a:t>://www.caslin.cz/spoluprace/spoluprace-s-sk-cr/aktualizace-odberu-pomoci-formulare</a:t>
            </a:r>
            <a:r>
              <a:rPr lang="cs-CZ" dirty="0" smtClean="0">
                <a:hlinkClick r:id="rId2"/>
              </a:rPr>
              <a:t>/</a:t>
            </a: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2470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formuláře  …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7638"/>
            <a:ext cx="9144000" cy="5967238"/>
          </a:xfrm>
        </p:spPr>
      </p:pic>
    </p:spTree>
    <p:extLst>
      <p:ext uri="{BB962C8B-B14F-4D97-AF65-F5344CB8AC3E}">
        <p14:creationId xmlns:p14="http://schemas.microsoft.com/office/powerpoint/2010/main" val="306361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/>
              <a:t>Evidence digitalizace v SK ČR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 smtClean="0"/>
              <a:t>Záznam v bázi SKC</a:t>
            </a:r>
          </a:p>
          <a:p>
            <a:pPr marL="0" indent="0">
              <a:buNone/>
            </a:pPr>
            <a:r>
              <a:rPr lang="cs-CZ" u="sng" dirty="0" smtClean="0"/>
              <a:t>Využití on-line formuláře:</a:t>
            </a:r>
          </a:p>
          <a:p>
            <a:pPr>
              <a:buFontTx/>
              <a:buChar char="-"/>
            </a:pPr>
            <a:r>
              <a:rPr lang="cs-CZ" dirty="0" smtClean="0"/>
              <a:t>připsání sigly a zapsání informace o stavu /přípravě           digitalizace + přidat cestu k </a:t>
            </a:r>
            <a:r>
              <a:rPr lang="cs-CZ" dirty="0" err="1" smtClean="0"/>
              <a:t>zdigitalizovanému</a:t>
            </a:r>
            <a:r>
              <a:rPr lang="cs-CZ" dirty="0" smtClean="0"/>
              <a:t> dokumentu</a:t>
            </a:r>
          </a:p>
          <a:p>
            <a:pPr>
              <a:buFontTx/>
              <a:buChar char="-"/>
            </a:pPr>
            <a:r>
              <a:rPr lang="cs-CZ" dirty="0" smtClean="0"/>
              <a:t>doplnění </a:t>
            </a:r>
            <a:r>
              <a:rPr lang="cs-CZ" dirty="0"/>
              <a:t>URL adresy</a:t>
            </a:r>
          </a:p>
          <a:p>
            <a:pPr>
              <a:buFontTx/>
              <a:buChar char="-"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Pokud  titul nemá </a:t>
            </a:r>
            <a:r>
              <a:rPr lang="cs-CZ" dirty="0" err="1" smtClean="0"/>
              <a:t>čČNB</a:t>
            </a:r>
            <a:r>
              <a:rPr lang="cs-CZ" dirty="0" smtClean="0"/>
              <a:t> – </a:t>
            </a:r>
            <a:r>
              <a:rPr lang="cs-CZ" b="1" dirty="0" smtClean="0">
                <a:solidFill>
                  <a:srgbClr val="FF0000"/>
                </a:solidFill>
              </a:rPr>
              <a:t>žádost o </a:t>
            </a:r>
            <a:r>
              <a:rPr lang="cs-CZ" b="1" dirty="0" err="1" smtClean="0">
                <a:solidFill>
                  <a:srgbClr val="FF0000"/>
                </a:solidFill>
              </a:rPr>
              <a:t>čČNB</a:t>
            </a:r>
            <a:r>
              <a:rPr lang="cs-CZ" b="1" dirty="0" smtClean="0">
                <a:solidFill>
                  <a:srgbClr val="FF0000"/>
                </a:solidFill>
              </a:rPr>
              <a:t> </a:t>
            </a:r>
            <a:r>
              <a:rPr lang="cs-CZ" dirty="0" smtClean="0"/>
              <a:t>(</a:t>
            </a:r>
            <a:r>
              <a:rPr lang="cs-CZ" u="sng" dirty="0" smtClean="0"/>
              <a:t>týká se i monografií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endParaRPr lang="cs-CZ" sz="2600" b="1" dirty="0" smtClean="0"/>
          </a:p>
          <a:p>
            <a:pPr marL="0" indent="0">
              <a:buNone/>
            </a:pPr>
            <a:r>
              <a:rPr lang="cs-CZ" sz="2600" b="1" dirty="0" smtClean="0"/>
              <a:t>Vše potřebné najdete na</a:t>
            </a:r>
          </a:p>
          <a:p>
            <a:pPr marL="0" indent="0">
              <a:buNone/>
            </a:pPr>
            <a:r>
              <a:rPr lang="cs-CZ" sz="2800" dirty="0">
                <a:hlinkClick r:id="rId2"/>
              </a:rPr>
              <a:t>http://www.caslin.cz/spoluprace/spoluprace-s-sk-cr/aktualizace-udaju-o-digitalizaci-dokumentu-pomoci-online-formulare/?</a:t>
            </a:r>
            <a:r>
              <a:rPr lang="cs-CZ" sz="2800" dirty="0" smtClean="0">
                <a:hlinkClick r:id="rId2"/>
              </a:rPr>
              <a:t>searchterm=digitalizace</a:t>
            </a:r>
            <a:endParaRPr lang="cs-CZ" sz="2800" dirty="0" smtClean="0"/>
          </a:p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01382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Trochu historie …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/>
              <a:t>soupisy (první v roce 1928</a:t>
            </a:r>
            <a:r>
              <a:rPr lang="cs-CZ" altLang="cs-CZ" dirty="0" smtClean="0"/>
              <a:t>)</a:t>
            </a:r>
            <a:endParaRPr lang="cs-CZ" altLang="cs-CZ" dirty="0"/>
          </a:p>
          <a:p>
            <a:r>
              <a:rPr lang="cs-CZ" altLang="cs-CZ" dirty="0"/>
              <a:t>lístkové katalogy (Vyhláška 110</a:t>
            </a:r>
            <a:r>
              <a:rPr lang="en-US" altLang="cs-CZ" dirty="0"/>
              <a:t>/</a:t>
            </a:r>
            <a:r>
              <a:rPr lang="cs-CZ" altLang="cs-CZ" dirty="0"/>
              <a:t>65 Sb</a:t>
            </a:r>
            <a:r>
              <a:rPr lang="cs-CZ" altLang="cs-CZ" dirty="0" smtClean="0"/>
              <a:t>.)</a:t>
            </a:r>
            <a:endParaRPr lang="cs-CZ" altLang="cs-CZ" dirty="0"/>
          </a:p>
          <a:p>
            <a:pPr>
              <a:buFontTx/>
              <a:buNone/>
            </a:pPr>
            <a:r>
              <a:rPr lang="cs-CZ" altLang="cs-CZ" dirty="0"/>
              <a:t>   a jejich tištěné výstupy – CEZL</a:t>
            </a:r>
          </a:p>
          <a:p>
            <a:r>
              <a:rPr lang="cs-CZ" altLang="cs-CZ" dirty="0"/>
              <a:t>v Národní knihovně existoval souborný katalog periodik v několika vrstvách (klasických i elektronických)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409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99392"/>
            <a:ext cx="9144000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275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836713"/>
            <a:ext cx="7772400" cy="2304255"/>
          </a:xfrm>
        </p:spPr>
        <p:txBody>
          <a:bodyPr>
            <a:normAutofit/>
          </a:bodyPr>
          <a:lstStyle/>
          <a:p>
            <a:pPr algn="l"/>
            <a:r>
              <a:rPr lang="cs-CZ" sz="4000" dirty="0" smtClean="0"/>
              <a:t>Odkaz na nápovědu, jak správně postupovat, než začne knihovna digitalizovat</a:t>
            </a:r>
            <a:endParaRPr lang="cs-CZ" sz="40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pPr algn="l"/>
            <a:r>
              <a:rPr lang="cs-CZ" dirty="0">
                <a:hlinkClick r:id="rId2"/>
              </a:rPr>
              <a:t>http://www.caslin.cz/spoluprace/sluzby/jak-spravne-postupovat-nez-zacne-knihovna-digitalizovat-dokument/?</a:t>
            </a:r>
            <a:r>
              <a:rPr lang="cs-CZ" dirty="0" smtClean="0">
                <a:hlinkClick r:id="rId2"/>
              </a:rPr>
              <a:t>searchterm=digitalizace</a:t>
            </a:r>
            <a:endParaRPr lang="cs-CZ" dirty="0" smtClean="0"/>
          </a:p>
          <a:p>
            <a:pPr algn="l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5872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85" y="260648"/>
            <a:ext cx="7840629" cy="6597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ál 4"/>
          <p:cNvSpPr/>
          <p:nvPr/>
        </p:nvSpPr>
        <p:spPr>
          <a:xfrm>
            <a:off x="1547664" y="3933056"/>
            <a:ext cx="1008112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716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cs-CZ" sz="4000" u="sng" dirty="0" smtClean="0"/>
              <a:t>Přes formulář lze požádat o přidělení č ČNB </a:t>
            </a:r>
            <a:r>
              <a:rPr lang="cs-CZ" sz="3600" dirty="0" smtClean="0">
                <a:solidFill>
                  <a:srgbClr val="FF0000"/>
                </a:solidFill>
              </a:rPr>
              <a:t>Číslo ČNB se nepřiděluje těmto dokumentům:</a:t>
            </a:r>
            <a:endParaRPr lang="cs-CZ" sz="3600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200" dirty="0"/>
              <a:t>Číslo ČNB nepatří jednotlivým svazkům seriálu, jednotlivým svazkům vícesvazkového díla bez významných názvů části, monografické řadě/edici, která zahrnuje díla s vlastními názvy. (Nelze např. použít pro jednotlivý svazek pokračujícího zdroje číslo přidělené pokračujícímu zdroji jako celku). Ve struktuře MARC21 je číslo ČNB v poli 015, v </a:t>
            </a:r>
            <a:r>
              <a:rPr lang="cs-CZ" sz="2200" dirty="0" err="1"/>
              <a:t>UNIMARCu</a:t>
            </a:r>
            <a:r>
              <a:rPr lang="cs-CZ" sz="2200" dirty="0"/>
              <a:t> je číslo ČNB v poli 020</a:t>
            </a:r>
            <a:r>
              <a:rPr lang="cs-CZ" sz="2200" dirty="0" smtClean="0"/>
              <a:t>.</a:t>
            </a:r>
            <a:endParaRPr lang="cs-CZ" sz="2200" dirty="0"/>
          </a:p>
          <a:p>
            <a:r>
              <a:rPr lang="cs-CZ" sz="2200" dirty="0" smtClean="0"/>
              <a:t>nepublikované </a:t>
            </a:r>
            <a:r>
              <a:rPr lang="cs-CZ" sz="2200" dirty="0"/>
              <a:t>vysokoškolské a habilitační práce, výroční zprávy institucí a škol, katalogy a programy veletrhů a festivalů, katalogy aukcí, katalogy výstav, které nejsou distribuovány prostřednictvím knižního trhu (do této kategorie nespadají katalogy typu monografie umělce...), divadelní programy, komerční katalogy, firemní adresáře a seznamy inventáře, vč. přírůstků knihoven, nepublikované výzkumné zprávy, propagační materiály (turistické, politické - např. volební, obchodní), pozvánky, interní dokumenty apod.</a:t>
            </a:r>
          </a:p>
        </p:txBody>
      </p:sp>
    </p:spTree>
    <p:extLst>
      <p:ext uri="{BB962C8B-B14F-4D97-AF65-F5344CB8AC3E}">
        <p14:creationId xmlns:p14="http://schemas.microsoft.com/office/powerpoint/2010/main" val="3166865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>
                <a:solidFill>
                  <a:srgbClr val="FF0000"/>
                </a:solidFill>
              </a:rPr>
              <a:t>SK ČR není referenčním místem </a:t>
            </a:r>
            <a:r>
              <a:rPr lang="cs-CZ" dirty="0" smtClean="0"/>
              <a:t>pro číslo ČNB, protože nemůže zaručit jeho správnost, trvalost ani jedinečnost (stejně jako je tomu např. u čísla ISBN/ISSN). </a:t>
            </a:r>
          </a:p>
          <a:p>
            <a:pPr marL="0" indent="0">
              <a:buNone/>
            </a:pPr>
            <a:r>
              <a:rPr lang="cs-CZ" dirty="0" smtClean="0"/>
              <a:t>Číslo by mělo být v případě použití např. pro účely digitalizace ověřováno v bázi ČNB.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2286000" y="2551837"/>
            <a:ext cx="45720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</p:txBody>
      </p:sp>
    </p:spTree>
    <p:extLst>
      <p:ext uri="{BB962C8B-B14F-4D97-AF65-F5344CB8AC3E}">
        <p14:creationId xmlns:p14="http://schemas.microsoft.com/office/powerpoint/2010/main" val="1151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>
                <a:hlinkClick r:id="rId2"/>
              </a:rPr>
              <a:t>Formulář  - </a:t>
            </a:r>
            <a:r>
              <a:rPr lang="cs-CZ" u="sng" dirty="0" smtClean="0">
                <a:hlinkClick r:id="rId2"/>
              </a:rPr>
              <a:t>Excerpce seriálů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31355"/>
            <a:ext cx="9144000" cy="5661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2746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5704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579296" cy="6408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38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hlinkClick r:id="rId2"/>
              </a:rPr>
              <a:t>Vyhledávání v ANL </a:t>
            </a:r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07463"/>
            <a:ext cx="8424936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723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5" y="-211287"/>
            <a:ext cx="8760279" cy="7168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701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Souborný katalog CEZL - periodika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/>
              <a:t>báze KZP (od r. 1993 – ISIS)</a:t>
            </a:r>
          </a:p>
          <a:p>
            <a:r>
              <a:rPr lang="cs-CZ" altLang="cs-CZ" b="1" u="sng" dirty="0"/>
              <a:t>od r. 1995 na internetu (Aleph300</a:t>
            </a:r>
            <a:r>
              <a:rPr lang="cs-CZ" altLang="cs-CZ" b="1" u="sng" dirty="0" smtClean="0"/>
              <a:t>)</a:t>
            </a:r>
          </a:p>
          <a:p>
            <a:pPr marL="0" indent="0">
              <a:buNone/>
            </a:pPr>
            <a:r>
              <a:rPr lang="cs-CZ" altLang="cs-CZ" dirty="0" smtClean="0"/>
              <a:t> 	</a:t>
            </a:r>
            <a:r>
              <a:rPr lang="cs-CZ" altLang="cs-CZ" b="1" dirty="0" smtClean="0">
                <a:solidFill>
                  <a:srgbClr val="FF0000"/>
                </a:solidFill>
              </a:rPr>
              <a:t>Souborný katalog ČR  - 20  let na internetu</a:t>
            </a:r>
            <a:endParaRPr lang="cs-CZ" altLang="cs-CZ" b="1" dirty="0">
              <a:solidFill>
                <a:srgbClr val="FF0000"/>
              </a:solidFill>
            </a:endParaRPr>
          </a:p>
          <a:p>
            <a:r>
              <a:rPr lang="cs-CZ" altLang="cs-CZ" dirty="0"/>
              <a:t>koncem roku 1994 zahájila Národní knihovna ČR retrospektivní konverzi celého souborného katalogu CEZL – periodika – základem se stala báze </a:t>
            </a:r>
            <a:r>
              <a:rPr lang="cs-CZ" altLang="cs-CZ" dirty="0" smtClean="0"/>
              <a:t>KZP </a:t>
            </a:r>
            <a:r>
              <a:rPr lang="cs-CZ" altLang="cs-CZ" dirty="0"/>
              <a:t>(redakce záznamů, lokační značky – sigly)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9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8496944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ál 3"/>
          <p:cNvSpPr/>
          <p:nvPr/>
        </p:nvSpPr>
        <p:spPr>
          <a:xfrm>
            <a:off x="1259632" y="3429000"/>
            <a:ext cx="864096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33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>
                <a:solidFill>
                  <a:srgbClr val="0070C0"/>
                </a:solidFill>
              </a:rPr>
              <a:t>RDA</a:t>
            </a:r>
            <a:endParaRPr lang="cs-CZ" u="sng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RDA platí od 1. 5. 2015</a:t>
            </a:r>
          </a:p>
          <a:p>
            <a:r>
              <a:rPr lang="cs-CZ" dirty="0" smtClean="0"/>
              <a:t>Preferujeme připisování</a:t>
            </a:r>
          </a:p>
          <a:p>
            <a:r>
              <a:rPr lang="cs-CZ" dirty="0" smtClean="0"/>
              <a:t>AACR2, RDA</a:t>
            </a:r>
          </a:p>
          <a:p>
            <a:r>
              <a:rPr lang="cs-CZ" dirty="0" smtClean="0"/>
              <a:t>Zpracováváme v RDA</a:t>
            </a:r>
          </a:p>
          <a:p>
            <a:r>
              <a:rPr lang="cs-CZ" dirty="0" smtClean="0"/>
              <a:t>Rok 2016 – RDA</a:t>
            </a:r>
          </a:p>
          <a:p>
            <a:r>
              <a:rPr lang="cs-CZ" dirty="0" smtClean="0"/>
              <a:t>Aktuální česká periodika:</a:t>
            </a:r>
          </a:p>
          <a:p>
            <a:r>
              <a:rPr lang="cs-CZ" dirty="0" smtClean="0"/>
              <a:t>                spolupráce s NK – převod do RDA</a:t>
            </a:r>
          </a:p>
          <a:p>
            <a:r>
              <a:rPr lang="cs-CZ" smtClean="0"/>
              <a:t>Úprava záznamu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00210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sz="4000" dirty="0" smtClean="0"/>
              <a:t>Děkuji za pozornost a spolupráci.</a:t>
            </a:r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sz="2800" dirty="0" smtClean="0">
                <a:hlinkClick r:id="rId2"/>
              </a:rPr>
              <a:t>miroslava.kendeova@nkp.cz</a:t>
            </a:r>
            <a:endParaRPr lang="cs-CZ" sz="2800" dirty="0" smtClean="0"/>
          </a:p>
          <a:p>
            <a:pPr marL="0" indent="0" algn="ctr">
              <a:buNone/>
            </a:pPr>
            <a:endParaRPr lang="cs-CZ" sz="2800" dirty="0"/>
          </a:p>
          <a:p>
            <a:pPr marL="0" indent="0" algn="ctr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cs-CZ" sz="1600" dirty="0"/>
          </a:p>
          <a:p>
            <a:pPr marL="0" indent="0" algn="ctr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cs-CZ" sz="1600" dirty="0" smtClean="0">
                <a:solidFill>
                  <a:schemeClr val="tx1"/>
                </a:solidFill>
              </a:rPr>
              <a:t>2015</a:t>
            </a:r>
          </a:p>
          <a:p>
            <a:pPr marL="0" indent="0" algn="ctr">
              <a:buNone/>
            </a:pPr>
            <a:endParaRPr lang="cs-CZ" sz="2800" dirty="0"/>
          </a:p>
        </p:txBody>
      </p:sp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5868144" y="5733256"/>
            <a:ext cx="3013075" cy="900112"/>
            <a:chOff x="6192440" y="6077767"/>
            <a:chExt cx="3014065" cy="90011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440" y="6077767"/>
              <a:ext cx="1619250" cy="900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" name="Picture 4" descr="new_nklogo_rgb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0632" y="6077767"/>
              <a:ext cx="1285873" cy="9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20588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Seriály v Souborném katalogu ČR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altLang="cs-CZ" sz="2400" dirty="0"/>
              <a:t>logická báze Souborného katalogu ČR  (</a:t>
            </a:r>
            <a:r>
              <a:rPr lang="cs-CZ" altLang="cs-CZ" sz="2400" dirty="0">
                <a:hlinkClick r:id="rId2"/>
              </a:rPr>
              <a:t>http://</a:t>
            </a:r>
            <a:r>
              <a:rPr lang="cs-CZ" altLang="cs-CZ" sz="2400" dirty="0" smtClean="0">
                <a:hlinkClick r:id="rId2"/>
              </a:rPr>
              <a:t>aleph.nkp.cz/</a:t>
            </a:r>
            <a:r>
              <a:rPr lang="cs-CZ" altLang="cs-CZ" sz="2400" dirty="0" err="1" smtClean="0">
                <a:hlinkClick r:id="rId2"/>
              </a:rPr>
              <a:t>cze</a:t>
            </a:r>
            <a:r>
              <a:rPr lang="cs-CZ" altLang="cs-CZ" sz="2400" dirty="0" smtClean="0">
                <a:hlinkClick r:id="rId2"/>
              </a:rPr>
              <a:t>/</a:t>
            </a:r>
            <a:r>
              <a:rPr lang="cs-CZ" altLang="cs-CZ" sz="2400" dirty="0" err="1" smtClean="0">
                <a:hlinkClick r:id="rId2"/>
              </a:rPr>
              <a:t>skcp</a:t>
            </a:r>
            <a:r>
              <a:rPr lang="cs-CZ" altLang="cs-CZ" sz="2400" dirty="0" smtClean="0"/>
              <a:t>)</a:t>
            </a:r>
          </a:p>
          <a:p>
            <a:endParaRPr lang="cs-CZ" altLang="cs-CZ" sz="2400" dirty="0"/>
          </a:p>
          <a:p>
            <a:r>
              <a:rPr lang="cs-CZ" altLang="cs-CZ" sz="2400" dirty="0"/>
              <a:t> </a:t>
            </a:r>
            <a:r>
              <a:rPr lang="cs-CZ" altLang="cs-CZ" sz="2400" dirty="0" smtClean="0"/>
              <a:t>v bázi je celkem 199 513 záznamů</a:t>
            </a:r>
          </a:p>
          <a:p>
            <a:pPr lvl="1"/>
            <a:r>
              <a:rPr lang="cs-CZ" altLang="cs-CZ" sz="2000" u="sng" dirty="0" smtClean="0"/>
              <a:t>zahraniční periodika </a:t>
            </a:r>
            <a:r>
              <a:rPr lang="cs-CZ" altLang="cs-CZ" sz="2000" dirty="0" smtClean="0"/>
              <a:t>(147 547 záznamů)</a:t>
            </a:r>
          </a:p>
          <a:p>
            <a:pPr lvl="1"/>
            <a:r>
              <a:rPr lang="cs-CZ" altLang="cs-CZ" sz="2000" u="sng" dirty="0" smtClean="0"/>
              <a:t>česká </a:t>
            </a:r>
            <a:r>
              <a:rPr lang="cs-CZ" altLang="cs-CZ" sz="2000" u="sng" dirty="0"/>
              <a:t>periodika </a:t>
            </a:r>
            <a:r>
              <a:rPr lang="cs-CZ" altLang="cs-CZ" sz="2000" dirty="0" smtClean="0"/>
              <a:t>(51 966 záznamů)</a:t>
            </a:r>
          </a:p>
          <a:p>
            <a:pPr marL="457200" lvl="1" indent="0">
              <a:buNone/>
            </a:pPr>
            <a:r>
              <a:rPr lang="cs-CZ" altLang="cs-CZ" sz="2000" dirty="0" smtClean="0"/>
              <a:t>		</a:t>
            </a:r>
            <a:r>
              <a:rPr lang="cs-CZ" altLang="cs-CZ" sz="2000" u="sng" dirty="0" smtClean="0"/>
              <a:t>elektronické zdroje  </a:t>
            </a:r>
            <a:r>
              <a:rPr lang="cs-CZ" altLang="cs-CZ" sz="2000" dirty="0" smtClean="0"/>
              <a:t>(999 záznamů)</a:t>
            </a:r>
          </a:p>
          <a:p>
            <a:endParaRPr lang="cs-CZ" altLang="cs-CZ" sz="2000" dirty="0" smtClean="0"/>
          </a:p>
          <a:p>
            <a:r>
              <a:rPr lang="cs-CZ" altLang="cs-CZ" sz="2400" dirty="0" smtClean="0"/>
              <a:t>pravidelná </a:t>
            </a:r>
            <a:r>
              <a:rPr lang="cs-CZ" altLang="cs-CZ" sz="2400" dirty="0"/>
              <a:t>aktualizace</a:t>
            </a:r>
          </a:p>
          <a:p>
            <a:pPr lvl="1"/>
            <a:r>
              <a:rPr lang="cs-CZ" altLang="cs-CZ" sz="2000" dirty="0"/>
              <a:t>zasílání seznamů</a:t>
            </a:r>
          </a:p>
          <a:p>
            <a:pPr lvl="1"/>
            <a:r>
              <a:rPr lang="cs-CZ" altLang="cs-CZ" sz="2000" dirty="0"/>
              <a:t>on-line (</a:t>
            </a:r>
            <a:r>
              <a:rPr lang="cs-CZ" altLang="cs-CZ" sz="2000" dirty="0" smtClean="0"/>
              <a:t>přes182 knihoven</a:t>
            </a:r>
            <a:r>
              <a:rPr lang="cs-CZ" altLang="cs-CZ" sz="2000" dirty="0"/>
              <a:t>)</a:t>
            </a:r>
          </a:p>
          <a:p>
            <a:r>
              <a:rPr lang="cs-CZ" altLang="cs-CZ" sz="2400" dirty="0" smtClean="0"/>
              <a:t>Verifikace </a:t>
            </a:r>
            <a:endParaRPr lang="cs-CZ" alt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0871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/>
              <a:t>Seriál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b="1" u="sng" dirty="0"/>
          </a:p>
          <a:p>
            <a:pPr marL="0" indent="0">
              <a:buNone/>
            </a:pPr>
            <a:r>
              <a:rPr lang="cs-CZ" dirty="0" smtClean="0"/>
              <a:t>Pokračující zdroj, postupně vydávaný po jednotlivých částech, obvykle číslovaných, </a:t>
            </a:r>
            <a:r>
              <a:rPr lang="cs-CZ" b="1" dirty="0" smtClean="0"/>
              <a:t>bez předem stanovené doby ukončení. </a:t>
            </a:r>
          </a:p>
          <a:p>
            <a:pPr marL="0" indent="0">
              <a:buNone/>
            </a:pPr>
            <a:r>
              <a:rPr lang="cs-CZ" dirty="0" smtClean="0"/>
              <a:t>Seriály zahrnují deníky, časopisy, elektronické časopisy, seznamy (adresáře) na pokračování, výroční zprávy, kalendáře a monografické edice.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2791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>
                <a:hlinkClick r:id="rId2"/>
              </a:rPr>
              <a:t>Propojení v  záznamu seriálu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Informace o vlastníkovi dokumentu (sigla)</a:t>
            </a:r>
          </a:p>
          <a:p>
            <a:r>
              <a:rPr lang="cs-CZ" dirty="0" smtClean="0"/>
              <a:t>Do lokálního katalogu knihovny</a:t>
            </a:r>
          </a:p>
          <a:p>
            <a:r>
              <a:rPr lang="cs-CZ" dirty="0" smtClean="0"/>
              <a:t>Na plné texty (volně dostupné, licencované, digitalizované)</a:t>
            </a:r>
          </a:p>
          <a:p>
            <a:r>
              <a:rPr lang="cs-CZ" dirty="0" smtClean="0"/>
              <a:t>Obálka</a:t>
            </a:r>
          </a:p>
          <a:p>
            <a:r>
              <a:rPr lang="cs-CZ" dirty="0"/>
              <a:t>Na návazné tituly (předcházející a následující název</a:t>
            </a:r>
            <a:r>
              <a:rPr lang="cs-CZ" dirty="0" smtClean="0"/>
              <a:t>)</a:t>
            </a:r>
          </a:p>
          <a:p>
            <a:endParaRPr lang="cs-CZ" dirty="0"/>
          </a:p>
          <a:p>
            <a:r>
              <a:rPr lang="cs-CZ" b="1" dirty="0" smtClean="0">
                <a:solidFill>
                  <a:srgbClr val="FF0000"/>
                </a:solidFill>
                <a:hlinkClick r:id="rId3"/>
              </a:rPr>
              <a:t>Možnost objednat článek z VPK</a:t>
            </a:r>
            <a:endParaRPr lang="cs-CZ" b="1" dirty="0" smtClean="0">
              <a:solidFill>
                <a:srgbClr val="FF0000"/>
              </a:solidFill>
            </a:endParaRP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979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algn="l"/>
            <a:r>
              <a:rPr lang="cs-CZ" sz="4000" u="sng" dirty="0" smtClean="0"/>
              <a:t>Seriálový záznam - návazné tituly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9926"/>
            <a:ext cx="8686800" cy="6559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031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" y="2348880"/>
            <a:ext cx="9321453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0568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/>
              <a:t>Spolupráce se SK ČR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U seriálů preferujeme přípisy odběrů k již existujícím záznamům seriálů v SK ČR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Aktualizace odběru + hlášení odběru nových periodik</a:t>
            </a:r>
          </a:p>
          <a:p>
            <a:pPr marL="0" indent="0">
              <a:buNone/>
            </a:pPr>
            <a:r>
              <a:rPr lang="cs-CZ" dirty="0" smtClean="0"/>
              <a:t>349 knihoven využívá </a:t>
            </a:r>
            <a:r>
              <a:rPr lang="cs-CZ" smtClean="0"/>
              <a:t>on-line </a:t>
            </a:r>
            <a:r>
              <a:rPr lang="cs-CZ" smtClean="0"/>
              <a:t>formuláře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P</a:t>
            </a:r>
            <a:r>
              <a:rPr lang="cs-CZ" dirty="0" smtClean="0"/>
              <a:t>ro </a:t>
            </a:r>
            <a:r>
              <a:rPr lang="cs-CZ" dirty="0" smtClean="0"/>
              <a:t>on-line aktualizaci </a:t>
            </a:r>
            <a:r>
              <a:rPr lang="cs-CZ" dirty="0" smtClean="0"/>
              <a:t>periodik - </a:t>
            </a:r>
            <a:r>
              <a:rPr lang="cs-CZ" dirty="0" smtClean="0"/>
              <a:t>182 knihoven</a:t>
            </a:r>
          </a:p>
          <a:p>
            <a:pPr marL="0" indent="0">
              <a:buNone/>
            </a:pPr>
            <a:r>
              <a:rPr lang="cs-CZ" dirty="0"/>
              <a:t>A</a:t>
            </a:r>
            <a:r>
              <a:rPr lang="cs-CZ" dirty="0" smtClean="0"/>
              <a:t>ktualizace periodik tradiční </a:t>
            </a:r>
            <a:r>
              <a:rPr lang="cs-CZ" dirty="0"/>
              <a:t>cestou – </a:t>
            </a:r>
            <a:r>
              <a:rPr lang="cs-CZ" dirty="0" smtClean="0"/>
              <a:t>150 knihoven</a:t>
            </a:r>
            <a:endParaRPr lang="cs-CZ" dirty="0"/>
          </a:p>
          <a:p>
            <a:pPr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4636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1514</TotalTime>
  <Words>797</Words>
  <Application>Microsoft Office PowerPoint</Application>
  <PresentationFormat>Předvádění na obrazovce (4:3)</PresentationFormat>
  <Paragraphs>133</Paragraphs>
  <Slides>32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32</vt:i4>
      </vt:variant>
    </vt:vector>
  </HeadingPairs>
  <TitlesOfParts>
    <vt:vector size="33" baseType="lpstr">
      <vt:lpstr>Motiv systému Office</vt:lpstr>
      <vt:lpstr>Seriály v Souborném katalogu ČR</vt:lpstr>
      <vt:lpstr>Trochu historie …</vt:lpstr>
      <vt:lpstr>Souborný katalog CEZL - periodika</vt:lpstr>
      <vt:lpstr>Seriály v Souborném katalogu ČR</vt:lpstr>
      <vt:lpstr>Seriál</vt:lpstr>
      <vt:lpstr>Propojení v  záznamu seriálu</vt:lpstr>
      <vt:lpstr>Seriálový záznam - návazné tituly</vt:lpstr>
      <vt:lpstr>Prezentace aplikace PowerPoint</vt:lpstr>
      <vt:lpstr>Spolupráce se SK ČR</vt:lpstr>
      <vt:lpstr>On-line spolupráce se SK ČR</vt:lpstr>
      <vt:lpstr>Bibliografický popis</vt:lpstr>
      <vt:lpstr>Formulář pro on-line aktualizaci</vt:lpstr>
      <vt:lpstr>Prezentace aplikace PowerPoint</vt:lpstr>
      <vt:lpstr>Prezentace aplikace PowerPoint</vt:lpstr>
      <vt:lpstr>Elektronické časopisy – zapsání odběru</vt:lpstr>
      <vt:lpstr>Prezentace aplikace PowerPoint</vt:lpstr>
      <vt:lpstr>Prezentace aplikace PowerPoint</vt:lpstr>
      <vt:lpstr>Další formuláře  …</vt:lpstr>
      <vt:lpstr>Evidence digitalizace v SK ČR</vt:lpstr>
      <vt:lpstr>Prezentace aplikace PowerPoint</vt:lpstr>
      <vt:lpstr>Odkaz na nápovědu, jak správně postupovat, než začne knihovna digitalizovat</vt:lpstr>
      <vt:lpstr>Prezentace aplikace PowerPoint</vt:lpstr>
      <vt:lpstr>Přes formulář lze požádat o přidělení č ČNB Číslo ČNB se nepřiděluje těmto dokumentům:</vt:lpstr>
      <vt:lpstr>Prezentace aplikace PowerPoint</vt:lpstr>
      <vt:lpstr>Formulář  - Excerpce seriálů</vt:lpstr>
      <vt:lpstr>Prezentace aplikace PowerPoint</vt:lpstr>
      <vt:lpstr>Prezentace aplikace PowerPoint</vt:lpstr>
      <vt:lpstr>Vyhledávání v ANL </vt:lpstr>
      <vt:lpstr>Prezentace aplikace PowerPoint</vt:lpstr>
      <vt:lpstr>Prezentace aplikace PowerPoint</vt:lpstr>
      <vt:lpstr>RDA</vt:lpstr>
      <vt:lpstr>Prezentace aplikace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Seriály v Souborném katalogu ČR</dc:title>
  <dc:creator>Kendeová Miroslava</dc:creator>
  <cp:lastModifiedBy>Kendeová Miroslava</cp:lastModifiedBy>
  <cp:revision>79</cp:revision>
  <cp:lastPrinted>2015-02-27T15:26:15Z</cp:lastPrinted>
  <dcterms:created xsi:type="dcterms:W3CDTF">2013-04-19T06:37:14Z</dcterms:created>
  <dcterms:modified xsi:type="dcterms:W3CDTF">2015-11-03T17:13:13Z</dcterms:modified>
</cp:coreProperties>
</file>