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729" r:id="rId3"/>
    <p:sldId id="454" r:id="rId4"/>
    <p:sldId id="735" r:id="rId5"/>
    <p:sldId id="740" r:id="rId6"/>
    <p:sldId id="736" r:id="rId7"/>
    <p:sldId id="737" r:id="rId8"/>
    <p:sldId id="734" r:id="rId9"/>
    <p:sldId id="741" r:id="rId10"/>
    <p:sldId id="733" r:id="rId11"/>
    <p:sldId id="742" r:id="rId12"/>
    <p:sldId id="73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1" autoAdjust="0"/>
    <p:restoredTop sz="92540" autoAdjust="0"/>
  </p:normalViewPr>
  <p:slideViewPr>
    <p:cSldViewPr>
      <p:cViewPr>
        <p:scale>
          <a:sx n="100" d="100"/>
          <a:sy n="100" d="100"/>
        </p:scale>
        <p:origin x="-438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09E8B-9CDE-4B5D-BA83-36EE6B2ABB82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F0A25-B345-441D-BB88-5BDE7D4C83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90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370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Shape 10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dirty="0" smtClean="0"/>
              <a:t>A zde jsme skutečně na konci.</a:t>
            </a:r>
            <a:endParaRPr dirty="0"/>
          </a:p>
        </p:txBody>
      </p:sp>
      <p:sp>
        <p:nvSpPr>
          <p:cNvPr id="1036" name="Shape 10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37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370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04800" rtl="0">
              <a:spcBef>
                <a:spcPts val="0"/>
              </a:spcBef>
              <a:buSzPct val="100000"/>
              <a:buAutoNum type="arabicParenR"/>
            </a:pPr>
            <a:r>
              <a:rPr lang="cs" sz="1200" dirty="0" smtClean="0"/>
              <a:t>Data z adresáře knihoven spravovaného NK ČR, Aleph, poměrně uživatelsky</a:t>
            </a:r>
            <a:r>
              <a:rPr lang="cs" sz="1200" baseline="0" dirty="0" smtClean="0"/>
              <a:t> nepřívětivé. Ale!</a:t>
            </a:r>
            <a:endParaRPr lang="cs" sz="1200" dirty="0" smtClean="0"/>
          </a:p>
          <a:p>
            <a:pPr marL="457200" lvl="0" indent="-304800" rtl="0">
              <a:spcBef>
                <a:spcPts val="0"/>
              </a:spcBef>
              <a:buSzPct val="100000"/>
              <a:buAutoNum type="arabicParenR"/>
            </a:pPr>
            <a:r>
              <a:rPr lang="cs" sz="1200" dirty="0" smtClean="0"/>
              <a:t>Aktualizovat data o své knihovně kdykoliv, kdy dojde k větší změně (změna v kontaktních údajích, adrese a GPS lokaci, pobočkách, službách či otevírací době)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370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04800" rtl="0">
              <a:spcBef>
                <a:spcPts val="0"/>
              </a:spcBef>
              <a:buSzPct val="100000"/>
              <a:buAutoNum type="arabicParenR"/>
            </a:pPr>
            <a:r>
              <a:rPr lang="cs-CZ" sz="1200" dirty="0" smtClean="0"/>
              <a:t>V</a:t>
            </a:r>
            <a:r>
              <a:rPr lang="cs" sz="1200" dirty="0" smtClean="0"/>
              <a:t>ariantní název – městských knihoven je asi 500 a nenašeptávají se</a:t>
            </a:r>
          </a:p>
          <a:p>
            <a:pPr marL="457200" lvl="0" indent="-304800" rtl="0">
              <a:spcBef>
                <a:spcPts val="0"/>
              </a:spcBef>
              <a:buSzPct val="100000"/>
              <a:buAutoNum type="arabicParenR"/>
            </a:pPr>
            <a:r>
              <a:rPr lang="cs-CZ" sz="1200" dirty="0" smtClean="0"/>
              <a:t>N</a:t>
            </a:r>
            <a:r>
              <a:rPr lang="cs" sz="1200" dirty="0" smtClean="0"/>
              <a:t>ový údaj, ale pro čtenáře</a:t>
            </a:r>
            <a:r>
              <a:rPr lang="cs" sz="1200" baseline="0" dirty="0" smtClean="0"/>
              <a:t> super-zajímavý – pro knihovny zapojené v portálu povinné ; největší problém s aktualizací</a:t>
            </a:r>
            <a:endParaRPr lang="cs" sz="1200" dirty="0" smtClean="0"/>
          </a:p>
          <a:p>
            <a:pPr marL="457200" lvl="0" indent="-304800" rtl="0">
              <a:spcBef>
                <a:spcPts val="0"/>
              </a:spcBef>
              <a:buSzPct val="100000"/>
              <a:buAutoNum type="arabicParenR"/>
            </a:pPr>
            <a:r>
              <a:rPr lang="cs" sz="1200" dirty="0" smtClean="0"/>
              <a:t>Uvádět takové kontaktní údaje, na které se mohou uživatelé skutečně obrátit a na kterých nás mohou kontaktovat - telefon, e-mail, kontaktní osoba. Nechcete, aby uživatelé volali přímo řediteli knihovny? Zvolte si jinou kontaktní osobu, na kterou se budou moci uživatelé obrátit.</a:t>
            </a:r>
          </a:p>
          <a:p>
            <a:pPr marL="457200" lvl="0" indent="-304800" rtl="0">
              <a:spcBef>
                <a:spcPts val="0"/>
              </a:spcBef>
              <a:buSzPct val="100000"/>
              <a:buAutoNum type="arabicParenR"/>
            </a:pPr>
            <a:r>
              <a:rPr lang="cs" sz="1200" dirty="0" smtClean="0"/>
              <a:t>Má vaše knihovna pobočky? Pak nezapomeňte vyplnit jejich názvy, adresy a zejména GPS souřadnice! Jestliže neuvedete GPS lokaci poboček, nebude možné je zobrazit na mapě, která je standardní součástí záznamu o knihovně!</a:t>
            </a:r>
          </a:p>
          <a:p>
            <a:pPr marL="457200" lvl="0" indent="-304800" rtl="0">
              <a:spcBef>
                <a:spcPts val="0"/>
              </a:spcBef>
              <a:buSzPct val="100000"/>
              <a:buAutoNum type="arabicParenR"/>
            </a:pPr>
            <a:r>
              <a:rPr lang="cs" sz="1200" dirty="0" smtClean="0"/>
              <a:t>Chcete svou knihovnu zviditelnit prostřednictvím portálu Knihovny.cz co nejlépe? Vyplňte nová pole s názvem Služby (zahrnuje zaškrtávací číselník 26 služeb spíše nadstandardního charakteru, od WiFi po půjčování deskových her), Otevírací doba (což je jedno z polí, které uživatelé vyhledávají nejvíce) a Zapojení do projetků (zde můžete zaškrnout, do kterých významných projektů jste aktivně zapojeni, např. Souborný katalog ČR nebo ObalkyKnih.cz).</a:t>
            </a:r>
          </a:p>
          <a:p>
            <a:pPr marL="457200" lvl="0" indent="-304800" rtl="0">
              <a:spcBef>
                <a:spcPts val="0"/>
              </a:spcBef>
              <a:buSzPct val="100000"/>
              <a:buAutoNum type="arabicParenR"/>
            </a:pPr>
            <a:r>
              <a:rPr lang="cs" sz="1200" dirty="0" smtClean="0"/>
              <a:t>No, tak k nám snad ani nechoďte...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370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Manuál do podkladů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370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Manuál do podkladů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370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" sz="1200" dirty="0" smtClean="0"/>
              <a:t>Tento záznam je v beta verzi, proto berte zobrazené informace s rezervou :)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370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" sz="1200" dirty="0" smtClean="0"/>
              <a:t>Tento záznam je v beta verzi, proto berte zobrazené informace s rezervou :)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37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284F-0413-4FE2-B81D-E5610586F71B}" type="datetime1">
              <a:rPr lang="cs-CZ" smtClean="0"/>
              <a:pPr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Roadshow 2015, Krajská knihovna XY, datum konání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CDC-72B3-49C3-953E-E69BE36697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29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5ABD-F214-4790-957D-EFDCEF7CBCA9}" type="datetime1">
              <a:rPr lang="cs-CZ" smtClean="0"/>
              <a:pPr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Roadshow 2015, Krajská knihovna XY, datum konání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CDC-72B3-49C3-953E-E69BE36697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05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14E3-29F2-4054-8F1E-275E04C8A73C}" type="datetime1">
              <a:rPr lang="cs-CZ" smtClean="0"/>
              <a:pPr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Roadshow 2015, Krajská knihovna XY, datum konání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CDC-72B3-49C3-953E-E69BE36697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03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143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580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7819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792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45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112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369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4DE1-B7DB-480F-8F8C-EBD366139D45}" type="datetime1">
              <a:rPr lang="cs-CZ" smtClean="0"/>
              <a:pPr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Roadshow 2015, Krajská knihovna XY, datum konání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CDC-72B3-49C3-953E-E69BE36697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075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9024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2523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254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F11A-FE9E-4995-B568-9AED917EBFE8}" type="datetime1">
              <a:rPr lang="cs-CZ" smtClean="0"/>
              <a:pPr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Roadshow 2015, Krajská knihovna XY, datum konání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CDC-72B3-49C3-953E-E69BE36697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66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629E-3F5A-496C-966B-DE2140A646CC}" type="datetime1">
              <a:rPr lang="cs-CZ" smtClean="0"/>
              <a:pPr/>
              <a:t>16.11.2015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Roadshow 2015, Krajská knihovna XY, datum konání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CDC-72B3-49C3-953E-E69BE36697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43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39A3-44B9-4CDD-82A6-91DC50C61C27}" type="datetime1">
              <a:rPr lang="cs-CZ" smtClean="0"/>
              <a:pPr/>
              <a:t>16.11.2015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Roadshow 2015, Krajská knihovna XY, datum konání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CDC-72B3-49C3-953E-E69BE36697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07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6DC4-E26D-417B-93AA-77542CC6FEBC}" type="datetime1">
              <a:rPr lang="cs-CZ" smtClean="0"/>
              <a:pPr/>
              <a:t>16.11.2015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Roadshow 2015, Krajská knihovna XY, datum konání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CDC-72B3-49C3-953E-E69BE36697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27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226-64FB-47ED-B464-07776EBC7285}" type="datetime1">
              <a:rPr lang="cs-CZ" smtClean="0"/>
              <a:pPr/>
              <a:t>16.11.2015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Roadshow 2015, Krajská knihovna XY, datum konání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CDC-72B3-49C3-953E-E69BE36697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81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2CAE-C630-4AF1-A79C-CD96D0CF2EC0}" type="datetime1">
              <a:rPr lang="cs-CZ" smtClean="0"/>
              <a:pPr/>
              <a:t>16.11.2015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Roadshow 2015, Krajská knihovna XY, datum konání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CDC-72B3-49C3-953E-E69BE36697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93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4484-40D9-481D-B65E-E527FB6782B3}" type="datetime1">
              <a:rPr lang="cs-CZ" smtClean="0"/>
              <a:pPr/>
              <a:t>16.11.2015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Roadshow 2015, Krajská knihovna XY, datum konání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BCDC-72B3-49C3-953E-E69BE36697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78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C896C-1F3C-4632-9DB5-BCCD71EA997B}" type="datetime1">
              <a:rPr lang="cs-CZ" smtClean="0"/>
              <a:pPr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Roadshow 2015, Krajská knihovna XY, datum konání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BCDC-72B3-49C3-953E-E69BE36697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56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algn="r">
                <a:buSzPct val="25000"/>
              </a:pPr>
              <a:t>‹#›</a:t>
            </a:fld>
            <a:endParaRPr lang="cs-CZ"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5615372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koncepce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7344816" cy="1872208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" sz="3200" b="1" dirty="0" smtClean="0">
                <a:solidFill>
                  <a:schemeClr val="bg1"/>
                </a:solidFill>
              </a:rPr>
              <a:t>Vaše knihovna na </a:t>
            </a:r>
            <a:r>
              <a:rPr lang="cs" sz="3200" b="1" dirty="0">
                <a:solidFill>
                  <a:schemeClr val="bg1"/>
                </a:solidFill>
              </a:rPr>
              <a:t>k</a:t>
            </a:r>
            <a:r>
              <a:rPr lang="cs" sz="3200" b="1" dirty="0" smtClean="0">
                <a:solidFill>
                  <a:schemeClr val="bg1"/>
                </a:solidFill>
              </a:rPr>
              <a:t>nihovny.cz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4365104"/>
            <a:ext cx="7344816" cy="16561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888888"/>
              </a:buClr>
              <a:buSzPct val="25000"/>
            </a:pPr>
            <a:r>
              <a:rPr lang="cs-CZ" sz="2000" dirty="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t>Lenka Hanzlíková</a:t>
            </a:r>
          </a:p>
          <a:p>
            <a:pPr lvl="0">
              <a:spcBef>
                <a:spcPts val="0"/>
              </a:spcBef>
              <a:buClr>
                <a:srgbClr val="888888"/>
              </a:buClr>
              <a:buSzPct val="25000"/>
            </a:pPr>
            <a:r>
              <a:rPr lang="cs" sz="2000" dirty="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t>Městská knihovna v Praze</a:t>
            </a:r>
          </a:p>
          <a:p>
            <a:pPr lvl="0">
              <a:spcBef>
                <a:spcPts val="0"/>
              </a:spcBef>
              <a:buClr>
                <a:srgbClr val="888888"/>
              </a:buClr>
              <a:buSzPct val="25000"/>
            </a:pPr>
            <a:r>
              <a:rPr lang="cs" sz="2000" dirty="0" smtClean="0"/>
              <a:t>Koncepce rozvoje knihoven</a:t>
            </a:r>
            <a:endParaRPr lang="cs-CZ" sz="2000" b="1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2656"/>
            <a:ext cx="6001512" cy="195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5998"/>
            <a:ext cx="8208912" cy="792088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Knihovna na knihovny.cz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  <p:pic>
        <p:nvPicPr>
          <p:cNvPr id="6" name="Zástupný symbol pro obsah 6" descr="infoknihovnycz_MKP2_16112015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60008" y="1772816"/>
            <a:ext cx="6768000" cy="4896544"/>
          </a:xfrm>
        </p:spPr>
      </p:pic>
    </p:spTree>
    <p:extLst>
      <p:ext uri="{BB962C8B-B14F-4D97-AF65-F5344CB8AC3E}">
        <p14:creationId xmlns:p14="http://schemas.microsoft.com/office/powerpoint/2010/main" val="5769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 txBox="1">
            <a:spLocks noGrp="1"/>
          </p:cNvSpPr>
          <p:nvPr>
            <p:ph type="ctrTitle"/>
          </p:nvPr>
        </p:nvSpPr>
        <p:spPr>
          <a:xfrm>
            <a:off x="899591" y="2348880"/>
            <a:ext cx="7344899" cy="18723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cs-CZ" sz="3200" b="1" dirty="0" smtClean="0">
                <a:solidFill>
                  <a:schemeClr val="lt1"/>
                </a:solidFill>
              </a:rPr>
              <a:t>S chutí do toho a půl je hotovo…</a:t>
            </a:r>
            <a:endParaRPr lang="cs-CZ" sz="3200" b="1" dirty="0">
              <a:solidFill>
                <a:schemeClr val="lt1"/>
              </a:solidFill>
            </a:endParaRPr>
          </a:p>
        </p:txBody>
      </p:sp>
      <p:sp>
        <p:nvSpPr>
          <p:cNvPr id="1031" name="Shape 1031"/>
          <p:cNvSpPr txBox="1">
            <a:spLocks noGrp="1"/>
          </p:cNvSpPr>
          <p:nvPr>
            <p:ph type="subTitle" idx="1"/>
          </p:nvPr>
        </p:nvSpPr>
        <p:spPr>
          <a:xfrm>
            <a:off x="-168111" y="4437112"/>
            <a:ext cx="9721080" cy="17281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cs-CZ" sz="2400" b="1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Lenka Hanzlíková</a:t>
            </a:r>
            <a:br>
              <a:rPr lang="cs-CZ" sz="2400" b="1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</a:br>
            <a:endParaRPr lang="cs-CZ" sz="2400" b="1" dirty="0" smtClean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R="0" lvl="0" algn="ctr" rtl="0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cs-CZ" sz="2400" b="1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  <a:hlinkClick r:id="rId3"/>
              </a:rPr>
              <a:t>http://knihovna.koncepce.cz</a:t>
            </a:r>
            <a:r>
              <a:rPr lang="cs-CZ" sz="2400" b="1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br>
              <a:rPr lang="cs-CZ" sz="2400" b="1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</a:br>
            <a:endParaRPr lang="cs-CZ" sz="2400" b="1" dirty="0" smtClean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</a:pPr>
            <a:endParaRPr sz="2000" b="1" i="0" u="none" strike="noStrike" cap="none" baseline="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1033" name="Shape 10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1680" y="332656"/>
            <a:ext cx="6001499" cy="1959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7820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792000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Koncepční priority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488"/>
          </a:xfrm>
        </p:spPr>
        <p:txBody>
          <a:bodyPr>
            <a:normAutofit/>
          </a:bodyPr>
          <a:lstStyle/>
          <a:p>
            <a:pPr lvl="0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3600" dirty="0" smtClean="0"/>
              <a:t>Priorita 6</a:t>
            </a:r>
          </a:p>
          <a:p>
            <a:pPr lvl="1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3200" b="1" dirty="0" smtClean="0">
                <a:solidFill>
                  <a:srgbClr val="E5004B"/>
                </a:solidFill>
              </a:rPr>
              <a:t>Centrální portál knihoven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sz="2800" dirty="0" smtClean="0"/>
          </a:p>
          <a:p>
            <a:pPr lvl="0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3600" dirty="0" smtClean="0"/>
              <a:t>Priorita 19</a:t>
            </a:r>
          </a:p>
          <a:p>
            <a:pPr lvl="1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3200" b="1" dirty="0" smtClean="0">
                <a:solidFill>
                  <a:srgbClr val="E5004B"/>
                </a:solidFill>
              </a:rPr>
              <a:t>Komunikace knihoven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sz="28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792000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Knihovny.cz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488"/>
          </a:xfrm>
        </p:spPr>
        <p:txBody>
          <a:bodyPr>
            <a:normAutofit lnSpcReduction="10000"/>
          </a:bodyPr>
          <a:lstStyle/>
          <a:p>
            <a:pPr lvl="0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1" dirty="0" smtClean="0">
                <a:solidFill>
                  <a:srgbClr val="E5004B"/>
                </a:solidFill>
              </a:rPr>
              <a:t>Knihovny.cz</a:t>
            </a:r>
          </a:p>
          <a:p>
            <a:pPr lvl="1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dirty="0" smtClean="0"/>
              <a:t>Spuštění bety 2015/2016</a:t>
            </a:r>
          </a:p>
          <a:p>
            <a:pPr marL="438150" lvl="1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cs-CZ" sz="24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rgbClr val="E5004B"/>
                </a:solidFill>
              </a:rPr>
              <a:t>Knihy</a:t>
            </a:r>
          </a:p>
          <a:p>
            <a:pPr lvl="0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dirty="0" smtClean="0"/>
              <a:t>Najít – zjistit dostupnost – objednat – stáhnout -  dostat – </a:t>
            </a:r>
            <a:r>
              <a:rPr lang="cs-CZ" sz="2800" dirty="0"/>
              <a:t>prostudovat – přečíst</a:t>
            </a:r>
            <a:endParaRPr lang="cs-CZ" sz="2800" dirty="0" smtClean="0"/>
          </a:p>
          <a:p>
            <a:pPr lvl="1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dirty="0" smtClean="0"/>
              <a:t>Snadno dostupné informační bohatství českých knihoven</a:t>
            </a:r>
          </a:p>
          <a:p>
            <a:pPr marL="438150" lvl="1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cs-CZ" sz="2400" dirty="0" smtClean="0"/>
          </a:p>
          <a:p>
            <a:pPr marL="3810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cs-CZ" sz="2800" b="1" dirty="0" smtClean="0">
                <a:solidFill>
                  <a:srgbClr val="E5004B"/>
                </a:solidFill>
              </a:rPr>
              <a:t>Knihovny</a:t>
            </a:r>
            <a:endParaRPr lang="cs-CZ" sz="2800" b="1" dirty="0">
              <a:solidFill>
                <a:srgbClr val="E5004B"/>
              </a:solidFill>
            </a:endParaRPr>
          </a:p>
          <a:p>
            <a:pPr lvl="0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dirty="0" smtClean="0"/>
              <a:t>Najít knihovnu – zjistit služby – spravovat konto</a:t>
            </a:r>
          </a:p>
          <a:p>
            <a:pPr lvl="1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dirty="0" smtClean="0"/>
              <a:t>Snadno dostupné informace o knihovnách samotných</a:t>
            </a:r>
          </a:p>
          <a:p>
            <a:pPr>
              <a:buNone/>
            </a:pPr>
            <a:endParaRPr lang="cs-CZ" sz="2400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  <p:pic>
        <p:nvPicPr>
          <p:cNvPr id="1026" name="Picture 2" descr="Z:\_2015\Proběhlé akce\Ústřední knihovna\po zavíračce\Jaro III\vyber\Po zaviracce-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42"/>
            <a:ext cx="9144000" cy="694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53108" y="5733256"/>
            <a:ext cx="7920880" cy="1008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ct val="87500"/>
              <a:buFont typeface="Arial" pitchFamily="34" charset="0"/>
              <a:buNone/>
            </a:pPr>
            <a:r>
              <a:rPr lang="cs-CZ" sz="5400" b="1" dirty="0" smtClean="0">
                <a:solidFill>
                  <a:srgbClr val="E5004B"/>
                </a:solidFill>
              </a:rPr>
              <a:t>Pro lidi, ne pro knihovníky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87500"/>
              <a:buFont typeface="Arial" pitchFamily="34" charset="0"/>
              <a:buNone/>
            </a:pP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54" y="185918"/>
            <a:ext cx="2415902" cy="84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208" y="1340768"/>
            <a:ext cx="8229600" cy="4392488"/>
          </a:xfrm>
        </p:spPr>
        <p:txBody>
          <a:bodyPr>
            <a:normAutofit/>
          </a:bodyPr>
          <a:lstStyle/>
          <a:p>
            <a:pPr marL="2540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cs-CZ" sz="6600" i="1" dirty="0"/>
              <a:t>Neptej se, co </a:t>
            </a:r>
            <a:r>
              <a:rPr lang="cs-CZ" sz="6600" i="1" dirty="0" smtClean="0"/>
              <a:t>máš teď vyplněno v ADR. </a:t>
            </a:r>
          </a:p>
          <a:p>
            <a:pPr marL="2540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cs-CZ" sz="6600" i="1" dirty="0" smtClean="0"/>
              <a:t>Ptej </a:t>
            </a:r>
            <a:r>
              <a:rPr lang="cs-CZ" sz="6600" i="1" dirty="0"/>
              <a:t>se, co </a:t>
            </a:r>
            <a:r>
              <a:rPr lang="cs-CZ" sz="6600" i="1" dirty="0" smtClean="0"/>
              <a:t>tam </a:t>
            </a:r>
            <a:r>
              <a:rPr lang="cs-CZ" sz="6600" i="1" dirty="0"/>
              <a:t>můžeš </a:t>
            </a:r>
            <a:r>
              <a:rPr lang="cs-CZ" sz="6600" i="1" dirty="0" smtClean="0"/>
              <a:t>vyplnit.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792000"/>
          </a:xfrm>
          <a:solidFill>
            <a:srgbClr val="E5004B"/>
          </a:solidFill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cs-CZ" sz="3600" b="1" dirty="0" smtClean="0">
                <a:solidFill>
                  <a:schemeClr val="bg1"/>
                </a:solidFill>
              </a:rPr>
              <a:t>Co v ADR, to na knihovny.cz</a:t>
            </a:r>
            <a:endParaRPr lang="cs" sz="3600" b="1" dirty="0" smtClean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3106688" cy="43924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87500"/>
            </a:pPr>
            <a:r>
              <a:rPr lang="cs-CZ" sz="2800" dirty="0" smtClean="0"/>
              <a:t>Název knihovny  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87500"/>
              <a:buNone/>
            </a:pPr>
            <a:endParaRPr lang="cs-CZ" sz="2400" dirty="0" smtClean="0"/>
          </a:p>
          <a:p>
            <a:pPr>
              <a:spcBef>
                <a:spcPts val="0"/>
              </a:spcBef>
              <a:buClr>
                <a:schemeClr val="dk1"/>
              </a:buClr>
              <a:buSzPct val="87500"/>
            </a:pPr>
            <a:r>
              <a:rPr lang="cs-CZ" sz="2800" dirty="0" smtClean="0"/>
              <a:t>Otevírací doba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87500"/>
              <a:buNone/>
            </a:pPr>
            <a:endParaRPr lang="cs-CZ" sz="2400" dirty="0"/>
          </a:p>
          <a:p>
            <a:pPr>
              <a:spcBef>
                <a:spcPts val="0"/>
              </a:spcBef>
              <a:buClr>
                <a:schemeClr val="dk1"/>
              </a:buClr>
              <a:buSzPct val="87500"/>
            </a:pPr>
            <a:r>
              <a:rPr lang="cs-CZ" sz="2800" dirty="0" smtClean="0"/>
              <a:t>Kontakty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87500"/>
              <a:buNone/>
            </a:pPr>
            <a:endParaRPr lang="cs-CZ" sz="2800" dirty="0" smtClean="0"/>
          </a:p>
          <a:p>
            <a:pPr>
              <a:spcBef>
                <a:spcPts val="0"/>
              </a:spcBef>
              <a:buClr>
                <a:schemeClr val="dk1"/>
              </a:buClr>
              <a:buSzPct val="87500"/>
            </a:pPr>
            <a:r>
              <a:rPr lang="cs-CZ" sz="2800" dirty="0" smtClean="0"/>
              <a:t>Pobočky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87500"/>
              <a:buNone/>
            </a:pPr>
            <a:endParaRPr lang="cs-CZ" sz="2400" dirty="0" smtClean="0"/>
          </a:p>
          <a:p>
            <a:pPr>
              <a:spcBef>
                <a:spcPts val="0"/>
              </a:spcBef>
              <a:buClr>
                <a:schemeClr val="dk1"/>
              </a:buClr>
              <a:buSzPct val="87500"/>
            </a:pPr>
            <a:r>
              <a:rPr lang="cs-CZ" sz="2800" dirty="0" smtClean="0"/>
              <a:t>Služby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242023" y="1916832"/>
            <a:ext cx="3106688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ct val="87500"/>
              <a:buNone/>
            </a:pP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Městská knihovna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87500"/>
              <a:buFont typeface="Arial" pitchFamily="34" charset="0"/>
              <a:buNone/>
            </a:pPr>
            <a:endParaRPr lang="cs-CZ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87500"/>
              <a:buNone/>
            </a:pP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Nemáme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87500"/>
              <a:buFont typeface="Arial" pitchFamily="34" charset="0"/>
              <a:buNone/>
            </a:pPr>
            <a:endParaRPr lang="cs-CZ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87500"/>
              <a:buNone/>
            </a:pP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Ředitel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87500"/>
              <a:buNone/>
            </a:pPr>
            <a:endParaRPr lang="cs-CZ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87500"/>
              <a:buNone/>
            </a:pP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Nezajímavé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87500"/>
              <a:buNone/>
            </a:pPr>
            <a:endParaRPr lang="cs-CZ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87500"/>
              <a:buNone/>
            </a:pP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Nic zajímavého neposkytujeme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87500"/>
              <a:buFont typeface="Arial" pitchFamily="34" charset="0"/>
              <a:buNone/>
            </a:pPr>
            <a:endParaRPr lang="cs-CZ" sz="2400" dirty="0" smtClean="0"/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87500"/>
              <a:buFont typeface="Arial" pitchFamily="34" charset="0"/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37137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19256" cy="5040560"/>
          </a:xfrm>
          <a:solidFill>
            <a:srgbClr val="E5004B"/>
          </a:solidFill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cs-CZ" sz="8800" b="1" dirty="0" smtClean="0">
                <a:solidFill>
                  <a:schemeClr val="bg1"/>
                </a:solidFill>
              </a:rPr>
              <a:t>Tak snad radši ani nechoďte…</a:t>
            </a:r>
            <a:endParaRPr lang="cs" sz="8800" b="1" dirty="0" smtClean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792000"/>
          </a:xfrm>
          <a:solidFill>
            <a:srgbClr val="E5004B"/>
          </a:solidFill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cs-CZ" sz="3600" b="1" dirty="0" smtClean="0">
                <a:solidFill>
                  <a:schemeClr val="bg1"/>
                </a:solidFill>
              </a:rPr>
              <a:t>Knihovna na knihovny.cz</a:t>
            </a:r>
            <a:endParaRPr lang="cs" sz="3600" b="1" dirty="0" smtClean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48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87500"/>
            </a:pPr>
            <a:r>
              <a:rPr lang="cs-CZ" sz="2800" dirty="0" smtClean="0"/>
              <a:t>Kontaktní údaje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87500"/>
              <a:buNone/>
            </a:pPr>
            <a:endParaRPr lang="cs-CZ" sz="2400" dirty="0" smtClean="0"/>
          </a:p>
          <a:p>
            <a:pPr>
              <a:spcBef>
                <a:spcPts val="0"/>
              </a:spcBef>
              <a:buClr>
                <a:schemeClr val="dk1"/>
              </a:buClr>
              <a:buSzPct val="87500"/>
            </a:pPr>
            <a:r>
              <a:rPr lang="cs-CZ" sz="2800" dirty="0" smtClean="0"/>
              <a:t>Odkaz na web a on-line katalog</a:t>
            </a:r>
            <a:br>
              <a:rPr lang="cs-CZ" sz="2800" dirty="0" smtClean="0"/>
            </a:br>
            <a:endParaRPr lang="cs-CZ" sz="2800" dirty="0" smtClean="0"/>
          </a:p>
          <a:p>
            <a:pPr>
              <a:spcBef>
                <a:spcPts val="0"/>
              </a:spcBef>
              <a:buClr>
                <a:schemeClr val="dk1"/>
              </a:buClr>
              <a:buSzPct val="87500"/>
            </a:pPr>
            <a:r>
              <a:rPr lang="cs-CZ" sz="2800" dirty="0" smtClean="0"/>
              <a:t>Knihovna na mapě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87500"/>
              <a:buNone/>
            </a:pPr>
            <a:endParaRPr lang="cs-CZ" sz="2800" dirty="0" smtClean="0"/>
          </a:p>
          <a:p>
            <a:pPr>
              <a:spcBef>
                <a:spcPts val="0"/>
              </a:spcBef>
              <a:buClr>
                <a:schemeClr val="dk1"/>
              </a:buClr>
              <a:buSzPct val="87500"/>
            </a:pPr>
            <a:r>
              <a:rPr lang="cs-CZ" sz="2800" dirty="0" smtClean="0"/>
              <a:t>Služby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87500"/>
              <a:buNone/>
            </a:pPr>
            <a:endParaRPr lang="cs-CZ" sz="2800" dirty="0" smtClean="0"/>
          </a:p>
          <a:p>
            <a:pPr>
              <a:spcBef>
                <a:spcPts val="0"/>
              </a:spcBef>
              <a:buClr>
                <a:schemeClr val="dk1"/>
              </a:buClr>
              <a:buSzPct val="87500"/>
            </a:pPr>
            <a:r>
              <a:rPr lang="cs-CZ" sz="2800" dirty="0" smtClean="0"/>
              <a:t>Otevírací doba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87500"/>
              <a:buNone/>
            </a:pPr>
            <a:endParaRPr lang="cs-CZ" sz="2800" dirty="0" smtClean="0"/>
          </a:p>
          <a:p>
            <a:pPr>
              <a:spcBef>
                <a:spcPts val="0"/>
              </a:spcBef>
              <a:buClr>
                <a:schemeClr val="dk1"/>
              </a:buClr>
              <a:buSzPct val="87500"/>
            </a:pPr>
            <a:r>
              <a:rPr lang="cs-CZ" sz="2800" dirty="0" smtClean="0"/>
              <a:t>Pobočky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87500"/>
              <a:buNone/>
            </a:pPr>
            <a:endParaRPr lang="cs-CZ" sz="28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5998"/>
            <a:ext cx="8208912" cy="792088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Knihovna na knihovny.cz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  <p:pic>
        <p:nvPicPr>
          <p:cNvPr id="7" name="Zástupný symbol pro obsah 7" descr="infoknihovnycz_MKP1_161120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772816"/>
            <a:ext cx="676875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5630</TotalTime>
  <Words>441</Words>
  <Application>Microsoft Office PowerPoint</Application>
  <PresentationFormat>Předvádění na obrazovce (4:3)</PresentationFormat>
  <Paragraphs>82</Paragraphs>
  <Slides>11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Motiv systému Office</vt:lpstr>
      <vt:lpstr>1_Motiv systému Office</vt:lpstr>
      <vt:lpstr>Vaše knihovna na knihovny.cz</vt:lpstr>
      <vt:lpstr>Koncepční priority</vt:lpstr>
      <vt:lpstr>Knihovny.cz</vt:lpstr>
      <vt:lpstr>Prezentace aplikace PowerPoint</vt:lpstr>
      <vt:lpstr>Prezentace aplikace PowerPoint</vt:lpstr>
      <vt:lpstr>Co v ADR, to na knihovny.cz</vt:lpstr>
      <vt:lpstr>Tak snad radši ani nechoďte…</vt:lpstr>
      <vt:lpstr>Knihovna na knihovny.cz</vt:lpstr>
      <vt:lpstr>Knihovna na knihovny.cz</vt:lpstr>
      <vt:lpstr>Knihovna na knihovny.cz</vt:lpstr>
      <vt:lpstr>S chutí do toho a půl je hotovo…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Bohdana</dc:creator>
  <cp:lastModifiedBy>Lenka Hanzlíková</cp:lastModifiedBy>
  <cp:revision>518</cp:revision>
  <dcterms:created xsi:type="dcterms:W3CDTF">2012-09-05T17:11:49Z</dcterms:created>
  <dcterms:modified xsi:type="dcterms:W3CDTF">2015-11-16T12:58:02Z</dcterms:modified>
</cp:coreProperties>
</file>