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0566B0-F3BC-4291-970B-5F315A88A9E2}">
  <a:tblStyle styleId="{280566B0-F3BC-4291-970B-5F315A88A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službu nabízíme, ale požádané knihovny samy rozhodují o tom, zda žádosti o mVS vyhoví</a:t>
            </a: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aby tohle všechno fungovalo, stačí celkem jednoduchá aktualizace, kterou mohou knihovny provést kdykoli v průběhu roku (letos už hotovo) prostřednictvím on-line formuláře .a jak na to?  po vyhledání záznamu konkrétní knihovny v bázi ADR - prolink aktualizace, po přihlášení aktualizace, potvrzení nebo zpráva …. podrobný návod viz odkaz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ne všechny údaje ve standardním zobrazení - provozní doba v úplném...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Shape 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Shape 7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Shape 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hape 33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Shape 3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47350" y="6201575"/>
            <a:ext cx="8861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Shape 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-CZ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cs-CZ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lin.cz/caslin/spoluprace/jak-prispivat-do-sk-cr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www.caslin.cz/caslin/spolupra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.jp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hyperlink" Target="http://www.caslin.cz/caslin/spoluprace/jak-prispivat-do-sk-cr/spoluprace-se-sk-c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jana.militka@nkp.cz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405650"/>
            <a:ext cx="7772400" cy="237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Paměťové instituce v CADR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SK ČR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760200" y="4544400"/>
            <a:ext cx="7698000" cy="52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30. 11. 2017 - 18. konference Archivy, knihovny, muzea v digitálním světě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Shape 91"/>
          <p:cNvGrpSpPr/>
          <p:nvPr/>
        </p:nvGrpSpPr>
        <p:grpSpPr>
          <a:xfrm>
            <a:off x="6738950" y="5578575"/>
            <a:ext cx="1719251" cy="687300"/>
            <a:chOff x="6274475" y="4902475"/>
            <a:chExt cx="1719251" cy="687300"/>
          </a:xfrm>
        </p:grpSpPr>
        <p:pic>
          <p:nvPicPr>
            <p:cNvPr id="92" name="Shape 9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12926" y="490247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Shape 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74475" y="505562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Shape 94"/>
          <p:cNvSpPr txBox="1"/>
          <p:nvPr/>
        </p:nvSpPr>
        <p:spPr>
          <a:xfrm>
            <a:off x="3274800" y="3392700"/>
            <a:ext cx="2594400" cy="115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Mgr. Jana Militká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- </a:t>
            </a:r>
            <a:r>
              <a:rPr lang="cs-CZ" sz="4400">
                <a:latin typeface="Arial"/>
                <a:ea typeface="Arial"/>
                <a:cs typeface="Arial"/>
                <a:sym typeface="Arial"/>
              </a:rPr>
              <a:t>v SK ČR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90" name="Shape 1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Shape 192"/>
          <p:cNvSpPr txBox="1"/>
          <p:nvPr/>
        </p:nvSpPr>
        <p:spPr>
          <a:xfrm>
            <a:off x="370000" y="1009825"/>
            <a:ext cx="8465700" cy="110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97"/>
              </a:spcBef>
              <a:buNone/>
            </a:pPr>
            <a:r>
              <a:rPr lang="cs-CZ" sz="2600">
                <a:solidFill>
                  <a:schemeClr val="dk1"/>
                </a:solidFill>
              </a:rPr>
              <a:t>zobrazení vlastníků dokumentu na mapě – z báze ADR se přebírá GPS</a:t>
            </a:r>
          </a:p>
          <a:p>
            <a:pPr lvl="0" rtl="0">
              <a:spcBef>
                <a:spcPts val="697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251" y="2004769"/>
            <a:ext cx="7323497" cy="473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3675" y="2495251"/>
            <a:ext cx="6531799" cy="40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CADR - v SK ČR</a:t>
            </a:r>
          </a:p>
        </p:txBody>
      </p:sp>
      <p:grpSp>
        <p:nvGrpSpPr>
          <p:cNvPr id="201" name="Shape 201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202" name="Shape 2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Shape 20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Shape 204"/>
          <p:cNvSpPr txBox="1"/>
          <p:nvPr/>
        </p:nvSpPr>
        <p:spPr>
          <a:xfrm>
            <a:off x="345250" y="1129925"/>
            <a:ext cx="8427300" cy="20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97"/>
              </a:spcBef>
              <a:buNone/>
            </a:pPr>
            <a:r>
              <a:rPr lang="cs-CZ" sz="2600">
                <a:solidFill>
                  <a:schemeClr val="dk1"/>
                </a:solidFill>
              </a:rPr>
              <a:t>objednávka MVS – z ADR se přebírají údaje o žádající (kterákoli z registrovaných knihoven) i požádané knihovně (knihovny, které do SK ČR přispívají svými záznamy)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5800" y="2638200"/>
            <a:ext cx="6481400" cy="41055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6" name="Shape 2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4527" y="2560550"/>
            <a:ext cx="4029749" cy="41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38" y="1328838"/>
            <a:ext cx="7692633" cy="4315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online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aktualizace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214" name="Shape 2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 t="19133"/>
          <a:stretch/>
        </p:blipFill>
        <p:spPr>
          <a:xfrm>
            <a:off x="570650" y="1328850"/>
            <a:ext cx="5534025" cy="29115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7" name="Shape 217"/>
          <p:cNvSpPr txBox="1"/>
          <p:nvPr/>
        </p:nvSpPr>
        <p:spPr>
          <a:xfrm>
            <a:off x="147350" y="5704000"/>
            <a:ext cx="8539200" cy="68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1800" u="sng">
                <a:solidFill>
                  <a:srgbClr val="635E4E"/>
                </a:solidFill>
                <a:hlinkClick r:id="rId7"/>
              </a:rPr>
              <a:t>Pro přispívající knihovny</a:t>
            </a:r>
            <a:r>
              <a:rPr lang="cs-CZ" sz="1800">
                <a:solidFill>
                  <a:srgbClr val="635E4E"/>
                </a:solidFill>
              </a:rPr>
              <a:t> › </a:t>
            </a:r>
            <a:r>
              <a:rPr lang="cs-CZ" sz="1800" u="sng">
                <a:solidFill>
                  <a:srgbClr val="635E4E"/>
                </a:solidFill>
                <a:hlinkClick r:id="rId8"/>
              </a:rPr>
              <a:t>Jak přispívat do SK ČR</a:t>
            </a:r>
            <a:r>
              <a:rPr lang="cs-CZ" sz="1800">
                <a:solidFill>
                  <a:srgbClr val="635E4E"/>
                </a:solidFill>
              </a:rPr>
              <a:t> › </a:t>
            </a:r>
            <a:r>
              <a:rPr lang="cs-CZ" sz="1800" u="sng">
                <a:solidFill>
                  <a:srgbClr val="635E4E"/>
                </a:solidFill>
                <a:hlinkClick r:id="rId9"/>
              </a:rPr>
              <a:t>Možnosti spolupráce</a:t>
            </a:r>
            <a:r>
              <a:rPr lang="cs-CZ" sz="1800">
                <a:solidFill>
                  <a:srgbClr val="635E4E"/>
                </a:solidFill>
              </a:rPr>
              <a:t> › On-line aktualizace dat v bázi ADR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9188" y="1376638"/>
            <a:ext cx="559117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400" y="1110108"/>
            <a:ext cx="8539200" cy="561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SK ČR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Souborný katalog ČR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57200" y="1381025"/>
            <a:ext cx="8229600" cy="178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 dirty="0">
                <a:solidFill>
                  <a:schemeClr val="dk1"/>
                </a:solidFill>
              </a:rPr>
              <a:t>ze zákona </a:t>
            </a:r>
            <a:r>
              <a:rPr lang="cs-CZ" sz="2400" dirty="0" smtClean="0">
                <a:solidFill>
                  <a:schemeClr val="dk1"/>
                </a:solidFill>
              </a:rPr>
              <a:t>spravován </a:t>
            </a:r>
            <a:r>
              <a:rPr lang="cs-CZ" sz="2400" dirty="0">
                <a:solidFill>
                  <a:schemeClr val="dk1"/>
                </a:solidFill>
              </a:rPr>
              <a:t>Národní knihovnou ČR</a:t>
            </a:r>
          </a:p>
          <a:p>
            <a:pPr marR="0" lvl="0" algn="l" rtl="0">
              <a:spcBef>
                <a:spcPts val="0"/>
              </a:spcBef>
              <a:buNone/>
            </a:pPr>
            <a:endParaRPr sz="600" dirty="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 dirty="0">
                <a:solidFill>
                  <a:schemeClr val="dk1"/>
                </a:solidFill>
              </a:rPr>
              <a:t>shromažďuje a zpřístupňuje záznamy o dokumentech spolupracujících českých knihoven a institucí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ts val="2400"/>
              <a:buChar char="○"/>
            </a:pPr>
            <a:r>
              <a:rPr lang="cs-CZ" sz="2400" dirty="0">
                <a:solidFill>
                  <a:schemeClr val="dk1"/>
                </a:solidFill>
              </a:rPr>
              <a:t>celkem </a:t>
            </a:r>
            <a:r>
              <a:rPr lang="cs-CZ" sz="2400" b="1" dirty="0">
                <a:solidFill>
                  <a:schemeClr val="dk1"/>
                </a:solidFill>
              </a:rPr>
              <a:t>přispívá cca 470 knihoven</a:t>
            </a:r>
          </a:p>
          <a:p>
            <a:pPr marR="0" lvl="0" algn="l" rtl="0">
              <a:spcBef>
                <a:spcPts val="0"/>
              </a:spcBef>
              <a:buNone/>
            </a:pPr>
            <a:endParaRPr sz="6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228" name="Shape 2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  <p:graphicFrame>
        <p:nvGraphicFramePr>
          <p:cNvPr id="231" name="Shape 231"/>
          <p:cNvGraphicFramePr/>
          <p:nvPr/>
        </p:nvGraphicFramePr>
        <p:xfrm>
          <a:off x="1196213" y="3169932"/>
          <a:ext cx="6825075" cy="2119370"/>
        </p:xfrm>
        <a:graphic>
          <a:graphicData uri="http://schemas.openxmlformats.org/drawingml/2006/table">
            <a:tbl>
              <a:tblPr>
                <a:noFill/>
                <a:tableStyleId>{280566B0-F3BC-4291-970B-5F315A88A9E2}</a:tableStyleId>
              </a:tblPr>
              <a:tblGrid>
                <a:gridCol w="216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8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do SK ČR přispívá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v CADR je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2400">
                          <a:solidFill>
                            <a:schemeClr val="dk1"/>
                          </a:solidFill>
                        </a:rPr>
                        <a:t>69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knihoven muzeí a galerií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cs-CZ" sz="2400">
                          <a:solidFill>
                            <a:schemeClr val="dk1"/>
                          </a:solidFill>
                        </a:rPr>
                        <a:t>184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240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knihoven archivů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2400">
                          <a:solidFill>
                            <a:schemeClr val="dk1"/>
                          </a:solidFill>
                        </a:rPr>
                        <a:t>75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3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2400">
                          <a:solidFill>
                            <a:schemeClr val="dk1"/>
                          </a:solidFill>
                        </a:rPr>
                        <a:t>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knihoven NPÚ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s-CZ" sz="2400">
                          <a:solidFill>
                            <a:schemeClr val="dk1"/>
                          </a:solidFill>
                        </a:rPr>
                        <a:t>19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SK ČR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Souborný katalog ČR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45250" y="1325000"/>
            <a:ext cx="8427300" cy="259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obsahuje cca </a:t>
            </a:r>
            <a:r>
              <a:rPr lang="cs-CZ" sz="2400" b="1">
                <a:solidFill>
                  <a:schemeClr val="dk1"/>
                </a:solidFill>
              </a:rPr>
              <a:t>6,75 mil. záznamů</a:t>
            </a:r>
            <a:r>
              <a:rPr lang="cs-CZ" sz="2400">
                <a:solidFill>
                  <a:schemeClr val="dk1"/>
                </a:solidFill>
              </a:rPr>
              <a:t> českých a zahraničních monografií, speciálních dokumentů a seriálů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ts val="2400"/>
              <a:buChar char="○"/>
            </a:pPr>
            <a:r>
              <a:rPr lang="cs-CZ" sz="2400">
                <a:solidFill>
                  <a:schemeClr val="dk1"/>
                </a:solidFill>
              </a:rPr>
              <a:t>z toho ca 10% jsou záznamy vybraných typů paměťových institucí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na webu od roku 1995 - </a:t>
            </a:r>
            <a:r>
              <a:rPr lang="cs-CZ" sz="2400" b="1">
                <a:solidFill>
                  <a:schemeClr val="dk1"/>
                </a:solidFill>
              </a:rPr>
              <a:t>caslin.cz</a:t>
            </a:r>
            <a:r>
              <a:rPr lang="cs-CZ" sz="2400">
                <a:solidFill>
                  <a:schemeClr val="dk1"/>
                </a:solidFill>
              </a:rPr>
              <a:t> </a:t>
            </a:r>
          </a:p>
        </p:txBody>
      </p:sp>
      <p:grpSp>
        <p:nvGrpSpPr>
          <p:cNvPr id="238" name="Shape 238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239" name="Shape 2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Shape 2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400" y="3835067"/>
            <a:ext cx="8229601" cy="230993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457200" y="1192700"/>
            <a:ext cx="8229600" cy="52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Proč přispívat do SK ČR?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sdílení záznamů; uživatel se dozví o fondu</a:t>
            </a:r>
          </a:p>
          <a:p>
            <a:pPr marR="0" lvl="0" algn="l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Jak přispívat do SK ČR?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dávkově přes FTP, pomocí protokolu OAI-PMH, připisováním přes on-line formulář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Co nabízíme?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kontrolu kvality záznamů (MARC, po konverzi atp.)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možnost žádat o MVS přímo ze záznamu v SK ČR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vlídné zacházení :)</a:t>
            </a:r>
          </a:p>
          <a:p>
            <a:pPr marR="0" lvl="0" algn="l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Proč stojíme o záznamy dokumentů paměťových institucí?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často unikátní fondy, dokumenty, které jiní nemají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ts val="2400"/>
              <a:buChar char="○"/>
            </a:pPr>
            <a:r>
              <a:rPr lang="cs-CZ" sz="2400">
                <a:solidFill>
                  <a:schemeClr val="dk1"/>
                </a:solidFill>
              </a:rPr>
              <a:t>téměř 40% záznamů zaslaných PI zůstává v jejich vlastnictví</a:t>
            </a:r>
          </a:p>
        </p:txBody>
      </p:sp>
      <p:grpSp>
        <p:nvGrpSpPr>
          <p:cNvPr id="248" name="Shape 248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249" name="Shape 2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Shape 2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SK ČR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Souborný katalog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Shape 257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258" name="Shape 2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347000" y="2393250"/>
            <a:ext cx="6450000" cy="253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3000" dirty="0">
                <a:solidFill>
                  <a:schemeClr val="dk1"/>
                </a:solidFill>
              </a:rPr>
              <a:t>Děkuji za </a:t>
            </a:r>
            <a:r>
              <a:rPr lang="cs-CZ" sz="3000" dirty="0" smtClean="0">
                <a:solidFill>
                  <a:schemeClr val="dk1"/>
                </a:solidFill>
              </a:rPr>
              <a:t>pozornost</a:t>
            </a:r>
            <a:endParaRPr lang="cs-CZ" sz="3000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cs-CZ" sz="2600" u="sng" dirty="0">
                <a:solidFill>
                  <a:schemeClr val="hlink"/>
                </a:solidFill>
                <a:hlinkClick r:id="rId5"/>
              </a:rPr>
              <a:t>jana.militka@nkp.cz</a:t>
            </a:r>
          </a:p>
          <a:p>
            <a:pPr lvl="0" algn="ctr">
              <a:spcBef>
                <a:spcPts val="0"/>
              </a:spcBef>
              <a:buNone/>
            </a:pPr>
            <a:r>
              <a:rPr lang="cs-CZ" sz="3000" dirty="0">
                <a:solidFill>
                  <a:schemeClr val="dk1"/>
                </a:solidFill>
              </a:rPr>
              <a:t>www.caslin.cz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15625" y="456325"/>
            <a:ext cx="8055300" cy="130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CADR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Centrální adresář knihoven a informačních institucí v ČR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  <p:grpSp>
        <p:nvGrpSpPr>
          <p:cNvPr id="101" name="Shape 101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02" name="Shape 1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Shape 10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Shape 104"/>
          <p:cNvSpPr txBox="1"/>
          <p:nvPr/>
        </p:nvSpPr>
        <p:spPr>
          <a:xfrm>
            <a:off x="423725" y="1836125"/>
            <a:ext cx="8317500" cy="433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600" b="1">
              <a:solidFill>
                <a:srgbClr val="2A399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cs-CZ" sz="2600">
                <a:solidFill>
                  <a:schemeClr val="dk1"/>
                </a:solidFill>
              </a:rPr>
              <a:t>1996 – Adresář knihoven a informačních institucí (báze ADR)</a:t>
            </a:r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sloučeny databáze Oddělení souborných katalogů a Odboru knihovnictví (Knihovnický institut) NK ČR</a:t>
            </a:r>
          </a:p>
          <a:p>
            <a:pPr marL="914400" lvl="0" indent="-381000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údaje o institucích spolupracujících na budování souborných katalogů CEZL/CASLIN – SK ČR, účastnících se MVS nebo spolupracujících s KI NK ČR</a:t>
            </a:r>
          </a:p>
          <a:p>
            <a:pPr marL="9144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správcem nadále obě pracoviště (OSK zodpovědné za odborné, KI za veřejné knihovny)</a:t>
            </a:r>
          </a:p>
          <a:p>
            <a:pPr marL="914400" lvl="0" indent="-381000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zpřístupnění v ALEPHu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08050" y="534800"/>
            <a:ext cx="8055300" cy="130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CADR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Centrální adresář knihoven a informačních institucí v ČR 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11" name="Shape 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Shape 1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Shape 113"/>
          <p:cNvSpPr txBox="1"/>
          <p:nvPr/>
        </p:nvSpPr>
        <p:spPr>
          <a:xfrm>
            <a:off x="508050" y="1945300"/>
            <a:ext cx="8196300" cy="42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2600">
              <a:solidFill>
                <a:srgbClr val="2A3990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cs-CZ" sz="2600">
                <a:solidFill>
                  <a:srgbClr val="2A3990"/>
                </a:solidFill>
              </a:rPr>
              <a:t>2015 – vznik CADR sloučením báze ADR a Evidence knihoven MK ČR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cs-CZ" sz="2400">
                <a:solidFill>
                  <a:srgbClr val="2A3990"/>
                </a:solidFill>
              </a:rPr>
              <a:t>(správcem báze nadále OSK a KI, ale knihovnám zůstává povinnost hlásit změny některých údajů na MK ČR)</a:t>
            </a:r>
          </a:p>
          <a:p>
            <a:pPr marR="0" lvl="0" algn="l" rtl="0"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2014 – přípravy, vypsání projektu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2015 – sloučení, úprava on-line formuláře pro aktualizaci, školení k aktualizaci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2016 – aktualizace, doplnění dat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20" name="Shape 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Shape 1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Shape 122"/>
          <p:cNvSpPr txBox="1"/>
          <p:nvPr/>
        </p:nvSpPr>
        <p:spPr>
          <a:xfrm>
            <a:off x="508050" y="2040125"/>
            <a:ext cx="8055300" cy="3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1"/>
                </a:solidFill>
              </a:rPr>
              <a:t>nejúplnější zdroj informací o knihovnách v ČR</a:t>
            </a:r>
            <a:r>
              <a:rPr lang="cs-CZ" sz="26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celkem 8027 záznamů – zachovány i záznamy zrušených knihoven (kontinuita)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cs-CZ" sz="2600">
                <a:solidFill>
                  <a:schemeClr val="dk1"/>
                </a:solidFill>
              </a:rPr>
              <a:t>6599 záznamů “živých” knihoven</a:t>
            </a:r>
          </a:p>
          <a:p>
            <a: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184 knihoven muzeí a galerií</a:t>
            </a:r>
          </a:p>
          <a:p>
            <a: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75 knihoven archivů</a:t>
            </a:r>
          </a:p>
          <a:p>
            <a:pPr marL="914400" lvl="1" indent="-393700" rtl="0">
              <a:spcBef>
                <a:spcPts val="0"/>
              </a:spcBef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19 knihoven NPÚ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08050" y="534800"/>
            <a:ext cx="8055300" cy="130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CADR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Centrální adresář knihoven a informačních institucí v ČR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30" name="Shape 1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Shape 1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Shape 132"/>
          <p:cNvSpPr txBox="1"/>
          <p:nvPr/>
        </p:nvSpPr>
        <p:spPr>
          <a:xfrm>
            <a:off x="457075" y="2197075"/>
            <a:ext cx="8229600" cy="3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Clr>
                <a:schemeClr val="dk1"/>
              </a:buClr>
              <a:buSzPts val="2600"/>
              <a:buChar char="●"/>
            </a:pPr>
            <a:r>
              <a:rPr lang="cs-CZ" sz="2600">
                <a:solidFill>
                  <a:schemeClr val="dk1"/>
                </a:solidFill>
              </a:rPr>
              <a:t>prezentace knihoven zdarma :)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marL="914400" lvl="1" indent="-393700" rtl="0">
              <a:spcBef>
                <a:spcPts val="0"/>
              </a:spcBef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CADR</a:t>
            </a:r>
          </a:p>
          <a:p>
            <a:pPr marL="914400" lvl="1" indent="-393700" rtl="0">
              <a:spcBef>
                <a:spcPts val="0"/>
              </a:spcBef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Souborný katalog ČR (SK ČR)</a:t>
            </a:r>
            <a:r>
              <a:rPr lang="cs-CZ" sz="2400">
                <a:solidFill>
                  <a:schemeClr val="dk1"/>
                </a:solidFill>
              </a:rPr>
              <a:t> – od roku 1996</a:t>
            </a:r>
          </a:p>
          <a:p>
            <a:pPr marL="914400" lvl="1" indent="-393700" rtl="0">
              <a:spcBef>
                <a:spcPts val="0"/>
              </a:spcBef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Virtuální polytechnická knihovna (VPK) </a:t>
            </a:r>
            <a:r>
              <a:rPr lang="cs-CZ" sz="2400">
                <a:solidFill>
                  <a:schemeClr val="dk1"/>
                </a:solidFill>
              </a:rPr>
              <a:t>– od roku 2014</a:t>
            </a:r>
          </a:p>
          <a:p>
            <a:pPr marL="914400" lvl="1" indent="-393700" rtl="0">
              <a:spcBef>
                <a:spcPts val="0"/>
              </a:spcBef>
              <a:buClr>
                <a:schemeClr val="dk1"/>
              </a:buClr>
              <a:buSzPts val="2600"/>
              <a:buChar char="○"/>
            </a:pPr>
            <a:r>
              <a:rPr lang="cs-CZ" sz="2600">
                <a:solidFill>
                  <a:schemeClr val="dk1"/>
                </a:solidFill>
              </a:rPr>
              <a:t>knihovny.cz </a:t>
            </a:r>
            <a:r>
              <a:rPr lang="cs-CZ" sz="2400">
                <a:solidFill>
                  <a:schemeClr val="dk1"/>
                </a:solidFill>
              </a:rPr>
              <a:t>– od roku 2015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  <a:p>
            <a:pPr marL="457200" lvl="0" indent="-393700" rtl="0">
              <a:spcBef>
                <a:spcPts val="0"/>
              </a:spcBef>
              <a:buClr>
                <a:schemeClr val="dk1"/>
              </a:buClr>
              <a:buSzPts val="2600"/>
              <a:buChar char="●"/>
            </a:pPr>
            <a:r>
              <a:rPr lang="cs-CZ" sz="2600">
                <a:solidFill>
                  <a:schemeClr val="dk1"/>
                </a:solidFill>
              </a:rPr>
              <a:t>využití navazujících služeb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508050" y="534800"/>
            <a:ext cx="8055300" cy="130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CADR 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Centrální adresář knihoven a informačních institucí v ČR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71950"/>
            <a:ext cx="8229600" cy="8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záznam</a:t>
            </a:r>
          </a:p>
        </p:txBody>
      </p:sp>
      <p:grpSp>
        <p:nvGrpSpPr>
          <p:cNvPr id="140" name="Shape 140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41" name="Shape 1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Shape 1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Shape 143"/>
          <p:cNvGrpSpPr/>
          <p:nvPr/>
        </p:nvGrpSpPr>
        <p:grpSpPr>
          <a:xfrm>
            <a:off x="693063" y="1067738"/>
            <a:ext cx="5502875" cy="5658475"/>
            <a:chOff x="457213" y="1067800"/>
            <a:chExt cx="5502875" cy="5658475"/>
          </a:xfrm>
        </p:grpSpPr>
        <p:grpSp>
          <p:nvGrpSpPr>
            <p:cNvPr id="144" name="Shape 144"/>
            <p:cNvGrpSpPr/>
            <p:nvPr/>
          </p:nvGrpSpPr>
          <p:grpSpPr>
            <a:xfrm>
              <a:off x="457213" y="1067800"/>
              <a:ext cx="5502875" cy="5658475"/>
              <a:chOff x="1784275" y="1067800"/>
              <a:chExt cx="5502875" cy="5658475"/>
            </a:xfrm>
          </p:grpSpPr>
          <p:pic>
            <p:nvPicPr>
              <p:cNvPr id="145" name="Shape 145"/>
              <p:cNvPicPr preferRelativeResize="0"/>
              <p:nvPr/>
            </p:nvPicPr>
            <p:blipFill rotWithShape="1">
              <a:blip r:embed="rId5">
                <a:alphaModFix/>
              </a:blip>
              <a:srcRect b="2978"/>
              <a:stretch/>
            </p:blipFill>
            <p:spPr>
              <a:xfrm>
                <a:off x="1856875" y="1067800"/>
                <a:ext cx="5430275" cy="3494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Shape 14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784275" y="4216725"/>
                <a:ext cx="4783475" cy="2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7" name="Shape 147"/>
            <p:cNvSpPr/>
            <p:nvPr/>
          </p:nvSpPr>
          <p:spPr>
            <a:xfrm>
              <a:off x="2945538" y="3376350"/>
              <a:ext cx="526200" cy="199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2625" y="2646150"/>
            <a:ext cx="49149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ve VPK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41125" y="1262150"/>
            <a:ext cx="7848900" cy="68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●"/>
            </a:pPr>
            <a:r>
              <a:rPr lang="cs-CZ" sz="2400">
                <a:solidFill>
                  <a:schemeClr val="dk1"/>
                </a:solidFill>
              </a:rPr>
              <a:t>pro MVS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771800" y="4437112"/>
            <a:ext cx="20163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vložit snímek z VPK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949438"/>
            <a:ext cx="4654631" cy="228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r="18719"/>
          <a:stretch/>
        </p:blipFill>
        <p:spPr>
          <a:xfrm>
            <a:off x="1515425" y="2769646"/>
            <a:ext cx="6341975" cy="29225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b="56591"/>
          <a:stretch/>
        </p:blipFill>
        <p:spPr>
          <a:xfrm>
            <a:off x="3041413" y="3271713"/>
            <a:ext cx="5876925" cy="2976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60" name="Shape 160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61" name="Shape 16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Shape 1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3600">
                <a:latin typeface="Arial"/>
                <a:ea typeface="Arial"/>
                <a:cs typeface="Arial"/>
                <a:sym typeface="Arial"/>
              </a:rPr>
              <a:t>na knihovny.cz</a:t>
            </a:r>
          </a:p>
        </p:txBody>
      </p:sp>
      <p:grpSp>
        <p:nvGrpSpPr>
          <p:cNvPr id="169" name="Shape 169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70" name="Shape 1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Shape 17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750" y="1337650"/>
            <a:ext cx="5676025" cy="48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147350" y="6591225"/>
            <a:ext cx="88617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cs-CZ"/>
              <a:t>18. konference Archivy, knihovny, muzea v digitálním světě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CADR</a:t>
            </a: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400">
                <a:latin typeface="Arial"/>
                <a:ea typeface="Arial"/>
                <a:cs typeface="Arial"/>
                <a:sym typeface="Arial"/>
              </a:rPr>
              <a:t>- v SK ČR</a:t>
            </a:r>
          </a:p>
        </p:txBody>
      </p:sp>
      <p:grpSp>
        <p:nvGrpSpPr>
          <p:cNvPr id="179" name="Shape 179"/>
          <p:cNvGrpSpPr/>
          <p:nvPr/>
        </p:nvGrpSpPr>
        <p:grpSpPr>
          <a:xfrm>
            <a:off x="147350" y="63325"/>
            <a:ext cx="8922826" cy="687300"/>
            <a:chOff x="147350" y="63325"/>
            <a:chExt cx="8922826" cy="687300"/>
          </a:xfrm>
        </p:grpSpPr>
        <p:pic>
          <p:nvPicPr>
            <p:cNvPr id="180" name="Shape 1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5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Shape 1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6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Shape 182"/>
          <p:cNvSpPr txBox="1"/>
          <p:nvPr/>
        </p:nvSpPr>
        <p:spPr>
          <a:xfrm>
            <a:off x="457250" y="1268850"/>
            <a:ext cx="8229600" cy="139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97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informace o dostupnosti dokumentu – uvedena sigla vlastníka, z báze ADR se přebírá zkrácená podoba názvu vlastníka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3875" y="2338300"/>
            <a:ext cx="6908949" cy="44569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775</Words>
  <Application>Microsoft Office PowerPoint</Application>
  <PresentationFormat>Předvádění na obrazovce (4:3)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Geometric</vt:lpstr>
      <vt:lpstr>Paměťové instituce v CADR  a SK ČR</vt:lpstr>
      <vt:lpstr>CADR - Centrální adresář knihoven a informačních institucí v ČR </vt:lpstr>
      <vt:lpstr>CADR - Centrální adresář knihoven a informačních institucí v ČR </vt:lpstr>
      <vt:lpstr>CADR - Centrální adresář knihoven a informačních institucí v ČR </vt:lpstr>
      <vt:lpstr>CADR - Centrální adresář knihoven a informačních institucí v ČR </vt:lpstr>
      <vt:lpstr>CADR - záznam</vt:lpstr>
      <vt:lpstr>CADR - ve VPK</vt:lpstr>
      <vt:lpstr>CADR - na knihovny.cz</vt:lpstr>
      <vt:lpstr>CADR - v SK ČR</vt:lpstr>
      <vt:lpstr>CADR - v SK ČR</vt:lpstr>
      <vt:lpstr>CADR - v SK ČR</vt:lpstr>
      <vt:lpstr>CADR - online aktualizace</vt:lpstr>
      <vt:lpstr>SK ČR - Souborný katalog ČR</vt:lpstr>
      <vt:lpstr>SK ČR - Souborný katalog ČR</vt:lpstr>
      <vt:lpstr>SK ČR - Souborný katalog ČR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Paměťové instituce v CADR  a SK ČR</dc:title>
  <cp:lastModifiedBy>Militká Jana</cp:lastModifiedBy>
  <cp:revision>2</cp:revision>
  <dcterms:modified xsi:type="dcterms:W3CDTF">2017-11-29T23:04:58Z</dcterms:modified>
</cp:coreProperties>
</file>