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9144000" cy="5143500" type="screen16x9"/>
  <p:notesSz cx="6797675" cy="9928225"/>
  <p:embeddedFontLst>
    <p:embeddedFont>
      <p:font typeface="Roboto" panose="020B0604020202020204" charset="0"/>
      <p:regular r:id="rId18"/>
      <p:bold r:id="rId19"/>
      <p:italic r:id="rId20"/>
      <p:boldItalic r:id="rId21"/>
    </p:embeddedFont>
    <p:embeddedFont>
      <p:font typeface="Merriweather" panose="020B0604020202020204" charset="-18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274" y="91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958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1098" y="1"/>
            <a:ext cx="2944958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4F5D2-FF63-44DF-82F0-4C99F8B5CF87}" type="datetimeFigureOut">
              <a:rPr lang="cs-CZ" smtClean="0"/>
              <a:t>16.11.2017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944958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1098" y="9429751"/>
            <a:ext cx="2944958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370D3-EE97-4A4C-85FE-DDF97ACDEC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4497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-125" y="0"/>
            <a:ext cx="9144250" cy="4398100"/>
          </a:xfrm>
          <a:custGeom>
            <a:avLst/>
            <a:gdLst/>
            <a:ahLst/>
            <a:cxnLst/>
            <a:rect l="0" t="0" r="0" b="0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3600"/>
            </a:lvl1pPr>
            <a:lvl2pPr lvl="1">
              <a:spcBef>
                <a:spcPts val="0"/>
              </a:spcBef>
              <a:buSzPct val="100000"/>
              <a:defRPr sz="3600"/>
            </a:lvl2pPr>
            <a:lvl3pPr lvl="2">
              <a:spcBef>
                <a:spcPts val="0"/>
              </a:spcBef>
              <a:buSzPct val="100000"/>
              <a:defRPr sz="3600"/>
            </a:lvl3pPr>
            <a:lvl4pPr lvl="3">
              <a:spcBef>
                <a:spcPts val="0"/>
              </a:spcBef>
              <a:buSzPct val="100000"/>
              <a:defRPr sz="3600"/>
            </a:lvl4pPr>
            <a:lvl5pPr lvl="4">
              <a:spcBef>
                <a:spcPts val="0"/>
              </a:spcBef>
              <a:buSzPct val="100000"/>
              <a:defRPr sz="3600"/>
            </a:lvl5pPr>
            <a:lvl6pPr lvl="5">
              <a:spcBef>
                <a:spcPts val="0"/>
              </a:spcBef>
              <a:buSzPct val="100000"/>
              <a:defRPr sz="3600"/>
            </a:lvl6pPr>
            <a:lvl7pPr lvl="6">
              <a:spcBef>
                <a:spcPts val="0"/>
              </a:spcBef>
              <a:buSzPct val="100000"/>
              <a:defRPr sz="3600"/>
            </a:lvl7pPr>
            <a:lvl8pPr lvl="7">
              <a:spcBef>
                <a:spcPts val="0"/>
              </a:spcBef>
              <a:buSzPct val="100000"/>
              <a:defRPr sz="3600"/>
            </a:lvl8pPr>
            <a:lvl9pPr lvl="8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None/>
              <a:defRPr sz="1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>
                <a:solidFill>
                  <a:schemeClr val="lt1"/>
                </a:solidFill>
              </a:rPr>
              <a:pPr lvl="0">
                <a:spcBef>
                  <a:spcPts val="0"/>
                </a:spcBef>
                <a:buNone/>
              </a:pPr>
              <a:t>‹#›</a:t>
            </a:fld>
            <a:endParaRPr lang="cs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10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>
                <a:solidFill>
                  <a:schemeClr val="lt1"/>
                </a:solidFill>
              </a:rPr>
              <a:pPr lvl="0">
                <a:spcBef>
                  <a:spcPts val="0"/>
                </a:spcBef>
                <a:buNone/>
              </a:pPr>
              <a:t>‹#›</a:t>
            </a:fld>
            <a:endParaRPr lang="cs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pPr lvl="0">
                <a:spcBef>
                  <a:spcPts val="0"/>
                </a:spcBef>
                <a:buNone/>
              </a:pPr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accent3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8099"/>
            <a:ext cx="9144250" cy="4398100"/>
          </a:xfrm>
          <a:custGeom>
            <a:avLst/>
            <a:gdLst/>
            <a:ahLst/>
            <a:cxnLst/>
            <a:rect l="0" t="0" r="0" b="0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Shape 16"/>
          <p:cNvSpPr/>
          <p:nvPr/>
        </p:nvSpPr>
        <p:spPr>
          <a:xfrm>
            <a:off x="0" y="0"/>
            <a:ext cx="9144250" cy="4398100"/>
          </a:xfrm>
          <a:custGeom>
            <a:avLst/>
            <a:gdLst/>
            <a:ahLst/>
            <a:cxnLst/>
            <a:rect l="0" t="0" r="0" b="0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3600"/>
            </a:lvl1pPr>
            <a:lvl2pPr lvl="1">
              <a:spcBef>
                <a:spcPts val="0"/>
              </a:spcBef>
              <a:buSzPct val="100000"/>
              <a:defRPr sz="3600"/>
            </a:lvl2pPr>
            <a:lvl3pPr lvl="2">
              <a:spcBef>
                <a:spcPts val="0"/>
              </a:spcBef>
              <a:buSzPct val="100000"/>
              <a:defRPr sz="3600"/>
            </a:lvl3pPr>
            <a:lvl4pPr lvl="3">
              <a:spcBef>
                <a:spcPts val="0"/>
              </a:spcBef>
              <a:buSzPct val="100000"/>
              <a:defRPr sz="3600"/>
            </a:lvl4pPr>
            <a:lvl5pPr lvl="4">
              <a:spcBef>
                <a:spcPts val="0"/>
              </a:spcBef>
              <a:buSzPct val="100000"/>
              <a:defRPr sz="3600"/>
            </a:lvl5pPr>
            <a:lvl6pPr lvl="5">
              <a:spcBef>
                <a:spcPts val="0"/>
              </a:spcBef>
              <a:buSzPct val="100000"/>
              <a:defRPr sz="3600"/>
            </a:lvl6pPr>
            <a:lvl7pPr lvl="6">
              <a:spcBef>
                <a:spcPts val="0"/>
              </a:spcBef>
              <a:buSzPct val="100000"/>
              <a:defRPr sz="3600"/>
            </a:lvl7pPr>
            <a:lvl8pPr lvl="7">
              <a:spcBef>
                <a:spcPts val="0"/>
              </a:spcBef>
              <a:buSzPct val="100000"/>
              <a:defRPr sz="3600"/>
            </a:lvl8pPr>
            <a:lvl9pPr lvl="8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>
                <a:solidFill>
                  <a:schemeClr val="accent1"/>
                </a:solidFill>
              </a:rPr>
              <a:pPr lvl="0">
                <a:spcBef>
                  <a:spcPts val="0"/>
                </a:spcBef>
                <a:buNone/>
              </a:pPr>
              <a:t>‹#›</a:t>
            </a:fld>
            <a:endParaRPr lang="cs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/>
          <p:nvPr/>
        </p:nvSpPr>
        <p:spPr>
          <a:xfrm>
            <a:off x="0" y="44125"/>
            <a:ext cx="4313625" cy="4399375"/>
          </a:xfrm>
          <a:custGeom>
            <a:avLst/>
            <a:gdLst/>
            <a:ahLst/>
            <a:cxnLst/>
            <a:rect l="0" t="0" r="0" b="0"/>
            <a:pathLst>
              <a:path w="172545" h="175975" extrusionOk="0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Shape 22"/>
          <p:cNvSpPr/>
          <p:nvPr/>
        </p:nvSpPr>
        <p:spPr>
          <a:xfrm>
            <a:off x="-125" y="0"/>
            <a:ext cx="4316900" cy="4395600"/>
          </a:xfrm>
          <a:custGeom>
            <a:avLst/>
            <a:gdLst/>
            <a:ahLst/>
            <a:cxnLst/>
            <a:rect l="0" t="0" r="0" b="0"/>
            <a:pathLst>
              <a:path w="172676" h="175824" extrusionOk="0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pPr lvl="0">
                <a:spcBef>
                  <a:spcPts val="0"/>
                </a:spcBef>
                <a:buNone/>
              </a:pPr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pPr lvl="0">
                <a:spcBef>
                  <a:spcPts val="0"/>
                </a:spcBef>
                <a:buNone/>
              </a:pPr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pPr lvl="0">
                <a:spcBef>
                  <a:spcPts val="0"/>
                </a:spcBef>
                <a:buNone/>
              </a:pPr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buClr>
                <a:schemeClr val="accent2"/>
              </a:buClr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pPr lvl="0">
                <a:spcBef>
                  <a:spcPts val="0"/>
                </a:spcBef>
                <a:buNone/>
              </a:pPr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3600"/>
            </a:lvl1pPr>
            <a:lvl2pPr lvl="1">
              <a:spcBef>
                <a:spcPts val="0"/>
              </a:spcBef>
              <a:buSzPct val="100000"/>
              <a:defRPr sz="3600"/>
            </a:lvl2pPr>
            <a:lvl3pPr lvl="2">
              <a:spcBef>
                <a:spcPts val="0"/>
              </a:spcBef>
              <a:buSzPct val="100000"/>
              <a:defRPr sz="3600"/>
            </a:lvl3pPr>
            <a:lvl4pPr lvl="3">
              <a:spcBef>
                <a:spcPts val="0"/>
              </a:spcBef>
              <a:buSzPct val="100000"/>
              <a:defRPr sz="3600"/>
            </a:lvl4pPr>
            <a:lvl5pPr lvl="4">
              <a:spcBef>
                <a:spcPts val="0"/>
              </a:spcBef>
              <a:buSzPct val="100000"/>
              <a:defRPr sz="3600"/>
            </a:lvl5pPr>
            <a:lvl6pPr lvl="5">
              <a:spcBef>
                <a:spcPts val="0"/>
              </a:spcBef>
              <a:buSzPct val="100000"/>
              <a:defRPr sz="3600"/>
            </a:lvl6pPr>
            <a:lvl7pPr lvl="6">
              <a:spcBef>
                <a:spcPts val="0"/>
              </a:spcBef>
              <a:buSzPct val="100000"/>
              <a:defRPr sz="3600"/>
            </a:lvl7pPr>
            <a:lvl8pPr lvl="7">
              <a:spcBef>
                <a:spcPts val="0"/>
              </a:spcBef>
              <a:buSzPct val="100000"/>
              <a:defRPr sz="3600"/>
            </a:lvl8pPr>
            <a:lvl9pPr lvl="8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>
                <a:solidFill>
                  <a:schemeClr val="accent1"/>
                </a:solidFill>
              </a:rPr>
              <a:pPr lvl="0">
                <a:spcBef>
                  <a:spcPts val="0"/>
                </a:spcBef>
                <a:buNone/>
              </a:pPr>
              <a:t>‹#›</a:t>
            </a:fld>
            <a:endParaRPr lang="cs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ubTitle" idx="1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1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pPr lvl="0">
                <a:spcBef>
                  <a:spcPts val="0"/>
                </a:spcBef>
                <a:buNone/>
              </a:pPr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>
                <a:solidFill>
                  <a:schemeClr val="lt1"/>
                </a:solidFill>
              </a:rPr>
              <a:pPr lvl="0">
                <a:spcBef>
                  <a:spcPts val="0"/>
                </a:spcBef>
                <a:buNone/>
              </a:pPr>
              <a:t>‹#›</a:t>
            </a:fld>
            <a:endParaRPr lang="cs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radig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cs"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cs" sz="10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 sz="4600"/>
              <a:t>Jak přispívat do Souborného katalogu ČR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 rot="-945177">
            <a:off x="380607" y="2941492"/>
            <a:ext cx="5275335" cy="601272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 sz="3200"/>
              <a:t>Zkušenosti Knihovny Jabok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4294967295"/>
          </p:nvPr>
        </p:nvSpPr>
        <p:spPr>
          <a:xfrm>
            <a:off x="398075" y="3363275"/>
            <a:ext cx="8464800" cy="15882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1400">
                <a:solidFill>
                  <a:schemeClr val="lt1"/>
                </a:solidFill>
              </a:rPr>
              <a:t>Výroční seminář SK ČR  2017</a:t>
            </a:r>
          </a:p>
        </p:txBody>
      </p:sp>
      <p:sp>
        <p:nvSpPr>
          <p:cNvPr id="67" name="Shape 67"/>
          <p:cNvSpPr txBox="1"/>
          <p:nvPr/>
        </p:nvSpPr>
        <p:spPr>
          <a:xfrm rot="-348">
            <a:off x="311689" y="4466478"/>
            <a:ext cx="2961000" cy="520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cs" sz="2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Eva Cerniňáková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945000" cy="1540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“Souborný katalog”</a:t>
            </a:r>
          </a:p>
          <a:p>
            <a:pPr lvl="0">
              <a:spcBef>
                <a:spcPts val="0"/>
              </a:spcBef>
              <a:buNone/>
            </a:pPr>
            <a:r>
              <a:rPr lang="cs"/>
              <a:t>v Souborném katalogu ČR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5560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000" dirty="0"/>
              <a:t>Zajištění kvality záznamů vytvářených “neknihovníky”</a:t>
            </a:r>
          </a:p>
          <a:p>
            <a:pPr marL="914400" lvl="1" indent="-330200">
              <a:spcBef>
                <a:spcPts val="0"/>
              </a:spcBef>
              <a:spcAft>
                <a:spcPts val="500"/>
              </a:spcAft>
              <a:buSzPct val="100000"/>
              <a:buChar char="❏"/>
            </a:pPr>
            <a:r>
              <a:rPr lang="cs" sz="1700" dirty="0"/>
              <a:t>Stahování pouze z ověřených zdrojů</a:t>
            </a:r>
          </a:p>
          <a:p>
            <a:pPr marL="914400" lvl="1" indent="-330200">
              <a:spcBef>
                <a:spcPts val="0"/>
              </a:spcBef>
              <a:spcAft>
                <a:spcPts val="500"/>
              </a:spcAft>
              <a:buSzPct val="100000"/>
              <a:buChar char="❏"/>
            </a:pPr>
            <a:r>
              <a:rPr lang="cs" sz="1700" dirty="0"/>
              <a:t>Označení “neověřených” záznamů interním polem MARC </a:t>
            </a:r>
          </a:p>
          <a:p>
            <a:pPr marL="914400" lvl="1" indent="-330200">
              <a:spcBef>
                <a:spcPts val="0"/>
              </a:spcBef>
              <a:spcAft>
                <a:spcPts val="500"/>
              </a:spcAft>
              <a:buSzPct val="100000"/>
              <a:buChar char="❏"/>
            </a:pPr>
            <a:r>
              <a:rPr lang="cs" sz="1700" dirty="0"/>
              <a:t>Kontrola neověřených záznamů</a:t>
            </a:r>
          </a:p>
          <a:p>
            <a:pPr marL="914400" lvl="1" indent="-33020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1700" dirty="0"/>
              <a:t>Možnost přidělení oprávnění pro stahování z konkrétních zdrojů</a:t>
            </a:r>
          </a:p>
          <a:p>
            <a:pPr marL="457200" lvl="0" indent="-355600" rtl="0">
              <a:spcBef>
                <a:spcPts val="600"/>
              </a:spcBef>
              <a:buSzPct val="100000"/>
              <a:buChar char="❏"/>
            </a:pPr>
            <a:r>
              <a:rPr lang="cs" sz="2000" dirty="0"/>
              <a:t>Kontrola cizích </a:t>
            </a:r>
            <a:r>
              <a:rPr lang="cs" sz="2000" dirty="0" smtClean="0"/>
              <a:t>sigel</a:t>
            </a: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287250" y="2518350"/>
            <a:ext cx="3730800" cy="1314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 sz="1800"/>
              <a:t>Od roku 2015 Knihovna Jabok zajišťuje dodávání záznamů za Společný katalog Evergreen (SPOK)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694200" cy="2508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Výhody zapojení </a:t>
            </a:r>
          </a:p>
          <a:p>
            <a:pPr lvl="0">
              <a:spcBef>
                <a:spcPts val="0"/>
              </a:spcBef>
              <a:buNone/>
            </a:pPr>
            <a:r>
              <a:rPr lang="cs"/>
              <a:t>do Souborného katalogu</a:t>
            </a:r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370100" cy="4098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8100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400"/>
              <a:t>Přidaná hodnota pro uživatele</a:t>
            </a:r>
          </a:p>
          <a:p>
            <a:pPr marL="457200" lvl="0" indent="-38100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400"/>
              <a:t>Efektivní využití finančních a  personálních zdrojů</a:t>
            </a:r>
          </a:p>
          <a:p>
            <a:pPr marL="457200" lvl="0" indent="-38100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400"/>
              <a:t>Zjednodušení MVS</a:t>
            </a:r>
          </a:p>
          <a:p>
            <a:pPr marL="457200" lvl="0" indent="-38100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400"/>
              <a:t>Zvýšení kvality katalogizačních záznamů</a:t>
            </a:r>
          </a:p>
          <a:p>
            <a:pPr marL="457200" lvl="0" indent="-38100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400"/>
              <a:t>Zviditelnění knihovny</a:t>
            </a:r>
          </a:p>
        </p:txBody>
      </p:sp>
      <p:sp>
        <p:nvSpPr>
          <p:cNvPr id="136" name="Shape 136"/>
          <p:cNvSpPr txBox="1"/>
          <p:nvPr/>
        </p:nvSpPr>
        <p:spPr>
          <a:xfrm>
            <a:off x="311725" y="2120800"/>
            <a:ext cx="3428400" cy="2152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 sz="160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Počet záznamů Knihovny Jabok  </a:t>
            </a:r>
            <a:r>
              <a:rPr lang="cs" sz="160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v </a:t>
            </a:r>
            <a:r>
              <a:rPr lang="cs" sz="160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SK ČR: </a:t>
            </a:r>
            <a:r>
              <a:rPr lang="cs" sz="160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3365 </a:t>
            </a:r>
            <a:endParaRPr lang="cs" sz="1600" dirty="0" smtClean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lvl="0" rtl="0">
              <a:spcBef>
                <a:spcPts val="600"/>
              </a:spcBef>
              <a:buNone/>
            </a:pPr>
            <a:r>
              <a:rPr lang="cs" sz="160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Knihovna </a:t>
            </a:r>
            <a:r>
              <a:rPr lang="cs" sz="1600" dirty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Jabok je vlastníkem 573  </a:t>
            </a:r>
            <a:r>
              <a:rPr lang="cs" sz="160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záznamů</a:t>
            </a:r>
          </a:p>
          <a:p>
            <a:pPr>
              <a:spcBef>
                <a:spcPts val="600"/>
              </a:spcBef>
            </a:pPr>
            <a:r>
              <a:rPr lang="cs" sz="1600" dirty="0" smtClean="0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rPr>
              <a:t>(stav k  15. 11. 2017)</a:t>
            </a:r>
          </a:p>
          <a:p>
            <a:pPr lvl="0" rtl="0">
              <a:spcBef>
                <a:spcPts val="0"/>
              </a:spcBef>
              <a:buNone/>
            </a:pPr>
            <a:endParaRPr lang="cs" sz="160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lvl="0" rtl="0">
              <a:spcBef>
                <a:spcPts val="0"/>
              </a:spcBef>
              <a:buNone/>
            </a:pPr>
            <a:endParaRPr sz="2800" dirty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311725" y="1317288"/>
            <a:ext cx="3706500" cy="2508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Zkušenosti po pěti letech spolupráce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5253575" y="500925"/>
            <a:ext cx="3557700" cy="4098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 sz="2000" dirty="0" smtClean="0"/>
              <a:t>Ne vždy optimální forma dokumentace</a:t>
            </a:r>
            <a:r>
              <a:rPr lang="cs" sz="2000" dirty="0"/>
              <a:t>, zejména pro “začátečníky”</a:t>
            </a:r>
          </a:p>
          <a:p>
            <a:pPr lvl="0" rtl="0">
              <a:spcBef>
                <a:spcPts val="0"/>
              </a:spcBef>
              <a:buNone/>
            </a:pPr>
            <a:r>
              <a:rPr lang="cs" sz="2000" dirty="0" smtClean="0"/>
              <a:t>Ne zcela optimální forma </a:t>
            </a:r>
            <a:r>
              <a:rPr lang="cs" sz="2000" dirty="0"/>
              <a:t>informací pro </a:t>
            </a:r>
            <a:r>
              <a:rPr lang="cs" sz="2000" dirty="0" smtClean="0"/>
              <a:t>katalogizátory („katalogizační příručky“)</a:t>
            </a:r>
            <a:endParaRPr lang="cs" sz="2000" dirty="0"/>
          </a:p>
          <a:p>
            <a:pPr lvl="0">
              <a:spcBef>
                <a:spcPts val="0"/>
              </a:spcBef>
              <a:buNone/>
            </a:pPr>
            <a:r>
              <a:rPr lang="cs" sz="2000" b="1" dirty="0" smtClean="0"/>
              <a:t>Pozitivní </a:t>
            </a:r>
            <a:r>
              <a:rPr lang="cs" sz="2000" b="1" dirty="0"/>
              <a:t>a vstřícný přístup pracovníků oddělení souborných katalogů NK</a:t>
            </a:r>
          </a:p>
        </p:txBody>
      </p:sp>
      <p:pic>
        <p:nvPicPr>
          <p:cNvPr id="143" name="Shape 1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3435846"/>
            <a:ext cx="500250" cy="49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Shape 14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99992" y="771550"/>
            <a:ext cx="722175" cy="63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72000" y="2139702"/>
            <a:ext cx="591500" cy="55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Plány na rok 2018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8100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400"/>
              <a:t>Import  starších záznamů do SK ČR</a:t>
            </a:r>
          </a:p>
          <a:p>
            <a:pPr marL="457200" lvl="0" indent="-38100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400"/>
              <a:t>Sklízení záznamů pomocí OAI-PMH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4923100" y="1259200"/>
            <a:ext cx="3127500" cy="22980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 sz="3000">
                <a:solidFill>
                  <a:schemeClr val="accent1"/>
                </a:solidFill>
              </a:rPr>
              <a:t>Eva Cerniňáková</a:t>
            </a:r>
          </a:p>
          <a:p>
            <a:pPr lvl="0">
              <a:spcBef>
                <a:spcPts val="0"/>
              </a:spcBef>
              <a:buNone/>
            </a:pPr>
            <a:r>
              <a:rPr lang="cs" sz="3000">
                <a:solidFill>
                  <a:schemeClr val="accent1"/>
                </a:solidFill>
              </a:rPr>
              <a:t>cernin@jabok.cz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177350" y="500925"/>
            <a:ext cx="4005900" cy="3448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cs"/>
              <a:t>Knihovna Jabok</a:t>
            </a:r>
          </a:p>
          <a:p>
            <a:pPr lvl="0" rtl="0">
              <a:lnSpc>
                <a:spcPct val="115000"/>
              </a:lnSpc>
              <a:spcBef>
                <a:spcPts val="1000"/>
              </a:spcBef>
              <a:spcAft>
                <a:spcPts val="1600"/>
              </a:spcAft>
              <a:buNone/>
            </a:pPr>
            <a:r>
              <a:rPr lang="cs" sz="1000">
                <a:latin typeface="Roboto"/>
                <a:ea typeface="Roboto"/>
                <a:cs typeface="Roboto"/>
                <a:sym typeface="Roboto"/>
              </a:rPr>
              <a:t>Jabok  - Vyšší odborná škola  sociálně pedagogická a teologická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400"/>
              <a:t>500 uživatelů</a:t>
            </a:r>
          </a:p>
          <a:p>
            <a:pPr marL="457200" lvl="0" indent="-38100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400"/>
              <a:t>23 tisíc knihovních jednotek</a:t>
            </a:r>
          </a:p>
          <a:p>
            <a:pPr marL="457200" lvl="0" indent="-381000" rtl="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400"/>
              <a:t>cca 1000 přírůstků ročně</a:t>
            </a:r>
          </a:p>
          <a:p>
            <a:pPr marL="457200" lvl="0" indent="-38100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400"/>
              <a:t>2,5 knihovníka</a:t>
            </a:r>
          </a:p>
          <a:p>
            <a:pPr marL="457200" lvl="0" indent="-381000" rtl="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400"/>
              <a:t>Otevřený knihovní software Evergreen</a:t>
            </a:r>
          </a:p>
        </p:txBody>
      </p:sp>
      <p:pic>
        <p:nvPicPr>
          <p:cNvPr id="74" name="Shape 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1500" y="2305024"/>
            <a:ext cx="4031750" cy="267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Spolupráce se SK ČR </a:t>
            </a:r>
          </a:p>
          <a:p>
            <a:pPr lv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Roboto"/>
              <a:buChar char="❏"/>
            </a:pPr>
            <a:r>
              <a:rPr lang="cs" sz="2200">
                <a:latin typeface="Roboto"/>
                <a:ea typeface="Roboto"/>
                <a:cs typeface="Roboto"/>
                <a:sym typeface="Roboto"/>
              </a:rPr>
              <a:t>Výhody pro uživatele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ct val="100000"/>
              <a:buFont typeface="Roboto"/>
              <a:buChar char="❏"/>
            </a:pPr>
            <a:r>
              <a:rPr lang="cs" sz="2200">
                <a:latin typeface="Roboto"/>
                <a:ea typeface="Roboto"/>
                <a:cs typeface="Roboto"/>
                <a:sym typeface="Roboto"/>
              </a:rPr>
              <a:t>Podmínka pro získání dotace VISK 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Periodika </a:t>
            </a:r>
          </a:p>
          <a:p>
            <a:pPr marL="457200" lvl="0" indent="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od konce 90. let 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Knihy</a:t>
            </a:r>
          </a:p>
          <a:p>
            <a:pPr marL="457200" lvl="0" indent="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zahájení spolupráce 2011/12 (po změně knihovního softwaru)</a:t>
            </a:r>
          </a:p>
          <a:p>
            <a:pPr lvl="0">
              <a:spcBef>
                <a:spcPts val="0"/>
              </a:spcBef>
              <a:buNone/>
            </a:pP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Příprava na přispívání záznamů o knihách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7465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300"/>
              <a:t>Studium dokumentace</a:t>
            </a:r>
          </a:p>
          <a:p>
            <a:pPr marL="457200" lvl="0" indent="-37465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300"/>
              <a:t>Konzultace s pracovníky oddělení souborných katalogů NK</a:t>
            </a:r>
          </a:p>
          <a:p>
            <a:pPr marL="457200" lvl="0" indent="-37465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300"/>
              <a:t>První testovací dávky</a:t>
            </a:r>
          </a:p>
          <a:p>
            <a:pPr marL="457200" lvl="0" indent="-37465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300"/>
              <a:t>Zřízení FTP účtu</a:t>
            </a:r>
          </a:p>
          <a:p>
            <a:pPr marL="457200" lvl="0" indent="-37465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300"/>
              <a:t>Propojovací odkaz do lokální báze knihovního katalogu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4669125" y="586550"/>
            <a:ext cx="4166400" cy="4098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ct val="100000"/>
              <a:buChar char="❏"/>
            </a:pPr>
            <a:r>
              <a:rPr lang="cs" sz="2400" dirty="0"/>
              <a:t>Dávkový import na FTP server NK</a:t>
            </a:r>
          </a:p>
          <a:p>
            <a:pPr marL="457200" marR="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ct val="100000"/>
              <a:buChar char="❏"/>
            </a:pPr>
            <a:r>
              <a:rPr lang="cs" sz="2400" dirty="0"/>
              <a:t>MARC 21 ISO 2709</a:t>
            </a:r>
          </a:p>
          <a:p>
            <a:pPr marL="457200" lvl="0" indent="-381000">
              <a:spcBef>
                <a:spcPts val="600"/>
              </a:spcBef>
              <a:spcAft>
                <a:spcPts val="0"/>
              </a:spcAft>
              <a:buSzPct val="100000"/>
              <a:buChar char="❏"/>
            </a:pPr>
            <a:r>
              <a:rPr lang="cs" sz="2400" dirty="0"/>
              <a:t>Frekvence 1x měsíčně</a:t>
            </a:r>
          </a:p>
          <a:p>
            <a:pPr marL="457200" lvl="0" indent="-381000" rtl="0">
              <a:spcBef>
                <a:spcPts val="600"/>
              </a:spcBef>
              <a:spcAft>
                <a:spcPts val="0"/>
              </a:spcAft>
              <a:buSzPct val="100000"/>
              <a:buChar char="❏"/>
            </a:pPr>
            <a:r>
              <a:rPr lang="cs" sz="2400" dirty="0"/>
              <a:t>Minimální záznam</a:t>
            </a:r>
          </a:p>
          <a:p>
            <a:pPr marL="457200" lvl="0" indent="-381000">
              <a:spcBef>
                <a:spcPts val="600"/>
              </a:spcBef>
              <a:buSzPct val="100000"/>
              <a:buChar char="❏"/>
            </a:pPr>
            <a:r>
              <a:rPr lang="cs" sz="2400" dirty="0"/>
              <a:t>Prozatím bez starších záznamů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Dodávání záznamů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8553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Nastavení postupů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1800"/>
              <a:t>Vyloučení nesprávných typů záznamů (akviziční záznamy…)</a:t>
            </a:r>
          </a:p>
          <a:p>
            <a:pPr marL="457200" lvl="0" indent="-342900" rtl="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1800"/>
              <a:t>Hromadné úpravy záznamů</a:t>
            </a:r>
          </a:p>
          <a:p>
            <a:pPr marL="457200" lvl="0" indent="-342900" rtl="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1800"/>
              <a:t>Export záznamů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11725" y="2518325"/>
            <a:ext cx="3779400" cy="13203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1900">
                <a:latin typeface="Roboto"/>
                <a:ea typeface="Roboto"/>
                <a:cs typeface="Roboto"/>
                <a:sym typeface="Roboto"/>
              </a:rPr>
              <a:t>Využití funkce  “Skupiny záznamů”  v knihovním</a:t>
            </a:r>
            <a:r>
              <a:rPr lang="cs" sz="1900"/>
              <a:t> </a:t>
            </a:r>
            <a:r>
              <a:rPr lang="cs" sz="1900">
                <a:latin typeface="Roboto"/>
                <a:ea typeface="Roboto"/>
                <a:cs typeface="Roboto"/>
                <a:sym typeface="Roboto"/>
              </a:rPr>
              <a:t>softwaru Evergreen</a:t>
            </a:r>
          </a:p>
          <a:p>
            <a:pPr lvl="0" rtl="0">
              <a:spcBef>
                <a:spcPts val="0"/>
              </a:spcBef>
              <a:buNone/>
            </a:pPr>
            <a:endParaRPr sz="2000"/>
          </a:p>
        </p:txBody>
      </p:sp>
      <p:pic>
        <p:nvPicPr>
          <p:cNvPr id="100" name="Shape 1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27950" y="2542800"/>
            <a:ext cx="4511375" cy="2252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Zpracování dávky pro import do SK</a:t>
            </a: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598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11150">
              <a:spcBef>
                <a:spcPts val="0"/>
              </a:spcBef>
              <a:buSzPct val="100000"/>
              <a:buChar char="❏"/>
            </a:pPr>
            <a:r>
              <a:rPr lang="cs"/>
              <a:t>MARC Edit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 txBox="1"/>
          <p:nvPr/>
        </p:nvSpPr>
        <p:spPr>
          <a:xfrm>
            <a:off x="311725" y="2249225"/>
            <a:ext cx="3091200" cy="1382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457200" lvl="0" indent="-311150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Roboto"/>
              <a:buChar char="❏"/>
            </a:pPr>
            <a:r>
              <a:rPr lang="cs" sz="13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Kontrola,  duplicit, sigel, chybějících polí</a:t>
            </a:r>
          </a:p>
          <a:p>
            <a:pPr marL="457200" lvl="0" indent="-311150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Roboto"/>
              <a:buChar char="❏"/>
            </a:pPr>
            <a:r>
              <a:rPr lang="cs" sz="13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Odstranění interních polí MARC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4644675" y="4463200"/>
            <a:ext cx="4166400" cy="415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ct val="100000"/>
              <a:buChar char="❏"/>
            </a:pPr>
            <a:r>
              <a:rPr lang="cs"/>
              <a:t>Dávkové zpracování   (Linux Shell + AWK)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pic>
        <p:nvPicPr>
          <p:cNvPr id="109" name="Shape 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49700" y="952088"/>
            <a:ext cx="2956352" cy="3058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177175" y="433650"/>
            <a:ext cx="3351600" cy="18291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Standardy pro Souborný katalog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3773525" y="4415025"/>
            <a:ext cx="5370600" cy="592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8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Zdroj: https://78.media.tumblr.com/tumblr_mbv9qhElNg1rnn3fzo1_1280.jpg</a:t>
            </a:r>
          </a:p>
        </p:txBody>
      </p:sp>
      <p:pic>
        <p:nvPicPr>
          <p:cNvPr id="116" name="Shape 1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44450" y="0"/>
            <a:ext cx="5399551" cy="411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Zajištění kvality záznamů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6830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200"/>
              <a:t>Stahování záznamů z ověřených zdrojů</a:t>
            </a:r>
          </a:p>
          <a:p>
            <a:pPr marL="457200" lvl="0" indent="-36830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200"/>
              <a:t>Interní postupy pro katalogizaci</a:t>
            </a:r>
          </a:p>
          <a:p>
            <a:pPr marL="457200" lvl="0" indent="-368300" rtl="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200"/>
              <a:t>Možnost odstranění polí při Z39.50 importu</a:t>
            </a:r>
          </a:p>
          <a:p>
            <a:pPr marL="457200" lvl="0" indent="-368300" rtl="0">
              <a:spcBef>
                <a:spcPts val="0"/>
              </a:spcBef>
              <a:spcAft>
                <a:spcPts val="1000"/>
              </a:spcAft>
              <a:buSzPct val="100000"/>
              <a:buChar char="❏"/>
            </a:pPr>
            <a:r>
              <a:rPr lang="cs" sz="2200"/>
              <a:t>Opravy chybných záznamů →  stálé ladění postupů</a:t>
            </a:r>
          </a:p>
          <a:p>
            <a:pPr lvl="0">
              <a:spcBef>
                <a:spcPts val="0"/>
              </a:spcBef>
              <a:buNone/>
            </a:pPr>
            <a:endParaRPr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365</Words>
  <Application>Microsoft Office PowerPoint</Application>
  <PresentationFormat>Předvádění na obrazovce (16:9)</PresentationFormat>
  <Paragraphs>80</Paragraphs>
  <Slides>14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Roboto</vt:lpstr>
      <vt:lpstr>Arial</vt:lpstr>
      <vt:lpstr>Merriweather</vt:lpstr>
      <vt:lpstr>Paradigm</vt:lpstr>
      <vt:lpstr>Jak přispívat do Souborného katalogu ČR</vt:lpstr>
      <vt:lpstr>Knihovna Jabok Jabok  - Vyšší odborná škola  sociálně pedagogická a teologická</vt:lpstr>
      <vt:lpstr>Spolupráce se SK ČR    Výhody pro uživatele Podmínka pro získání dotace VISK  </vt:lpstr>
      <vt:lpstr>Příprava na přispívání záznamů o knihách</vt:lpstr>
      <vt:lpstr>Dodávání záznamů</vt:lpstr>
      <vt:lpstr>Nastavení postupů</vt:lpstr>
      <vt:lpstr>Zpracování dávky pro import do SK</vt:lpstr>
      <vt:lpstr>Standardy pro Souborný katalog</vt:lpstr>
      <vt:lpstr>Zajištění kvality záznamů</vt:lpstr>
      <vt:lpstr>“Souborný katalog” v Souborném katalogu ČR </vt:lpstr>
      <vt:lpstr>Výhody zapojení  do Souborného katalogu</vt:lpstr>
      <vt:lpstr>Zkušenosti po pěti letech spolupráce</vt:lpstr>
      <vt:lpstr>Plány na rok 2018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přispívat do Souborného katalogu ČR</dc:title>
  <cp:lastModifiedBy>Militká Jana</cp:lastModifiedBy>
  <cp:revision>4</cp:revision>
  <cp:lastPrinted>2017-11-16T12:05:05Z</cp:lastPrinted>
  <dcterms:modified xsi:type="dcterms:W3CDTF">2017-11-16T14:03:22Z</dcterms:modified>
</cp:coreProperties>
</file>