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6" r:id="rId9"/>
    <p:sldId id="267" r:id="rId10"/>
    <p:sldId id="268" r:id="rId11"/>
    <p:sldId id="270" r:id="rId12"/>
    <p:sldId id="278" r:id="rId13"/>
    <p:sldId id="272" r:id="rId14"/>
    <p:sldId id="273" r:id="rId15"/>
    <p:sldId id="274" r:id="rId16"/>
    <p:sldId id="277" r:id="rId17"/>
    <p:sldId id="275" r:id="rId18"/>
    <p:sldId id="265" r:id="rId19"/>
  </p:sldIdLst>
  <p:sldSz cx="9144000" cy="6858000" type="screen4x3"/>
  <p:notesSz cx="6797675" cy="987425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24" autoAdjust="0"/>
    <p:restoredTop sz="94660"/>
  </p:normalViewPr>
  <p:slideViewPr>
    <p:cSldViewPr>
      <p:cViewPr varScale="1">
        <p:scale>
          <a:sx n="96" d="100"/>
          <a:sy n="96" d="100"/>
        </p:scale>
        <p:origin x="-1262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93E34075-F83C-4849-B143-7E8857BD13EC}" type="datetimeFigureOut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4912C308-4F22-44E0-A191-44C8D7AE34CD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5230254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F95FDD36-CA5E-439B-8789-C02246BE0A46}" type="datetimeFigureOut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dirty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cs-CZ" altLang="cs-CZ" noProof="0" smtClean="0"/>
              <a:t>Klepnutím lze upravit styly předlohy textu.</a:t>
            </a:r>
          </a:p>
          <a:p>
            <a:pPr lvl="1"/>
            <a:r>
              <a:rPr lang="cs-CZ" altLang="cs-CZ" noProof="0" smtClean="0"/>
              <a:t>Druhá úroveň</a:t>
            </a:r>
          </a:p>
          <a:p>
            <a:pPr lvl="2"/>
            <a:r>
              <a:rPr lang="cs-CZ" altLang="cs-CZ" noProof="0" smtClean="0"/>
              <a:t>Třetí úroveň</a:t>
            </a:r>
          </a:p>
          <a:p>
            <a:pPr lvl="3"/>
            <a:r>
              <a:rPr lang="cs-CZ" altLang="cs-CZ" noProof="0" smtClean="0"/>
              <a:t>Čtvrtá úroveň</a:t>
            </a:r>
          </a:p>
          <a:p>
            <a:pPr lvl="4"/>
            <a:r>
              <a:rPr lang="cs-CZ" alt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Calibri" pitchFamily="34" charset="0"/>
              </a:defRPr>
            </a:lvl1pPr>
          </a:lstStyle>
          <a:p>
            <a:pPr>
              <a:defRPr/>
            </a:pPr>
            <a:fld id="{7E2DEDF2-D9E4-4BD3-8FF8-827A165C8D59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69451651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D9CB1DD-6DB9-472F-B328-2A727726BE18}" type="slidenum">
              <a:rPr lang="cs-CZ" altLang="cs-CZ"/>
              <a:pPr eaLnBrk="1" hangingPunct="1">
                <a:spcBef>
                  <a:spcPct val="0"/>
                </a:spcBef>
              </a:pPr>
              <a:t>2</a:t>
            </a:fld>
            <a:endParaRPr lang="cs-CZ" alt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6DD6D94-E8E1-4B89-A19C-FD5D63884B20}" type="slidenum">
              <a:rPr lang="cs-CZ" altLang="cs-CZ"/>
              <a:pPr eaLnBrk="1" hangingPunct="1">
                <a:spcBef>
                  <a:spcPct val="0"/>
                </a:spcBef>
              </a:pPr>
              <a:t>3</a:t>
            </a:fld>
            <a:endParaRPr lang="cs-CZ" alt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B3C3502-AF51-4863-A1F1-9C720604B85A}" type="slidenum">
              <a:rPr lang="cs-CZ" altLang="cs-CZ"/>
              <a:pPr eaLnBrk="1" hangingPunct="1">
                <a:spcBef>
                  <a:spcPct val="0"/>
                </a:spcBef>
              </a:pPr>
              <a:t>4</a:t>
            </a:fld>
            <a:endParaRPr lang="cs-CZ" alt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11DE85F-F329-4CC2-BD43-55E4161B6749}" type="slidenum">
              <a:rPr lang="cs-CZ" altLang="cs-CZ"/>
              <a:pPr eaLnBrk="1" hangingPunct="1">
                <a:spcBef>
                  <a:spcPct val="0"/>
                </a:spcBef>
              </a:pPr>
              <a:t>5</a:t>
            </a:fld>
            <a:endParaRPr lang="cs-CZ" alt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B7E4249-4CF2-4AC7-8FB4-FDF147B56DD5}" type="slidenum">
              <a:rPr lang="cs-CZ" altLang="cs-CZ"/>
              <a:pPr eaLnBrk="1" hangingPunct="1">
                <a:spcBef>
                  <a:spcPct val="0"/>
                </a:spcBef>
              </a:pPr>
              <a:t>6</a:t>
            </a:fld>
            <a:endParaRPr lang="cs-CZ" alt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altLang="cs-CZ" dirty="0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8F4C39-3A16-4F61-82E5-41D1C4B99319}" type="slidenum">
              <a:rPr lang="cs-CZ" altLang="cs-CZ"/>
              <a:pPr eaLnBrk="1" hangingPunct="1">
                <a:spcBef>
                  <a:spcPct val="0"/>
                </a:spcBef>
              </a:pPr>
              <a:t>7</a:t>
            </a:fld>
            <a:endParaRPr lang="cs-CZ" alt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13DED2-3135-40DE-99FF-B570F560E0F3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B1846-1A4B-4595-A287-D1CA9681A77B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516477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9D887-9F91-4775-A04D-AD9F6969FC24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D0EDA-3991-4293-80F7-CF3FE3689E12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063232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45D12-27D8-4681-98C6-BCA96E39182C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31DA9-CE43-4E1D-A6A0-9F336D62C439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799945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D0496-FC66-40EC-B7E4-97528AF513AC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79FEC-D6CB-4BA1-9221-871B132B2F2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04243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5ED8A-626C-4615-9D38-D0469B520DB4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603836-987E-4681-8B36-E41F49F9472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26495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F3876-C170-49A4-A967-B6833DDCEC37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EDDFA-E067-4F41-B46B-A17C7F6103EE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423941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E29D2-172B-432F-AD46-A437FDA3B3BD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63EB55-28EC-458D-A2ED-CF5F0D8FE1DA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2931217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C11F79-488F-485C-BCBB-99D4AD424AE1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EBAD6-4BDC-49F0-9803-AC490EAA67A1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196514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B25A0-892B-4A43-9473-042A9E01403D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61AB2-1B75-45AD-B874-87C807161802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870461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F1253-AE8B-45D4-9109-694F4C3BEFDC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801639-0655-4CA9-9F3D-5CB7F4615D26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160587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Klepnutím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801E3-DFCE-4513-82DB-77EABCD2E7E7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54619-D601-4479-834D-218E038C96C9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990881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 smtClean="0">
                <a:solidFill>
                  <a:srgbClr val="D28989"/>
                </a:solidFill>
              </a:defRPr>
            </a:lvl1pPr>
          </a:lstStyle>
          <a:p>
            <a:pPr>
              <a:defRPr/>
            </a:pPr>
            <a:fld id="{76FC1BE2-1799-4512-98B3-C1835344274D}" type="datetime1">
              <a:rPr lang="cs-CZ" altLang="cs-CZ"/>
              <a:pPr>
                <a:defRPr/>
              </a:pPr>
              <a:t>16.11.2017</a:t>
            </a:fld>
            <a:endParaRPr lang="cs-CZ" alt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 smtClean="0">
                <a:solidFill>
                  <a:srgbClr val="D28989"/>
                </a:solidFill>
              </a:defRPr>
            </a:lvl1pPr>
          </a:lstStyle>
          <a:p>
            <a:pPr>
              <a:defRPr/>
            </a:pPr>
            <a:endParaRPr lang="cs-CZ" alt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rgbClr val="D28989"/>
                </a:solidFill>
              </a:defRPr>
            </a:lvl1pPr>
          </a:lstStyle>
          <a:p>
            <a:pPr>
              <a:defRPr/>
            </a:pPr>
            <a:fld id="{2396EE47-C84C-4DF4-8B61-6A20CCCE15F0}" type="slidenum">
              <a:rPr lang="cs-CZ" altLang="cs-CZ"/>
              <a:pPr>
                <a:defRPr/>
              </a:pPr>
              <a:t>‹#›</a:t>
            </a:fld>
            <a:endParaRPr lang="cs-CZ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zuzana.kopencova@mlp.cz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hyperlink" Target="mailto:ivana.ferdinandova@mlp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\\PRACOVNA\Pracovna-D\Pracovní\Městská knihovna v Praze\Grafické zpracování\MLP\PPT prezentace sablona\091109\cover-b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9939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1259632" y="2492896"/>
            <a:ext cx="7704856" cy="1440160"/>
          </a:xfrm>
        </p:spPr>
        <p:txBody>
          <a:bodyPr/>
          <a:lstStyle/>
          <a:p>
            <a:pPr algn="l" eaLnBrk="1" hangingPunct="1"/>
            <a:r>
              <a:rPr lang="cs-CZ" altLang="cs-CZ" sz="3200" b="1" dirty="0" smtClean="0"/>
              <a:t>Katalogizace beletrie pro knihovny ČR</a:t>
            </a:r>
          </a:p>
        </p:txBody>
      </p:sp>
      <p:sp>
        <p:nvSpPr>
          <p:cNvPr id="2052" name="Podnadpis 2"/>
          <p:cNvSpPr>
            <a:spLocks noGrp="1"/>
          </p:cNvSpPr>
          <p:nvPr>
            <p:ph type="subTitle" idx="1"/>
          </p:nvPr>
        </p:nvSpPr>
        <p:spPr>
          <a:xfrm>
            <a:off x="1714500" y="3886200"/>
            <a:ext cx="6057900" cy="1400175"/>
          </a:xfrm>
        </p:spPr>
        <p:txBody>
          <a:bodyPr/>
          <a:lstStyle/>
          <a:p>
            <a:pPr algn="l" eaLnBrk="1" hangingPunct="1"/>
            <a:r>
              <a:rPr lang="cs-CZ" altLang="cs-CZ" sz="2000" dirty="0" smtClean="0">
                <a:solidFill>
                  <a:schemeClr val="tx2"/>
                </a:solidFill>
              </a:rPr>
              <a:t>27. listopadu 2017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269"/>
    </mc:Choice>
    <mc:Fallback xmlns="">
      <p:transition spd="slow" advTm="2269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pPr algn="l"/>
            <a:r>
              <a:rPr lang="cs-CZ" sz="1600" b="1" dirty="0" smtClean="0"/>
              <a:t>Považujete za dostatečné mít možnost stáhnout pouze jmenné zpracování beletrie?</a:t>
            </a:r>
            <a:endParaRPr lang="cs-CZ" sz="16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10</a:t>
            </a:fld>
            <a:endParaRPr lang="cs-CZ" altLang="cs-CZ" dirty="0"/>
          </a:p>
        </p:txBody>
      </p:sp>
      <p:pic>
        <p:nvPicPr>
          <p:cNvPr id="5123" name="Picture 3" descr="C:\Users\kopencoz\AppData\Local\Temp\chart-1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2015490"/>
            <a:ext cx="6240628" cy="385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37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066130"/>
          </a:xfrm>
        </p:spPr>
        <p:txBody>
          <a:bodyPr/>
          <a:lstStyle/>
          <a:p>
            <a:pPr algn="l"/>
            <a:r>
              <a:rPr lang="cs-CZ" sz="1600" b="1" dirty="0"/>
              <a:t>Vytváříte v rámci katalogizace beletrie vlastní věcné zpracování?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11</a:t>
            </a:fld>
            <a:endParaRPr lang="cs-CZ" altLang="cs-CZ" dirty="0"/>
          </a:p>
        </p:txBody>
      </p:sp>
      <p:pic>
        <p:nvPicPr>
          <p:cNvPr id="7170" name="Picture 2" descr="C:\Users\kopencoz\AppData\Local\Temp\chart-1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15489"/>
            <a:ext cx="5832648" cy="3606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1483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pPr algn="l"/>
            <a:r>
              <a:rPr lang="cs-CZ" sz="3600" b="1" dirty="0"/>
              <a:t>Shrnutí dotazníkového šetření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Blip>
                <a:blip r:embed="rId2"/>
              </a:buBlip>
            </a:pPr>
            <a:r>
              <a:rPr lang="cs-CZ" sz="2400" b="1" dirty="0">
                <a:solidFill>
                  <a:schemeClr val="tx2"/>
                </a:solidFill>
              </a:rPr>
              <a:t>90 % považuje stahování za velmi užitečné a </a:t>
            </a:r>
            <a:r>
              <a:rPr lang="cs-CZ" sz="2400" b="1" dirty="0" smtClean="0">
                <a:solidFill>
                  <a:schemeClr val="tx2"/>
                </a:solidFill>
              </a:rPr>
              <a:t>potřebné</a:t>
            </a:r>
          </a:p>
          <a:p>
            <a:pPr eaLnBrk="1" hangingPunct="1">
              <a:buBlip>
                <a:blip r:embed="rId2"/>
              </a:buBlip>
            </a:pPr>
            <a:r>
              <a:rPr lang="cs-CZ" sz="2400" b="1" dirty="0" smtClean="0">
                <a:solidFill>
                  <a:schemeClr val="tx2"/>
                </a:solidFill>
              </a:rPr>
              <a:t>88 </a:t>
            </a:r>
            <a:r>
              <a:rPr lang="cs-CZ" sz="2400" b="1" dirty="0">
                <a:solidFill>
                  <a:schemeClr val="tx2"/>
                </a:solidFill>
              </a:rPr>
              <a:t>% preferuje stažení záznamu s jmenným i věcným </a:t>
            </a:r>
            <a:r>
              <a:rPr lang="cs-CZ" sz="2400" b="1" dirty="0" smtClean="0">
                <a:solidFill>
                  <a:schemeClr val="tx2"/>
                </a:solidFill>
              </a:rPr>
              <a:t>zpracováním</a:t>
            </a:r>
          </a:p>
          <a:p>
            <a:pPr eaLnBrk="1" hangingPunct="1">
              <a:buBlip>
                <a:blip r:embed="rId2"/>
              </a:buBlip>
            </a:pPr>
            <a:r>
              <a:rPr lang="cs-CZ" sz="2400" b="1" dirty="0" smtClean="0">
                <a:solidFill>
                  <a:schemeClr val="tx2"/>
                </a:solidFill>
              </a:rPr>
              <a:t>70 </a:t>
            </a:r>
            <a:r>
              <a:rPr lang="cs-CZ" sz="2400" b="1" dirty="0">
                <a:solidFill>
                  <a:schemeClr val="tx2"/>
                </a:solidFill>
              </a:rPr>
              <a:t>% nepovažuje za dostatečné stažení pouze jmenného </a:t>
            </a:r>
            <a:r>
              <a:rPr lang="cs-CZ" sz="2400" b="1" dirty="0" smtClean="0">
                <a:solidFill>
                  <a:schemeClr val="tx2"/>
                </a:solidFill>
              </a:rPr>
              <a:t>záznamu</a:t>
            </a:r>
          </a:p>
          <a:p>
            <a:pPr eaLnBrk="1" hangingPunct="1">
              <a:buBlip>
                <a:blip r:embed="rId2"/>
              </a:buBlip>
            </a:pPr>
            <a:r>
              <a:rPr lang="cs-CZ" sz="2400" b="1" dirty="0" smtClean="0">
                <a:solidFill>
                  <a:schemeClr val="tx2"/>
                </a:solidFill>
              </a:rPr>
              <a:t>70 </a:t>
            </a:r>
            <a:r>
              <a:rPr lang="cs-CZ" sz="2400" b="1" dirty="0">
                <a:solidFill>
                  <a:schemeClr val="tx2"/>
                </a:solidFill>
              </a:rPr>
              <a:t>% očekává, že záznam bude k dispozici ke stažení za 7 až 10 dní od </a:t>
            </a:r>
            <a:r>
              <a:rPr lang="cs-CZ" sz="2400" b="1" dirty="0" smtClean="0">
                <a:solidFill>
                  <a:schemeClr val="tx2"/>
                </a:solidFill>
              </a:rPr>
              <a:t>vydání</a:t>
            </a:r>
          </a:p>
          <a:p>
            <a:pPr eaLnBrk="1" hangingPunct="1">
              <a:buBlip>
                <a:blip r:embed="rId2"/>
              </a:buBlip>
            </a:pPr>
            <a:r>
              <a:rPr lang="cs-CZ" sz="2400" b="1" dirty="0" smtClean="0">
                <a:solidFill>
                  <a:schemeClr val="tx2"/>
                </a:solidFill>
              </a:rPr>
              <a:t>30 </a:t>
            </a:r>
            <a:r>
              <a:rPr lang="cs-CZ" sz="2400" b="1" dirty="0">
                <a:solidFill>
                  <a:schemeClr val="tx2"/>
                </a:solidFill>
              </a:rPr>
              <a:t>% očekává, že záznam bude k dispozici dříve </a:t>
            </a:r>
            <a:r>
              <a:rPr lang="cs-CZ" sz="2400" b="1" dirty="0" smtClean="0">
                <a:solidFill>
                  <a:schemeClr val="tx2"/>
                </a:solidFill>
              </a:rPr>
              <a:t>(za </a:t>
            </a:r>
            <a:r>
              <a:rPr lang="cs-CZ" sz="2400" b="1" dirty="0">
                <a:solidFill>
                  <a:schemeClr val="tx2"/>
                </a:solidFill>
              </a:rPr>
              <a:t>1 až 3 dny od </a:t>
            </a:r>
            <a:r>
              <a:rPr lang="cs-CZ" sz="2400" b="1" dirty="0" smtClean="0">
                <a:solidFill>
                  <a:schemeClr val="tx2"/>
                </a:solidFill>
              </a:rPr>
              <a:t>vydání)</a:t>
            </a:r>
            <a:endParaRPr lang="cs-CZ" sz="2400" b="1" dirty="0">
              <a:solidFill>
                <a:schemeClr val="tx2"/>
              </a:solidFill>
            </a:endParaRPr>
          </a:p>
          <a:p>
            <a:pPr eaLnBrk="1" hangingPunct="1">
              <a:buBlip>
                <a:blip r:embed="rId2"/>
              </a:buBlip>
            </a:pPr>
            <a:endParaRPr lang="cs-CZ" altLang="cs-CZ" sz="26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12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275967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/>
              <a:t>Výchozí situace v MKP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525963"/>
          </a:xfrm>
        </p:spPr>
        <p:txBody>
          <a:bodyPr/>
          <a:lstStyle/>
          <a:p>
            <a:endParaRPr lang="cs-CZ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13</a:t>
            </a:fld>
            <a:endParaRPr lang="cs-CZ" altLang="cs-CZ" dirty="0"/>
          </a:p>
        </p:txBody>
      </p:sp>
      <p:sp>
        <p:nvSpPr>
          <p:cNvPr id="5" name="Obdélník 4"/>
          <p:cNvSpPr/>
          <p:nvPr/>
        </p:nvSpPr>
        <p:spPr>
          <a:xfrm>
            <a:off x="539552" y="1597730"/>
            <a:ext cx="756084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/>
            <a:endParaRPr lang="cs-CZ" altLang="cs-CZ" sz="3200" dirty="0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2"/>
              </a:buBlip>
            </a:pPr>
            <a:r>
              <a:rPr lang="cs-CZ" altLang="cs-CZ" sz="3200" b="1" dirty="0" smtClean="0">
                <a:solidFill>
                  <a:schemeClr val="tx2"/>
                </a:solidFill>
              </a:rPr>
              <a:t> Koniáš</a:t>
            </a:r>
          </a:p>
          <a:p>
            <a:pPr lvl="1" eaLnBrk="1" hangingPunct="1"/>
            <a:endParaRPr lang="cs-CZ" altLang="cs-CZ" sz="2000" b="1" dirty="0">
              <a:solidFill>
                <a:schemeClr val="tx2"/>
              </a:solidFill>
            </a:endParaRPr>
          </a:p>
          <a:p>
            <a:pPr lvl="2">
              <a:buFont typeface="Arial" charset="0"/>
              <a:buBlip>
                <a:blip r:embed="rId2"/>
              </a:buBlip>
            </a:pPr>
            <a:r>
              <a:rPr lang="cs-CZ" altLang="cs-CZ" sz="2400" b="1" dirty="0" smtClean="0">
                <a:solidFill>
                  <a:schemeClr val="tx2"/>
                </a:solidFill>
              </a:rPr>
              <a:t> Systém vytvořený pro potřeby MKP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 smtClean="0">
                <a:solidFill>
                  <a:schemeClr val="tx2"/>
                </a:solidFill>
              </a:rPr>
              <a:t>  Nekompatibilní s ostatními knihovními systémy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 </a:t>
            </a:r>
            <a:r>
              <a:rPr lang="cs-CZ" altLang="cs-CZ" sz="2400" b="1" dirty="0" smtClean="0">
                <a:solidFill>
                  <a:schemeClr val="tx2"/>
                </a:solidFill>
              </a:rPr>
              <a:t> Neumožňující katalogizaci v </a:t>
            </a:r>
            <a:r>
              <a:rPr lang="cs-CZ" altLang="cs-CZ" sz="2400" b="1" dirty="0" err="1" smtClean="0">
                <a:solidFill>
                  <a:schemeClr val="tx2"/>
                </a:solidFill>
              </a:rPr>
              <a:t>MARCu</a:t>
            </a:r>
            <a:r>
              <a:rPr lang="cs-CZ" altLang="cs-CZ" sz="2400" b="1" dirty="0" smtClean="0">
                <a:solidFill>
                  <a:schemeClr val="tx2"/>
                </a:solidFill>
              </a:rPr>
              <a:t> 21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endParaRPr lang="cs-CZ" alt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55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/>
          <a:lstStyle/>
          <a:p>
            <a:r>
              <a:rPr lang="cs-CZ" sz="4000" b="1" dirty="0" smtClean="0"/>
              <a:t>Rozhodnutí MKP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1600200"/>
            <a:ext cx="7859216" cy="4525963"/>
          </a:xfrm>
        </p:spPr>
        <p:txBody>
          <a:bodyPr/>
          <a:lstStyle/>
          <a:p>
            <a:pPr marL="0" indent="0">
              <a:buNone/>
            </a:pPr>
            <a:endParaRPr lang="cs-CZ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400" b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14</a:t>
            </a:fld>
            <a:endParaRPr lang="cs-CZ" altLang="cs-CZ" dirty="0"/>
          </a:p>
        </p:txBody>
      </p:sp>
      <p:sp>
        <p:nvSpPr>
          <p:cNvPr id="5" name="Obdélník 4"/>
          <p:cNvSpPr/>
          <p:nvPr/>
        </p:nvSpPr>
        <p:spPr>
          <a:xfrm>
            <a:off x="755576" y="1844824"/>
            <a:ext cx="7056784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buBlip>
                <a:blip r:embed="rId2"/>
              </a:buBlip>
            </a:pPr>
            <a:r>
              <a:rPr lang="cs-CZ" altLang="cs-CZ" sz="3200" b="1" dirty="0" smtClean="0">
                <a:solidFill>
                  <a:schemeClr val="tx2"/>
                </a:solidFill>
              </a:rPr>
              <a:t> </a:t>
            </a:r>
            <a:r>
              <a:rPr lang="cs-CZ" altLang="cs-CZ" sz="2800" b="1" dirty="0" smtClean="0">
                <a:solidFill>
                  <a:schemeClr val="tx2"/>
                </a:solidFill>
              </a:rPr>
              <a:t>Vytvoření </a:t>
            </a:r>
            <a:r>
              <a:rPr lang="cs-CZ" altLang="cs-CZ" sz="2800" b="1" dirty="0">
                <a:solidFill>
                  <a:schemeClr val="tx2"/>
                </a:solidFill>
              </a:rPr>
              <a:t>vlastního katalogizačního </a:t>
            </a:r>
            <a:r>
              <a:rPr lang="cs-CZ" altLang="cs-CZ" sz="2800" b="1" dirty="0" smtClean="0">
                <a:solidFill>
                  <a:schemeClr val="tx2"/>
                </a:solidFill>
              </a:rPr>
              <a:t>modulu</a:t>
            </a:r>
            <a:endParaRPr lang="cs-CZ" altLang="cs-CZ" sz="2800" b="1" dirty="0">
              <a:solidFill>
                <a:schemeClr val="tx2"/>
              </a:solidFill>
            </a:endParaRPr>
          </a:p>
          <a:p>
            <a:pPr eaLnBrk="1" hangingPunct="1">
              <a:buFont typeface="Arial" charset="0"/>
              <a:buBlip>
                <a:blip r:embed="rId2"/>
              </a:buBlip>
            </a:pPr>
            <a:endParaRPr lang="cs-CZ" altLang="cs-CZ" sz="2600" dirty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 smtClean="0">
                <a:solidFill>
                  <a:schemeClr val="tx2"/>
                </a:solidFill>
              </a:rPr>
              <a:t> Marcipán</a:t>
            </a:r>
            <a:endParaRPr lang="cs-CZ" altLang="cs-CZ" sz="2400" b="1" dirty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 Je součástí Koniáše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 Je kompatibilní s ostatními systémy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 Umožňuje katalogizaci v </a:t>
            </a:r>
            <a:r>
              <a:rPr lang="cs-CZ" altLang="cs-CZ" sz="2400" b="1" dirty="0" err="1">
                <a:solidFill>
                  <a:schemeClr val="tx2"/>
                </a:solidFill>
              </a:rPr>
              <a:t>MARCu</a:t>
            </a:r>
            <a:r>
              <a:rPr lang="cs-CZ" altLang="cs-CZ" sz="2400" b="1" dirty="0">
                <a:solidFill>
                  <a:schemeClr val="tx2"/>
                </a:solidFill>
              </a:rPr>
              <a:t> 21</a:t>
            </a:r>
          </a:p>
          <a:p>
            <a:pPr lvl="1" eaLnBrk="1" hangingPunct="1">
              <a:buFont typeface="Arial" charset="0"/>
              <a:buBlip>
                <a:blip r:embed="rId2"/>
              </a:buBlip>
            </a:pPr>
            <a:endParaRPr lang="cs-CZ" altLang="cs-CZ" sz="2200" dirty="0">
              <a:solidFill>
                <a:schemeClr val="tx2"/>
              </a:solidFill>
            </a:endParaRPr>
          </a:p>
          <a:p>
            <a:pPr lvl="1"/>
            <a:endParaRPr lang="cs-CZ" altLang="cs-CZ" sz="3200" b="1" dirty="0" smtClean="0">
              <a:solidFill>
                <a:schemeClr val="tx2"/>
              </a:solidFill>
            </a:endParaRPr>
          </a:p>
          <a:p>
            <a:pPr lvl="1"/>
            <a:endParaRPr lang="cs-CZ" altLang="cs-CZ" sz="3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65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Spolupráce s NK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>
              <a:buBlip>
                <a:blip r:embed="rId2"/>
              </a:buBlip>
            </a:pPr>
            <a:endParaRPr lang="cs-CZ" altLang="cs-CZ" sz="3200" b="1" dirty="0" smtClean="0">
              <a:solidFill>
                <a:schemeClr val="tx2"/>
              </a:solidFill>
            </a:endParaRPr>
          </a:p>
          <a:p>
            <a:pPr lvl="1" eaLnBrk="1" hangingPunct="1">
              <a:buBlip>
                <a:blip r:embed="rId2"/>
              </a:buBlip>
            </a:pPr>
            <a:r>
              <a:rPr lang="cs-CZ" altLang="cs-CZ" sz="3200" b="1" dirty="0" smtClean="0">
                <a:solidFill>
                  <a:schemeClr val="tx2"/>
                </a:solidFill>
              </a:rPr>
              <a:t>Konzultace </a:t>
            </a:r>
            <a:r>
              <a:rPr lang="cs-CZ" altLang="cs-CZ" sz="3200" b="1" dirty="0">
                <a:solidFill>
                  <a:schemeClr val="tx2"/>
                </a:solidFill>
              </a:rPr>
              <a:t>a </a:t>
            </a:r>
            <a:r>
              <a:rPr lang="cs-CZ" altLang="cs-CZ" sz="3200" b="1" dirty="0" smtClean="0">
                <a:solidFill>
                  <a:schemeClr val="tx2"/>
                </a:solidFill>
              </a:rPr>
              <a:t>poradenství</a:t>
            </a:r>
          </a:p>
          <a:p>
            <a:pPr marL="457200" lvl="1" indent="0" eaLnBrk="1" hangingPunct="1">
              <a:buNone/>
            </a:pPr>
            <a:endParaRPr lang="cs-CZ" altLang="cs-CZ" sz="3200" b="1" dirty="0">
              <a:solidFill>
                <a:schemeClr val="tx2"/>
              </a:solidFill>
            </a:endParaRPr>
          </a:p>
          <a:p>
            <a:pPr lvl="2" eaLnBrk="1" hangingPunct="1">
              <a:buBlip>
                <a:blip r:embed="rId2"/>
              </a:buBlip>
            </a:pPr>
            <a:r>
              <a:rPr lang="cs-CZ" altLang="cs-CZ" b="1" dirty="0" smtClean="0">
                <a:solidFill>
                  <a:schemeClr val="tx2"/>
                </a:solidFill>
              </a:rPr>
              <a:t>Jmenné </a:t>
            </a:r>
            <a:r>
              <a:rPr lang="cs-CZ" altLang="cs-CZ" b="1" dirty="0">
                <a:solidFill>
                  <a:schemeClr val="tx2"/>
                </a:solidFill>
              </a:rPr>
              <a:t>zpracování - s PhDr. Jaroslavou Svobodovou</a:t>
            </a:r>
          </a:p>
          <a:p>
            <a:pPr lvl="2" eaLnBrk="1" hangingPunct="1">
              <a:buBlip>
                <a:blip r:embed="rId2"/>
              </a:buBlip>
            </a:pPr>
            <a:r>
              <a:rPr lang="cs-CZ" altLang="cs-CZ" b="1" dirty="0">
                <a:solidFill>
                  <a:schemeClr val="tx2"/>
                </a:solidFill>
              </a:rPr>
              <a:t> Věcné zpracování </a:t>
            </a:r>
            <a:r>
              <a:rPr lang="cs-CZ" altLang="cs-CZ" b="1" dirty="0" smtClean="0">
                <a:solidFill>
                  <a:schemeClr val="tx2"/>
                </a:solidFill>
              </a:rPr>
              <a:t>- </a:t>
            </a:r>
            <a:r>
              <a:rPr lang="cs-CZ" altLang="cs-CZ" b="1" dirty="0">
                <a:solidFill>
                  <a:schemeClr val="tx2"/>
                </a:solidFill>
              </a:rPr>
              <a:t>s Mgr. Marií Balíkovou</a:t>
            </a:r>
          </a:p>
          <a:p>
            <a:pPr lvl="2" eaLnBrk="1" hangingPunct="1">
              <a:buBlip>
                <a:blip r:embed="rId2"/>
              </a:buBlip>
            </a:pPr>
            <a:r>
              <a:rPr lang="cs-CZ" altLang="cs-CZ" b="1" dirty="0">
                <a:solidFill>
                  <a:schemeClr val="tx2"/>
                </a:solidFill>
              </a:rPr>
              <a:t> IT problematika </a:t>
            </a:r>
            <a:r>
              <a:rPr lang="cs-CZ" altLang="cs-CZ" b="1" dirty="0" smtClean="0">
                <a:solidFill>
                  <a:schemeClr val="tx2"/>
                </a:solidFill>
              </a:rPr>
              <a:t>- </a:t>
            </a:r>
            <a:r>
              <a:rPr lang="cs-CZ" altLang="cs-CZ" b="1" dirty="0">
                <a:solidFill>
                  <a:schemeClr val="tx2"/>
                </a:solidFill>
              </a:rPr>
              <a:t>s Mgr. Radovanem Záhoříkem</a:t>
            </a:r>
          </a:p>
          <a:p>
            <a:endParaRPr lang="cs-CZ" sz="2400" b="1" dirty="0" smtClean="0">
              <a:solidFill>
                <a:schemeClr val="tx2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15</a:t>
            </a:fld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1258652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/>
              <a:t>Jmenný záznam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b="1" dirty="0" smtClean="0">
              <a:solidFill>
                <a:schemeClr val="tx2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16</a:t>
            </a:fld>
            <a:endParaRPr lang="cs-CZ" altLang="cs-CZ" dirty="0"/>
          </a:p>
        </p:txBody>
      </p:sp>
      <p:sp>
        <p:nvSpPr>
          <p:cNvPr id="5" name="Obdélník 4"/>
          <p:cNvSpPr/>
          <p:nvPr/>
        </p:nvSpPr>
        <p:spPr>
          <a:xfrm>
            <a:off x="611560" y="1597730"/>
            <a:ext cx="7920880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buFont typeface="Arial" charset="0"/>
              <a:buBlip>
                <a:blip r:embed="rId2"/>
              </a:buBlip>
            </a:pPr>
            <a:endParaRPr lang="cs-CZ" altLang="cs-CZ" sz="3200" dirty="0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2"/>
              </a:buBlip>
            </a:pPr>
            <a:r>
              <a:rPr lang="cs-CZ" altLang="cs-CZ" sz="3200" b="1" dirty="0" smtClean="0">
                <a:solidFill>
                  <a:schemeClr val="tx2"/>
                </a:solidFill>
              </a:rPr>
              <a:t> Termín: konec roku 2017</a:t>
            </a:r>
          </a:p>
          <a:p>
            <a:pPr lvl="1" eaLnBrk="1" hangingPunct="1"/>
            <a:endParaRPr lang="cs-CZ" altLang="cs-CZ" sz="3200" b="1" dirty="0" smtClean="0">
              <a:solidFill>
                <a:schemeClr val="tx2"/>
              </a:solidFill>
            </a:endParaRPr>
          </a:p>
          <a:p>
            <a:pPr lvl="2">
              <a:buFont typeface="Arial" charset="0"/>
              <a:buBlip>
                <a:blip r:embed="rId2"/>
              </a:buBlip>
            </a:pPr>
            <a:r>
              <a:rPr lang="cs-CZ" altLang="cs-CZ" sz="2400" b="1" dirty="0" smtClean="0">
                <a:solidFill>
                  <a:schemeClr val="tx2"/>
                </a:solidFill>
                <a:latin typeface="+mn-lt"/>
              </a:rPr>
              <a:t> MKP dokončí transformaci JZ již existujících záznamů do </a:t>
            </a:r>
            <a:r>
              <a:rPr lang="cs-CZ" altLang="cs-CZ" sz="2400" b="1" dirty="0" err="1" smtClean="0">
                <a:solidFill>
                  <a:schemeClr val="tx2"/>
                </a:solidFill>
                <a:latin typeface="+mn-lt"/>
              </a:rPr>
              <a:t>MARCu</a:t>
            </a:r>
            <a:endParaRPr lang="cs-CZ" altLang="cs-CZ" sz="2400" b="1" dirty="0" smtClean="0">
              <a:solidFill>
                <a:schemeClr val="tx2"/>
              </a:solidFill>
              <a:latin typeface="+mn-lt"/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altLang="cs-CZ" sz="2400" b="1" dirty="0" smtClean="0">
                <a:solidFill>
                  <a:schemeClr val="tx2"/>
                </a:solidFill>
                <a:latin typeface="+mn-lt"/>
              </a:rPr>
              <a:t>Kontrolní set bude nabídnut NK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  <a:latin typeface="+mn-lt"/>
              </a:rPr>
              <a:t> </a:t>
            </a:r>
            <a:r>
              <a:rPr lang="cs-CZ" altLang="cs-CZ" sz="2400" b="1" dirty="0" smtClean="0">
                <a:solidFill>
                  <a:schemeClr val="tx2"/>
                </a:solidFill>
                <a:latin typeface="+mn-lt"/>
              </a:rPr>
              <a:t>NK přislíbila kontrolu setu</a:t>
            </a:r>
          </a:p>
          <a:p>
            <a:pPr lvl="2" eaLnBrk="1" hangingPunct="1">
              <a:buFont typeface="Arial" charset="0"/>
              <a:buBlip>
                <a:blip r:embed="rId2"/>
              </a:buBlip>
            </a:pPr>
            <a:endParaRPr lang="cs-CZ" alt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8472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 smtClean="0"/>
              <a:t>Kompletní záznam</a:t>
            </a: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z="2400" b="1" dirty="0" smtClean="0">
              <a:solidFill>
                <a:schemeClr val="tx2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17</a:t>
            </a:fld>
            <a:endParaRPr lang="cs-CZ" altLang="cs-CZ" dirty="0"/>
          </a:p>
        </p:txBody>
      </p:sp>
      <p:sp>
        <p:nvSpPr>
          <p:cNvPr id="5" name="Obdélník 4"/>
          <p:cNvSpPr/>
          <p:nvPr/>
        </p:nvSpPr>
        <p:spPr>
          <a:xfrm>
            <a:off x="755576" y="1597730"/>
            <a:ext cx="7128792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eaLnBrk="1" hangingPunct="1">
              <a:buFont typeface="Arial" charset="0"/>
              <a:buBlip>
                <a:blip r:embed="rId2"/>
              </a:buBlip>
            </a:pPr>
            <a:endParaRPr lang="cs-CZ" altLang="cs-CZ" sz="3200" dirty="0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2"/>
              </a:buBlip>
            </a:pPr>
            <a:r>
              <a:rPr lang="cs-CZ" altLang="cs-CZ" sz="3200" b="1" dirty="0" smtClean="0">
                <a:solidFill>
                  <a:schemeClr val="tx2"/>
                </a:solidFill>
              </a:rPr>
              <a:t> Termín: polovina roku 2018</a:t>
            </a:r>
          </a:p>
          <a:p>
            <a:pPr lvl="1" eaLnBrk="1" hangingPunct="1"/>
            <a:endParaRPr lang="cs-CZ" altLang="cs-CZ" sz="3200" dirty="0" smtClean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dirty="0">
                <a:solidFill>
                  <a:schemeClr val="tx2"/>
                </a:solidFill>
              </a:rPr>
              <a:t> </a:t>
            </a:r>
            <a:r>
              <a:rPr lang="cs-CZ" altLang="cs-CZ" sz="2400" b="1" dirty="0">
                <a:solidFill>
                  <a:schemeClr val="tx2"/>
                </a:solidFill>
              </a:rPr>
              <a:t>MKP dokončí transformaci </a:t>
            </a:r>
            <a:r>
              <a:rPr lang="cs-CZ" altLang="cs-CZ" sz="2400" b="1" dirty="0" smtClean="0">
                <a:solidFill>
                  <a:schemeClr val="tx2"/>
                </a:solidFill>
              </a:rPr>
              <a:t>VZ </a:t>
            </a:r>
            <a:r>
              <a:rPr lang="cs-CZ" altLang="cs-CZ" sz="2400" b="1" dirty="0">
                <a:solidFill>
                  <a:schemeClr val="tx2"/>
                </a:solidFill>
              </a:rPr>
              <a:t>již existujících záznamů do </a:t>
            </a:r>
            <a:r>
              <a:rPr lang="cs-CZ" altLang="cs-CZ" sz="2400" b="1" dirty="0" err="1">
                <a:solidFill>
                  <a:schemeClr val="tx2"/>
                </a:solidFill>
              </a:rPr>
              <a:t>MARCu</a:t>
            </a:r>
            <a:endParaRPr lang="cs-CZ" altLang="cs-CZ" sz="2400" b="1" dirty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 </a:t>
            </a:r>
            <a:r>
              <a:rPr lang="cs-CZ" altLang="cs-CZ" sz="2400" b="1" dirty="0" smtClean="0">
                <a:solidFill>
                  <a:schemeClr val="tx2"/>
                </a:solidFill>
              </a:rPr>
              <a:t>Následná kontrola v NK</a:t>
            </a:r>
            <a:endParaRPr lang="cs-CZ" altLang="cs-CZ" sz="2400" b="1" dirty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 </a:t>
            </a:r>
            <a:r>
              <a:rPr lang="cs-CZ" altLang="cs-CZ" sz="2400" b="1" dirty="0" smtClean="0">
                <a:solidFill>
                  <a:schemeClr val="tx2"/>
                </a:solidFill>
              </a:rPr>
              <a:t>Nabízení knihovnám přes Souborný katalog ČR</a:t>
            </a:r>
            <a:endParaRPr lang="cs-CZ" altLang="cs-CZ" sz="2400" b="1" dirty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2"/>
              </a:buBlip>
            </a:pPr>
            <a:endParaRPr lang="cs-CZ" altLang="cs-CZ" sz="2000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65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 descr="\\PRACOVNA\Pracovna-D\Pracovní\Městská knihovna v Praze\Grafické zpracování\MLP\PPT prezentace sablona\091109\cover-b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Nadpis 1"/>
          <p:cNvSpPr>
            <a:spLocks noGrp="1"/>
          </p:cNvSpPr>
          <p:nvPr>
            <p:ph type="ctrTitle"/>
          </p:nvPr>
        </p:nvSpPr>
        <p:spPr>
          <a:xfrm>
            <a:off x="1643063" y="2130425"/>
            <a:ext cx="7143750" cy="1512888"/>
          </a:xfrm>
        </p:spPr>
        <p:txBody>
          <a:bodyPr/>
          <a:lstStyle/>
          <a:p>
            <a:pPr algn="l" eaLnBrk="1" hangingPunct="1"/>
            <a:r>
              <a:rPr lang="cs-CZ" altLang="cs-CZ" sz="4000" b="1" dirty="0" smtClean="0"/>
              <a:t>Děkujeme za pozornost</a:t>
            </a:r>
          </a:p>
        </p:txBody>
      </p:sp>
      <p:sp>
        <p:nvSpPr>
          <p:cNvPr id="10244" name="Podnadpis 2"/>
          <p:cNvSpPr>
            <a:spLocks noGrp="1"/>
          </p:cNvSpPr>
          <p:nvPr>
            <p:ph type="subTitle" idx="1"/>
          </p:nvPr>
        </p:nvSpPr>
        <p:spPr>
          <a:xfrm>
            <a:off x="1331640" y="3886200"/>
            <a:ext cx="7228160" cy="1400175"/>
          </a:xfrm>
        </p:spPr>
        <p:txBody>
          <a:bodyPr/>
          <a:lstStyle/>
          <a:p>
            <a:pPr algn="l" eaLnBrk="1" hangingPunct="1"/>
            <a:r>
              <a:rPr lang="cs-CZ" altLang="cs-CZ" sz="1800" dirty="0" smtClean="0">
                <a:solidFill>
                  <a:schemeClr val="tx2"/>
                </a:solidFill>
              </a:rPr>
              <a:t>Zuzana </a:t>
            </a:r>
            <a:r>
              <a:rPr lang="cs-CZ" altLang="cs-CZ" sz="1800" dirty="0" err="1" smtClean="0">
                <a:solidFill>
                  <a:schemeClr val="tx2"/>
                </a:solidFill>
              </a:rPr>
              <a:t>Kopencová</a:t>
            </a:r>
            <a:r>
              <a:rPr lang="cs-CZ" altLang="cs-CZ" sz="1800" dirty="0" smtClean="0">
                <a:solidFill>
                  <a:schemeClr val="tx2"/>
                </a:solidFill>
              </a:rPr>
              <a:t>           		Ivana </a:t>
            </a:r>
            <a:r>
              <a:rPr lang="cs-CZ" altLang="cs-CZ" sz="1800" dirty="0" err="1">
                <a:solidFill>
                  <a:schemeClr val="tx2"/>
                </a:solidFill>
              </a:rPr>
              <a:t>F</a:t>
            </a:r>
            <a:r>
              <a:rPr lang="cs-CZ" altLang="cs-CZ" sz="1800" dirty="0" err="1" smtClean="0">
                <a:solidFill>
                  <a:schemeClr val="tx2"/>
                </a:solidFill>
              </a:rPr>
              <a:t>erdinandová</a:t>
            </a:r>
            <a:endParaRPr lang="cs-CZ" altLang="cs-CZ" sz="1800" dirty="0" smtClean="0">
              <a:solidFill>
                <a:schemeClr val="tx2"/>
              </a:solidFill>
            </a:endParaRPr>
          </a:p>
          <a:p>
            <a:pPr algn="l" eaLnBrk="1" hangingPunct="1"/>
            <a:r>
              <a:rPr lang="cs-CZ" altLang="cs-CZ" sz="1800" dirty="0" smtClean="0">
                <a:solidFill>
                  <a:schemeClr val="tx2"/>
                </a:solidFill>
                <a:hlinkClick r:id="rId3"/>
              </a:rPr>
              <a:t>zuzana.kopencova@mlp.cz</a:t>
            </a:r>
            <a:r>
              <a:rPr lang="cs-CZ" altLang="cs-CZ" sz="1800" dirty="0" smtClean="0">
                <a:solidFill>
                  <a:schemeClr val="tx2"/>
                </a:solidFill>
              </a:rPr>
              <a:t>	</a:t>
            </a:r>
            <a:r>
              <a:rPr lang="cs-CZ" altLang="cs-CZ" sz="1800" dirty="0" smtClean="0">
                <a:solidFill>
                  <a:schemeClr val="tx2"/>
                </a:solidFill>
                <a:hlinkClick r:id="rId4"/>
              </a:rPr>
              <a:t>ivana.ferdinandova@mlp.cz</a:t>
            </a:r>
            <a:endParaRPr lang="cs-CZ" altLang="cs-CZ" sz="1800" dirty="0" smtClean="0">
              <a:solidFill>
                <a:schemeClr val="tx2"/>
              </a:solidFill>
            </a:endParaRPr>
          </a:p>
          <a:p>
            <a:pPr algn="l" eaLnBrk="1" hangingPunct="1"/>
            <a:r>
              <a:rPr lang="cs-CZ" altLang="cs-CZ" sz="1800" dirty="0" smtClean="0">
                <a:solidFill>
                  <a:schemeClr val="tx2"/>
                </a:solidFill>
              </a:rPr>
              <a:t>222 113 205			222 113 204</a:t>
            </a:r>
          </a:p>
        </p:txBody>
      </p:sp>
      <p:pic>
        <p:nvPicPr>
          <p:cNvPr id="1024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738" y="5373688"/>
            <a:ext cx="100806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dpis 1"/>
          <p:cNvSpPr>
            <a:spLocks noGrp="1"/>
          </p:cNvSpPr>
          <p:nvPr>
            <p:ph type="title"/>
          </p:nvPr>
        </p:nvSpPr>
        <p:spPr>
          <a:xfrm>
            <a:off x="1428750" y="274638"/>
            <a:ext cx="7463730" cy="1143000"/>
          </a:xfrm>
        </p:spPr>
        <p:txBody>
          <a:bodyPr/>
          <a:lstStyle/>
          <a:p>
            <a:pPr algn="l" eaLnBrk="1" hangingPunct="1"/>
            <a:r>
              <a:rPr lang="cs-CZ" altLang="cs-CZ" sz="4000" b="1" dirty="0" smtClean="0"/>
              <a:t>Nová pravidla a katalogizace</a:t>
            </a:r>
          </a:p>
        </p:txBody>
      </p:sp>
      <p:sp>
        <p:nvSpPr>
          <p:cNvPr id="307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Blip>
                <a:blip r:embed="rId3"/>
              </a:buBlip>
            </a:pPr>
            <a:endParaRPr lang="cs-CZ" altLang="cs-CZ" sz="2600" dirty="0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altLang="cs-CZ" sz="3200" b="1" dirty="0" smtClean="0">
                <a:solidFill>
                  <a:schemeClr val="tx2"/>
                </a:solidFill>
              </a:rPr>
              <a:t>Pravidla RDA</a:t>
            </a:r>
          </a:p>
          <a:p>
            <a:pPr lvl="2" eaLnBrk="1" hangingPunct="1">
              <a:buFont typeface="Arial" charset="0"/>
              <a:buBlip>
                <a:blip r:embed="rId3"/>
              </a:buBlip>
            </a:pPr>
            <a:r>
              <a:rPr lang="cs-CZ" altLang="cs-CZ" sz="2000" b="1" dirty="0" smtClean="0">
                <a:solidFill>
                  <a:schemeClr val="tx2"/>
                </a:solidFill>
              </a:rPr>
              <a:t>Od 1. 5. 2015</a:t>
            </a:r>
          </a:p>
          <a:p>
            <a:pPr lvl="2" eaLnBrk="1" hangingPunct="1">
              <a:buFont typeface="Arial" charset="0"/>
              <a:buBlip>
                <a:blip r:embed="rId3"/>
              </a:buBlip>
            </a:pPr>
            <a:r>
              <a:rPr lang="cs-CZ" altLang="cs-CZ" sz="2000" b="1" dirty="0" smtClean="0">
                <a:solidFill>
                  <a:schemeClr val="tx2"/>
                </a:solidFill>
              </a:rPr>
              <a:t>Složitější záznam - všichni autoři, ilustrátoři, překladatelé</a:t>
            </a:r>
          </a:p>
          <a:p>
            <a:pPr lvl="2" eaLnBrk="1" hangingPunct="1">
              <a:buFont typeface="Arial" charset="0"/>
              <a:buBlip>
                <a:blip r:embed="rId3"/>
              </a:buBlip>
            </a:pPr>
            <a:r>
              <a:rPr lang="cs-CZ" altLang="cs-CZ" sz="2000" b="1" dirty="0" smtClean="0">
                <a:solidFill>
                  <a:schemeClr val="tx2"/>
                </a:solidFill>
              </a:rPr>
              <a:t>Potřeba kvalitních, úplných záznamu - bez duplicit </a:t>
            </a:r>
          </a:p>
          <a:p>
            <a:pPr lvl="2" eaLnBrk="1" hangingPunct="1">
              <a:buFont typeface="Arial" charset="0"/>
              <a:buBlip>
                <a:blip r:embed="rId3"/>
              </a:buBlip>
            </a:pPr>
            <a:r>
              <a:rPr lang="cs-CZ" altLang="cs-CZ" sz="2000" b="1" dirty="0" smtClean="0">
                <a:solidFill>
                  <a:schemeClr val="tx2"/>
                </a:solidFill>
              </a:rPr>
              <a:t>Značné personální náklady v jednotlivých knihovnách</a:t>
            </a:r>
          </a:p>
          <a:p>
            <a:pPr lvl="2" eaLnBrk="1" hangingPunct="1">
              <a:buFont typeface="Arial" charset="0"/>
              <a:buBlip>
                <a:blip r:embed="rId3"/>
              </a:buBlip>
            </a:pPr>
            <a:r>
              <a:rPr lang="cs-CZ" altLang="cs-CZ" sz="2000" b="1" dirty="0" smtClean="0">
                <a:solidFill>
                  <a:schemeClr val="tx2"/>
                </a:solidFill>
              </a:rPr>
              <a:t>Neekonomické - násobné vynakládání finančních prostředků</a:t>
            </a:r>
          </a:p>
          <a:p>
            <a:pPr marL="914400" lvl="2" indent="0" eaLnBrk="1" hangingPunct="1">
              <a:buNone/>
            </a:pPr>
            <a:endParaRPr lang="cs-CZ" altLang="cs-CZ" sz="1800" dirty="0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3"/>
              </a:buBlip>
            </a:pPr>
            <a:endParaRPr lang="cs-CZ" altLang="cs-CZ" sz="2200" dirty="0" smtClean="0">
              <a:solidFill>
                <a:schemeClr val="tx2"/>
              </a:solidFill>
            </a:endParaRPr>
          </a:p>
        </p:txBody>
      </p:sp>
      <p:sp>
        <p:nvSpPr>
          <p:cNvPr id="3076" name="Zástupný symbol pro číslo snímk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FA821708-3FEF-454A-9F05-EDC5D43DC6A2}" type="slidenum">
              <a:rPr lang="cs-CZ" altLang="cs-CZ" sz="1200">
                <a:solidFill>
                  <a:srgbClr val="D2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 dirty="0">
              <a:solidFill>
                <a:srgbClr val="D2898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723"/>
    </mc:Choice>
    <mc:Fallback xmlns="">
      <p:transition spd="slow" advTm="9723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pPr algn="l" eaLnBrk="1" hangingPunct="1"/>
            <a:r>
              <a:rPr lang="cs-CZ" altLang="cs-CZ" sz="3600" b="1" dirty="0" smtClean="0"/>
              <a:t>Výzva Ústřední knihovnické rady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Blip>
                <a:blip r:embed="rId3"/>
              </a:buBlip>
            </a:pPr>
            <a:endParaRPr lang="cs-CZ" altLang="cs-CZ" sz="2600" dirty="0" smtClean="0">
              <a:solidFill>
                <a:schemeClr val="tx2"/>
              </a:solidFill>
            </a:endParaRPr>
          </a:p>
          <a:p>
            <a:pPr lvl="1" eaLnBrk="1" hangingPunct="1">
              <a:buBlip>
                <a:blip r:embed="rId3"/>
              </a:buBlip>
            </a:pPr>
            <a:r>
              <a:rPr lang="cs-CZ" altLang="cs-CZ" sz="2400" b="1" dirty="0">
                <a:solidFill>
                  <a:schemeClr val="tx2"/>
                </a:solidFill>
              </a:rPr>
              <a:t>Nutnost stahování kvalitních záznamů z </a:t>
            </a:r>
            <a:r>
              <a:rPr lang="cs-CZ" altLang="cs-CZ" sz="2400" b="1" dirty="0" smtClean="0">
                <a:solidFill>
                  <a:schemeClr val="tx2"/>
                </a:solidFill>
              </a:rPr>
              <a:t>jednoho či několika málo zdrojů</a:t>
            </a:r>
            <a:endParaRPr lang="cs-CZ" altLang="cs-CZ" sz="2400" b="1" dirty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3"/>
              </a:buBlip>
            </a:pPr>
            <a:endParaRPr lang="cs-CZ" altLang="cs-CZ" sz="2200" b="1" dirty="0" smtClean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3"/>
              </a:buBlip>
            </a:pPr>
            <a:r>
              <a:rPr lang="cs-CZ" altLang="cs-CZ" sz="1800" b="1" dirty="0" smtClean="0">
                <a:solidFill>
                  <a:schemeClr val="tx2"/>
                </a:solidFill>
              </a:rPr>
              <a:t>Některá z velkých městských knihoven</a:t>
            </a:r>
          </a:p>
          <a:p>
            <a:pPr marL="457200" lvl="1" indent="0" eaLnBrk="1" hangingPunct="1">
              <a:buNone/>
            </a:pPr>
            <a:endParaRPr lang="cs-CZ" altLang="cs-CZ" sz="2200" dirty="0" smtClean="0">
              <a:solidFill>
                <a:schemeClr val="tx2"/>
              </a:solidFill>
            </a:endParaRPr>
          </a:p>
          <a:p>
            <a:pPr marL="457200" lvl="1" indent="0" eaLnBrk="1" hangingPunct="1">
              <a:buNone/>
            </a:pPr>
            <a:endParaRPr lang="cs-CZ" altLang="cs-CZ" sz="2200" dirty="0" smtClean="0">
              <a:solidFill>
                <a:schemeClr val="tx2"/>
              </a:solidFill>
            </a:endParaRPr>
          </a:p>
        </p:txBody>
      </p:sp>
      <p:sp>
        <p:nvSpPr>
          <p:cNvPr id="4100" name="Zástupný symbol pro číslo snímk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6AF9B09-4968-4747-A1B4-A16F37F6B009}" type="slidenum">
              <a:rPr lang="cs-CZ" altLang="cs-CZ" sz="1200">
                <a:solidFill>
                  <a:srgbClr val="D2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 dirty="0">
              <a:solidFill>
                <a:srgbClr val="D28989"/>
              </a:solidFill>
            </a:endParaRPr>
          </a:p>
        </p:txBody>
      </p:sp>
      <p:sp>
        <p:nvSpPr>
          <p:cNvPr id="2" name="Výbuch 2 1"/>
          <p:cNvSpPr/>
          <p:nvPr/>
        </p:nvSpPr>
        <p:spPr>
          <a:xfrm>
            <a:off x="1547664" y="3645024"/>
            <a:ext cx="5328592" cy="2592288"/>
          </a:xfrm>
          <a:prstGeom prst="irregularSeal2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6000" dirty="0" smtClean="0"/>
              <a:t>MKP</a:t>
            </a:r>
            <a:endParaRPr lang="cs-CZ" sz="60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6"/>
    </mc:Choice>
    <mc:Fallback xmlns="">
      <p:transition spd="slow" advTm="216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adpis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258050" cy="1143000"/>
          </a:xfrm>
        </p:spPr>
        <p:txBody>
          <a:bodyPr/>
          <a:lstStyle/>
          <a:p>
            <a:pPr algn="l" eaLnBrk="1" hangingPunct="1"/>
            <a:r>
              <a:rPr lang="cs-CZ" altLang="cs-CZ" sz="4000" b="1" dirty="0" smtClean="0"/>
              <a:t>MKP a katalogizace beletrie</a:t>
            </a:r>
          </a:p>
        </p:txBody>
      </p:sp>
      <p:sp>
        <p:nvSpPr>
          <p:cNvPr id="512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Blip>
                <a:blip r:embed="rId3"/>
              </a:buBlip>
            </a:pPr>
            <a:r>
              <a:rPr lang="cs-CZ" altLang="cs-CZ" sz="3600" b="1" dirty="0" smtClean="0">
                <a:solidFill>
                  <a:schemeClr val="tx2"/>
                </a:solidFill>
              </a:rPr>
              <a:t>Proč</a:t>
            </a:r>
            <a:endParaRPr lang="cs-CZ" altLang="cs-CZ" sz="3600" b="1" dirty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sz="2000" b="1" dirty="0" smtClean="0">
                <a:solidFill>
                  <a:schemeClr val="tx2"/>
                </a:solidFill>
              </a:rPr>
              <a:t>Jsme </a:t>
            </a:r>
            <a:r>
              <a:rPr lang="cs-CZ" sz="2000" b="1" dirty="0">
                <a:solidFill>
                  <a:schemeClr val="tx2"/>
                </a:solidFill>
              </a:rPr>
              <a:t>velká městská </a:t>
            </a:r>
            <a:r>
              <a:rPr lang="cs-CZ" sz="2000" b="1" dirty="0" smtClean="0">
                <a:solidFill>
                  <a:schemeClr val="tx2"/>
                </a:solidFill>
              </a:rPr>
              <a:t>knihovna</a:t>
            </a: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sz="2000" b="1" dirty="0" smtClean="0">
                <a:solidFill>
                  <a:schemeClr val="tx2"/>
                </a:solidFill>
              </a:rPr>
              <a:t>Máme </a:t>
            </a:r>
            <a:r>
              <a:rPr lang="cs-CZ" sz="2000" b="1" dirty="0">
                <a:solidFill>
                  <a:schemeClr val="tx2"/>
                </a:solidFill>
              </a:rPr>
              <a:t>bohaté zkušenosti s </a:t>
            </a:r>
            <a:r>
              <a:rPr lang="cs-CZ" sz="2000" b="1" dirty="0" smtClean="0">
                <a:solidFill>
                  <a:schemeClr val="tx2"/>
                </a:solidFill>
              </a:rPr>
              <a:t>nakupováním a </a:t>
            </a:r>
            <a:r>
              <a:rPr lang="cs-CZ" sz="2000" b="1" dirty="0">
                <a:solidFill>
                  <a:schemeClr val="tx2"/>
                </a:solidFill>
              </a:rPr>
              <a:t>zpracováním </a:t>
            </a:r>
            <a:r>
              <a:rPr lang="cs-CZ" sz="2000" b="1" dirty="0" smtClean="0">
                <a:solidFill>
                  <a:schemeClr val="tx2"/>
                </a:solidFill>
              </a:rPr>
              <a:t>beletrie</a:t>
            </a: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sz="2000" b="1" dirty="0" smtClean="0">
                <a:solidFill>
                  <a:schemeClr val="tx2"/>
                </a:solidFill>
              </a:rPr>
              <a:t>Máme </a:t>
            </a:r>
            <a:r>
              <a:rPr lang="cs-CZ" sz="2000" b="1" dirty="0">
                <a:solidFill>
                  <a:schemeClr val="tx2"/>
                </a:solidFill>
              </a:rPr>
              <a:t>výborné kontakty s pražskými nakladateli, vydavateli a </a:t>
            </a:r>
            <a:r>
              <a:rPr lang="cs-CZ" sz="2000" b="1" dirty="0" smtClean="0">
                <a:solidFill>
                  <a:schemeClr val="tx2"/>
                </a:solidFill>
              </a:rPr>
              <a:t>distributory</a:t>
            </a: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sz="2000" b="1" dirty="0" smtClean="0">
                <a:solidFill>
                  <a:schemeClr val="tx2"/>
                </a:solidFill>
              </a:rPr>
              <a:t>Jsme </a:t>
            </a:r>
            <a:r>
              <a:rPr lang="cs-CZ" sz="2000" b="1" dirty="0">
                <a:solidFill>
                  <a:schemeClr val="tx2"/>
                </a:solidFill>
              </a:rPr>
              <a:t>schopni </a:t>
            </a:r>
            <a:r>
              <a:rPr lang="cs-CZ" sz="2000" b="1" dirty="0" smtClean="0">
                <a:solidFill>
                  <a:schemeClr val="tx2"/>
                </a:solidFill>
              </a:rPr>
              <a:t>rychle </a:t>
            </a:r>
            <a:r>
              <a:rPr lang="cs-CZ" sz="2000" b="1" dirty="0">
                <a:solidFill>
                  <a:schemeClr val="tx2"/>
                </a:solidFill>
              </a:rPr>
              <a:t>získat signální výtisky od pražských </a:t>
            </a:r>
            <a:r>
              <a:rPr lang="cs-CZ" sz="2000" b="1" dirty="0" smtClean="0">
                <a:solidFill>
                  <a:schemeClr val="tx2"/>
                </a:solidFill>
              </a:rPr>
              <a:t>distributorů</a:t>
            </a: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sz="2000" b="1" dirty="0" smtClean="0">
                <a:solidFill>
                  <a:schemeClr val="tx2"/>
                </a:solidFill>
              </a:rPr>
              <a:t>Dokážeme </a:t>
            </a:r>
            <a:r>
              <a:rPr lang="cs-CZ" sz="2000" b="1" dirty="0">
                <a:solidFill>
                  <a:schemeClr val="tx2"/>
                </a:solidFill>
              </a:rPr>
              <a:t>vytvořit kvalitní záznam (RDA, MARC21) obohacený </a:t>
            </a:r>
            <a:r>
              <a:rPr lang="cs-CZ" sz="2000" b="1" dirty="0" smtClean="0">
                <a:solidFill>
                  <a:schemeClr val="tx2"/>
                </a:solidFill>
              </a:rPr>
              <a:t>anotací</a:t>
            </a:r>
          </a:p>
          <a:p>
            <a:pPr lvl="1" eaLnBrk="1" hangingPunct="1">
              <a:buFont typeface="Arial" charset="0"/>
              <a:buBlip>
                <a:blip r:embed="rId3"/>
              </a:buBlip>
            </a:pPr>
            <a:r>
              <a:rPr lang="cs-CZ" sz="2000" b="1" dirty="0" smtClean="0">
                <a:solidFill>
                  <a:schemeClr val="tx2"/>
                </a:solidFill>
              </a:rPr>
              <a:t>Máme </a:t>
            </a:r>
            <a:r>
              <a:rPr lang="cs-CZ" sz="2000" b="1" dirty="0">
                <a:solidFill>
                  <a:schemeClr val="tx2"/>
                </a:solidFill>
              </a:rPr>
              <a:t>tým zkušených akvizitérů, katalogizátorů a </a:t>
            </a:r>
            <a:r>
              <a:rPr lang="cs-CZ" sz="2000" b="1" dirty="0" smtClean="0">
                <a:solidFill>
                  <a:schemeClr val="tx2"/>
                </a:solidFill>
              </a:rPr>
              <a:t>lektorů</a:t>
            </a:r>
            <a:endParaRPr lang="cs-CZ" sz="2000" b="1" dirty="0">
              <a:solidFill>
                <a:schemeClr val="tx2"/>
              </a:solidFill>
            </a:endParaRPr>
          </a:p>
          <a:p>
            <a:pPr lvl="2" eaLnBrk="1" hangingPunct="1">
              <a:buFont typeface="Arial" charset="0"/>
              <a:buBlip>
                <a:blip r:embed="rId3"/>
              </a:buBlip>
            </a:pPr>
            <a:endParaRPr lang="cs-CZ" altLang="cs-CZ" sz="1800" dirty="0" smtClean="0">
              <a:solidFill>
                <a:schemeClr val="tx2"/>
              </a:solidFill>
            </a:endParaRPr>
          </a:p>
          <a:p>
            <a:pPr lvl="1" eaLnBrk="1" hangingPunct="1">
              <a:buFont typeface="Arial" charset="0"/>
              <a:buBlip>
                <a:blip r:embed="rId3"/>
              </a:buBlip>
            </a:pPr>
            <a:endParaRPr lang="cs-CZ" altLang="cs-CZ" sz="2200" dirty="0" smtClean="0">
              <a:solidFill>
                <a:schemeClr val="tx2"/>
              </a:solidFill>
            </a:endParaRPr>
          </a:p>
        </p:txBody>
      </p:sp>
      <p:sp>
        <p:nvSpPr>
          <p:cNvPr id="5124" name="Zástupný symbol pro číslo snímk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CB7E340-6FEC-476F-9A6A-B66187FA7BD8}" type="slidenum">
              <a:rPr lang="cs-CZ" altLang="cs-CZ" sz="1200">
                <a:solidFill>
                  <a:srgbClr val="D2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 dirty="0">
              <a:solidFill>
                <a:srgbClr val="D2898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941"/>
    </mc:Choice>
    <mc:Fallback xmlns="">
      <p:transition spd="slow" advTm="194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>
          <a:xfrm>
            <a:off x="1428750" y="274638"/>
            <a:ext cx="7258050" cy="1143000"/>
          </a:xfrm>
        </p:spPr>
        <p:txBody>
          <a:bodyPr/>
          <a:lstStyle/>
          <a:p>
            <a:pPr algn="l" eaLnBrk="1" hangingPunct="1"/>
            <a:r>
              <a:rPr lang="cs-CZ" altLang="cs-CZ" sz="4000" b="1" dirty="0" smtClean="0"/>
              <a:t>Zeptali jsme se VÁS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Blip>
                <a:blip r:embed="rId3"/>
              </a:buBlip>
            </a:pPr>
            <a:endParaRPr lang="cs-CZ" altLang="cs-CZ" sz="2600" dirty="0" smtClean="0">
              <a:solidFill>
                <a:schemeClr val="tx2"/>
              </a:solidFill>
            </a:endParaRPr>
          </a:p>
          <a:p>
            <a:pPr lvl="1" eaLnBrk="1" hangingPunct="1">
              <a:buBlip>
                <a:blip r:embed="rId3"/>
              </a:buBlip>
            </a:pPr>
            <a:r>
              <a:rPr lang="cs-CZ" altLang="cs-CZ" sz="3600" b="1" dirty="0" smtClean="0">
                <a:solidFill>
                  <a:schemeClr val="tx2"/>
                </a:solidFill>
              </a:rPr>
              <a:t>Dotazníkové šetření</a:t>
            </a:r>
          </a:p>
          <a:p>
            <a:pPr lvl="2" eaLnBrk="1" hangingPunct="1">
              <a:buBlip>
                <a:blip r:embed="rId3"/>
              </a:buBlip>
            </a:pPr>
            <a:r>
              <a:rPr lang="cs-CZ" altLang="cs-CZ" b="1" dirty="0" smtClean="0">
                <a:solidFill>
                  <a:schemeClr val="tx2"/>
                </a:solidFill>
              </a:rPr>
              <a:t>Zajištění </a:t>
            </a:r>
            <a:r>
              <a:rPr lang="cs-CZ" altLang="cs-CZ" b="1" dirty="0">
                <a:solidFill>
                  <a:schemeClr val="tx2"/>
                </a:solidFill>
              </a:rPr>
              <a:t>zrychleného zpracování české tištěné produkce beletrie pro sdílenou katalogizaci knihoven </a:t>
            </a:r>
            <a:r>
              <a:rPr lang="cs-CZ" altLang="cs-CZ" b="1" dirty="0" smtClean="0">
                <a:solidFill>
                  <a:schemeClr val="tx2"/>
                </a:solidFill>
              </a:rPr>
              <a:t>ČR</a:t>
            </a:r>
            <a:endParaRPr lang="cs-CZ" altLang="cs-CZ" b="1" dirty="0">
              <a:solidFill>
                <a:schemeClr val="tx2"/>
              </a:solidFill>
            </a:endParaRPr>
          </a:p>
          <a:p>
            <a:pPr lvl="2" eaLnBrk="1" hangingPunct="1">
              <a:buBlip>
                <a:blip r:embed="rId3"/>
              </a:buBlip>
            </a:pPr>
            <a:r>
              <a:rPr lang="cs-CZ" altLang="cs-CZ" b="1" dirty="0" smtClean="0">
                <a:solidFill>
                  <a:schemeClr val="tx2"/>
                </a:solidFill>
              </a:rPr>
              <a:t>Dobře </a:t>
            </a:r>
            <a:r>
              <a:rPr lang="cs-CZ" altLang="cs-CZ" b="1" dirty="0">
                <a:solidFill>
                  <a:schemeClr val="tx2"/>
                </a:solidFill>
              </a:rPr>
              <a:t>a zároveň realisticky nastavit parametry </a:t>
            </a:r>
            <a:r>
              <a:rPr lang="cs-CZ" altLang="cs-CZ" b="1" dirty="0" smtClean="0">
                <a:solidFill>
                  <a:schemeClr val="tx2"/>
                </a:solidFill>
              </a:rPr>
              <a:t>této činnosti</a:t>
            </a:r>
          </a:p>
          <a:p>
            <a:pPr lvl="2" eaLnBrk="1" hangingPunct="1">
              <a:buBlip>
                <a:blip r:embed="rId3"/>
              </a:buBlip>
            </a:pPr>
            <a:r>
              <a:rPr lang="cs-CZ" altLang="cs-CZ" b="1" dirty="0" smtClean="0">
                <a:solidFill>
                  <a:schemeClr val="tx2"/>
                </a:solidFill>
              </a:rPr>
              <a:t>9 otázek</a:t>
            </a:r>
          </a:p>
          <a:p>
            <a:pPr lvl="2" eaLnBrk="1" hangingPunct="1">
              <a:buBlip>
                <a:blip r:embed="rId3"/>
              </a:buBlip>
            </a:pPr>
            <a:r>
              <a:rPr lang="cs-CZ" altLang="cs-CZ" b="1" dirty="0" smtClean="0">
                <a:solidFill>
                  <a:schemeClr val="tx2"/>
                </a:solidFill>
              </a:rPr>
              <a:t>91 odpovědí</a:t>
            </a:r>
          </a:p>
        </p:txBody>
      </p:sp>
      <p:sp>
        <p:nvSpPr>
          <p:cNvPr id="6148" name="Zástupný symbol pro číslo snímk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71B7DD8-04B1-48A8-92C2-CCEEDF8B045B}" type="slidenum">
              <a:rPr lang="cs-CZ" altLang="cs-CZ" sz="1200">
                <a:solidFill>
                  <a:srgbClr val="D2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cs-CZ" altLang="cs-CZ" sz="1200" dirty="0">
              <a:solidFill>
                <a:srgbClr val="D28989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7"/>
    </mc:Choice>
    <mc:Fallback xmlns="">
      <p:transition spd="slow" advTm="1727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>
          <a:xfrm>
            <a:off x="1428750" y="404664"/>
            <a:ext cx="7258050" cy="1152128"/>
          </a:xfrm>
        </p:spPr>
        <p:txBody>
          <a:bodyPr/>
          <a:lstStyle/>
          <a:p>
            <a:pPr algn="l" eaLnBrk="1" hangingPunct="1"/>
            <a:r>
              <a:rPr lang="cs-CZ" altLang="cs-CZ" sz="2400" b="1" dirty="0"/>
              <a:t>Považujete možnost přebírání záznamů titulů beletrie z jednoho centra za </a:t>
            </a:r>
            <a:r>
              <a:rPr lang="cs-CZ" altLang="cs-CZ" sz="2400" b="1" dirty="0" smtClean="0"/>
              <a:t>užitečnou?</a:t>
            </a:r>
          </a:p>
        </p:txBody>
      </p:sp>
      <p:sp>
        <p:nvSpPr>
          <p:cNvPr id="8196" name="Zástupný symbol pro číslo snímk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ACB17C5-0B25-4B1A-91D7-A7E971C61275}" type="slidenum">
              <a:rPr lang="cs-CZ" altLang="cs-CZ" sz="1200">
                <a:solidFill>
                  <a:srgbClr val="D2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cs-CZ" altLang="cs-CZ" sz="1200" dirty="0">
              <a:solidFill>
                <a:srgbClr val="D28989"/>
              </a:solidFill>
            </a:endParaRPr>
          </a:p>
        </p:txBody>
      </p:sp>
      <p:pic>
        <p:nvPicPr>
          <p:cNvPr id="3077" name="Picture 5" descr="C:\Users\kopencoz\AppData\Local\Temp\chart-25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260" y="2015489"/>
            <a:ext cx="6213068" cy="3841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>
          <a:xfrm>
            <a:off x="1428750" y="274638"/>
            <a:ext cx="7258050" cy="1143000"/>
          </a:xfrm>
        </p:spPr>
        <p:txBody>
          <a:bodyPr/>
          <a:lstStyle/>
          <a:p>
            <a:pPr lvl="0" algn="l" eaLnBrk="1" hangingPunct="1"/>
            <a:r>
              <a:rPr lang="cs-CZ" sz="3600" dirty="0" smtClean="0"/>
              <a:t/>
            </a:r>
            <a:br>
              <a:rPr lang="cs-CZ" sz="3600" dirty="0" smtClean="0"/>
            </a:br>
            <a:r>
              <a:rPr lang="cs-CZ" sz="2400" b="1" dirty="0" smtClean="0"/>
              <a:t>Při </a:t>
            </a:r>
            <a:r>
              <a:rPr lang="cs-CZ" sz="2400" b="1" dirty="0"/>
              <a:t>přebírání záznamů beletrie preferujete:</a:t>
            </a:r>
            <a:r>
              <a:rPr lang="cs-CZ" sz="4000" dirty="0"/>
              <a:t/>
            </a:r>
            <a:br>
              <a:rPr lang="cs-CZ" sz="4000" dirty="0"/>
            </a:br>
            <a:endParaRPr lang="cs-CZ" altLang="cs-CZ" sz="4000" b="1" dirty="0" smtClean="0"/>
          </a:p>
        </p:txBody>
      </p:sp>
      <p:sp>
        <p:nvSpPr>
          <p:cNvPr id="9219" name="Zástupný symbol pro číslo snímku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D944A94-3DF5-428F-9343-FC36EF6C6E32}" type="slidenum">
              <a:rPr lang="cs-CZ" altLang="cs-CZ" sz="1200">
                <a:solidFill>
                  <a:srgbClr val="D28989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200" dirty="0">
              <a:solidFill>
                <a:srgbClr val="D28989"/>
              </a:solidFill>
            </a:endParaRPr>
          </a:p>
        </p:txBody>
      </p:sp>
      <p:sp>
        <p:nvSpPr>
          <p:cNvPr id="2" name="AutoShape 1" descr="Graf odpovědí Formulářů. Název otázky: Považujete možnost přebírání záznamů titulů beletrie z jednoho centra za užitečnou?. Počet odpovědí: 91 odpovědí.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3" name="AutoShape 2" descr="Graf odpovědí Formulářů. Název otázky: Považujete možnost přebírání záznamů titulů beletrie z jednoho centra za užitečnou?. Počet odpovědí: 91 odpovědí."/>
          <p:cNvSpPr>
            <a:spLocks noChangeAspect="1" noChangeArrowheads="1"/>
          </p:cNvSpPr>
          <p:nvPr/>
        </p:nvSpPr>
        <p:spPr bwMode="auto">
          <a:xfrm>
            <a:off x="152400" y="1524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sp>
        <p:nvSpPr>
          <p:cNvPr id="4" name="AutoShape 4" descr="data:image/png;base64,iVBORw0KGgoAAAANSUhEUgAABe4AAANjCAYAAADcf4r7AAAgAElEQVR4nOzdeZwb5Z3v+7nnj3vuP/e+zuvMnGSWJCdnMktmMpOZTJLJwr4GCMkQCEvYEkgIELawyNjIGCNjWzbYsjHyrvYibzI2yOBFNnYLMGB5t7wvstt725bX9r5+7x+kRKm6Siot3SV1f96v1+8P3F1VTz1Vpeb1rUfP82cCAAAAAAAAAAA148+8bgAAAAAAAAAAAPgCwT0AAAAAAAAAADWE4B4AAAAAAAAAgBpCcA8AAAAAAAAAQA0huAcAAAAAAAAAoIYQ3AMAAAAAAAAAUEMI7gEAAAAAAAAAqCEE9wAAAAAAAAAA1BCCewAAAAAAAAAAagjBPQAAAAAAAAAANYTgHgAAAAAAAACAGkJwDwAAAAAAAABADSG4BwAAAAAAAACghhDcAwAAAAAAAABQQwjuAQAAAAAAAACoIQT3AAAAAAAAAADUEIJ7AAAAAAAAAABqCME9AAAAAAAAAAA1hOAeAAAAAAAAAIAaQnAPAAAAAAAAAEANIbgHAAAAAAAAAKCGENwDAAAAAAAAAFBDCO4BAAAAAAAAAKghBPcAAAAAAAAAANQQgnsAAAAAAAAAAGoIwT0AAAAAAAAAADWE4B4AAAAAAAAAgBpCcA8AAAAAAAAAQA0huAcAAAAAAAAAoIYQ3AMAAAAAAAAAUEMI7gEAAAAAAAAAqCEE9wAAAAAAAAAA1BCCewAAAAAAAAAAagjBPQAAAAAAAAAANYTgHgAAAAAAAACAGkJwDwAAAAAAAABADSG4BwAAAAAAAACghhDcAwAAAAAAAABQQwjuAQAAAAAAAACoIQT3AAAAAAAAAADUEIJ7AAAAAAAAAABqCME9AAAAAAAAAAA1hOAeQNVks1nF43HFYjFlMhmvmwMAAAAAAADUJYL7DiiVSikWiymRSJS1fSaTUSwWUywWUyqVKrsd2Ww2t59kMln2fpwkEgnFYjHF43Fls9mq79+OEUrH4/F2OV49yWazCgaDCoVCikQi8vl8Zd0/xj3THsF/pc8Kqiubzeae61gs1m7PNQAAAAAAQK2py+DeCNucKh6PK51O226bTqdbBclGwNzeYWwymVQsFstrq137ShWLxeTz+RQKhcraPhQKyefzKRgMVhSchcPhquzHTiqVks/nk8/na7fQNR6Py+fzye/3O95fnVkikVAgEMj9dzQaVTgcLnk/xnWt5KWRW5U+K6ieRCIhv9+fu/7tdQ8AAAAAAADUoroM7o2wrViFQiHbgNUYDZxIJHKjhM1hbDQalc/nUzQabdPzsB47nU7L7/dXHHRXEkaaw+lKRjwnk8k2C7mz2awCgUC7XCNDJpPJhYqMzrYXj8dbBffl3IOdObhvr8+eWpPJZHLXPRgM5l7C1iLjxWattg8AAAAAAHQMdR/c2424j0QiuZDVKTg2wvtAIKBgMJj3O0YwYw4h24o5vPf7/QqHwxWPTi83jDSH05WE7dlsNreftghfjXCznNHc5SKsK85uqpxyvjlSz8G9Mc1LuW1vz8+eWmJch0AgUPPT4xifbdX6/Kn0ngEAAAAAAB1T3Qf3Tsyjsp1COWOqGmtQZMzx3p7TocTj8apN1VNuGJnNZpVKpSqej75a+3GSTqdz35ZoD9lsNndMFFaNxWnrObiv9AWPF589tcDot3r4poExnVm11mDgpSAAAAAAALDTYYN76YvpWiodQV5vam36D6AUnTm476w6c7915nMHAAAAAADOOnRwL9mHgMaUOplMRplMptUIYWPxW7cjrI1RssbvZzKZ3PQHhUbPGtsZgY0xktMpwDG3tdACvNYw0rqd00hRa3sM1v4wvqlg1z/pdDp3rGLTPxh9ZJyH23aWMrWE+ZwKldO1tl7LZDJpO9K/nOMY25i/aWH0rdsFikvpb+u1LXYs888LfcPB/DyV83Mr6zNbap9I+c9SIpEo2LZiwX2x58587c3f8rH2t5vn3c1nj9vPgULbt8fnlZtrYBzXrt+c7mXr/eDmviznc97p524+f6p1z5hls9m861To+NX8BhcAAAAAAPBGpwzuzfPjG/MVm3+n1FG4qVQq9/vG4q52C+VaAyZjO5/P12o7s2w2q3A47Hq/5vYb88Fby25KCnN7nPZnboe5f9LpdG7kqLUCgYBtGGieHsOYE91adqFaKSNUzedUbCFja587tcnv97dqVznHMW+TSqXy7kXzQp12wWQ5/W3uUyMstNsunU7b/txpvYhiI+RLHUFvfiYKtdNOOp1WMBh0fc8XetbdPnfFrr3BzfNejfYU09afV6VcA6d72O75TiaTts+I3fMoVf457/TzQp8/1b5nrG1x8yyY9830XgAAAAAA1K8OHdw7TZVjF6iEQqHc75Qb3Jv3Z4yKNAdT1v1Zt/P7/bm2GIwFP42QxhhlGo1Gc2GUdb/WkCccDtu2x25kvV2/WvcXCARyLwWk/EVtg8Gg4vG4UqlUXvDq9/tbBYFGW4xtI5FIq1GoPp+v1UjdUoL7QiPhzQGbNeAy+tzv9+dGtyYSibz+MwfR5RzH3N9+vz93fWOxWN5Lg0gk0uqcyulv6zW0O5Z5oeRoNKpYLJZ3rxXab7WDe6OdbtuRTqfznol4PK5EIpF3ftZ7xulZL+W5M9Z0SKVSuW0ikUju3wxunvdqtKeYtvy8KvUapNNpx34zP/eJRCLveUgkEorH447Po1T553ypwX1b3DPSFwupG8+k8Y0Dp2c9nU6X/MwBAAAAAIDa02GDe2uIYmYOKe2mb6gkuLebnsA8OtUpyItEIrYjZo222I28zmazuUDIPIWIuX/sRlyaQzTzPt0E93bnZ4zqDwaDrX5mbqO1Lebg3jpq1Lyd9ZjVmBPavH9rMG5+4WN3TYzjW7cr9TjW629l9Lvf78/793L72/wix8ocjAYCAdtQ3Pi5dbqatgru7e55czDsNHrbri/NfW3ep9OzXs5zZ26D3b1ZyvNerfbYacvPq3KugXk7p1HsTve0lN83ZpV+zpca3LflPeP0bRenRX2N6YEAAAAAAED9qvvg3m6EcyQSyRuZaw08nAJI6/7LCe6dmEdV2m3nNM2FcR5OoacR4pr3W6z9TkFYseDeLih2wymYcgqd3G5XSXBv7MNpKppCSrk/Ch2n2PV3c18VOqa1f9wG7E5zYxv3cLn7LTW4d/p9o//NL+SMFwt2I/Gt7Tff807XspznTnIf3Beal72a7bHTVp9X5V4DqXC/GS8SCn2eGe0yh9WVfs6XGty3xT1jfFvH6bPOeMlofTkNAAAAAADqX90H94XKPC2CmdtgsJrBvd0+i21n/rnTNCxG6ONmug0zu7DIzRz3xVgXSzVP6VBqAN9Wwb0RoPn9/qKjUq0Ldzr1eTnHKeX6OymlvysN2Ct9IVCt4N6uX8xhvtOzYtcvxZ7LUp67Qn3k1G6rarfHbf+V2o5C25R6DaTC/WY+N6f92t0zlX7OlxLct9U9Y+zTPI2Y9SV1sWsJAAAAAADqU90H93ZhRjKZLBjI1mNw7+YlRSntL6U9bvaXSqVsFxI1Vy0E9+ZpcApNK5LJZAounFmsP9wcp5Lgvpz+7ijBvd3vuH2ZV2pwX8pzV6iPrPt1Uu322Gnr4L7UayC5C+7dVC0E99W8Z9zus9C1BAAAAAAA9anug/tyVBroWJUShJmnmykluDUWLXQq8zcL3LTfGA1ejeDeOve1dWHJcgP4agf35kVdnabnkfKnEgqFQkomkyX1r9vjlBvcl9vfxe77Yj+vleDePDWKNbgPBoNFnxVzXxULqEt57gr1kXW/TqrdHjtt9XlV7jWQ3AX35sVbnco8RY9XwX017xljn8YC1IUKAAAAAAB0LAT3BfZfSyPuS1HKVDnmYLnc4N6Yh7nac9VXM7g3L1Zc7Loac2o7zelfqD9KOU6517/c/u4owb25X4ygttRn1lDOc1lIWwf31dDWI+5LvQaSu+C+1Bd1XgX3pXIT3BPMAwAAAADQ+RDcF9h/ey5Oa8c8sti6mGMhxdpf7uK0Tvsz9uU0JUwtBPfGXNCFFs40FAvGC/VHKccpN7gvt787SnBvnkvdYJ6aqNi6BXb7Ml/Lcp87qW2C+0raY6etPq/KvQZS4X4zvh1U6gKs7Rnct9U9Y3cdAAAAAABA50BwX2D/5QT3dqFNIpGwPaabAM0cBNtNg5FOpxUKhWyn/3Bqj1O4XG5wb4RL4XC41c+M0eteBvfm/nczlYg5KLSG76lUKm8anUqOU25wX25/t1Vwb8y1bxcumttTanAfDAZb9X86nc71v1M77LaTPr8+kUgk72dO93Y5z51k/00WQ7nBfSXtsdOWn1flXAOp8DOdyWRyx3UKsCORiOLxeN6/FbvvzOdp7bdsNps7F7dz0rfFPWNuo921ymazCoVCrc4xk8mU/PIEAAAAAADUFoL7AvsvJ7g3wqVEIpELqYx/twatboIwc4Dk9/sVjUaVTCZb7dsc6lgXiQyHw7mFe80LPVqDp3KDe3M4GwqFcscyAmYvg3tz0FtsjmzzNkabA4FA7nyMkfjmc63kOOUG9+X2d1sF9+b7LRKJ2N5r5QT3Rv9Ho1HFYjFFo9FcH9t9o8HuuqVSKcXj8VxbrKGq071dznMnffHSx+/35/rBUElwX2577LTl51U510Aq/kxb73ljzvdYLOb4sqDYfWf+5pH5OTffZ6UE921xz0jK+9wxrlUymcxrp/mFhvkaMMUOAAAAAAD1i+C+wP7LCe6tobk5BLMbve3mPIxRlXb79fv9raZMMdoQiURyoZC1ShkRXMpit3bHMYIntwFYsZ+XEtw7XQ+7MkskEnnhnTUot25TznEqWeOgnP4udt8X+7mbecjt2mP8rNTgPplM5oJQcwUCAcdvNKTTadttjGDXul2x9QpKee6k/IWJS73ebdEeO239eVXqNZDcPdNOz6RTe4vdz9Ln0/vY7TMQCOReFpTyuVXte8bg9LzbtaPYNyoAAAAAAEB9qMvg3hhpWepihQZjW6epBIz9uw09rIFWJpNRIpHIHccpZMxkMiWdRzqdVjwez21TaPFO888zmUxuu3g87njeTu1x2x9Ox3G6XkYfFZrKwu7nxbaza7ubsspms7bX0dxPdufo9jjFrr+bn5fS38Xu+2I/L9bv6XQ6tw9ze4zt3E7dYW17MpnM/Vsp4bS5LU7PoJt72+1zZ8hms7nfN+/XzfPeFu2xO0Z7fF65vQaS+2c6m83m3Q+JRKLs+9m8T/P5G/eYcb7Wa+HmJUO17hkz63VKJpOO62jE4/FWUwcBAAAAAID6UpfBfa1xOxIVALzG51VlylkcGwAAAAAAoFQE91VAEAagXvB5VRljLQmCewAAAAAA0JYI7quAIAxAveDzqnTGtDnmuebdTtsEAAAAAABQDoL7KiAIA1Av+LwqnbnPjMVwAQAAAAAA2hLBfRWUumgjAHiFz6vSZbPZkhdIBgAAAAAAqATBPQAAAAAAAAAANYTgHgAAAAAAAACAGkJwDwAAAAAAAABADSG4BwAAAAAAAACghhDcAwAAAAAAAABQQwjuAQAAAAAAAACoIQT3AAAAAAAAAADUEIJ7AAAAAAAAAABqCME9AAAAAAAAAAA1hOAeAAAAAAAAAIAaQnAPAAAAAAAAAEANIbgHAAAAAAAAAKCGENwDAAAAAAAAAFBDCO4BAAAAAAAAAKghBPcAAAAAAAAAANQQgnsAAAAAAAAAAGoIwT0AAAAAAAAAADWE4B4AAAAAAAAAgBpCcA8AAAAAAAAAQA0huAcAAAAAAAAAoIYQ3AMAAAAAAAAAUEMI7gEAAAAAAAAAqCEE9wAAAAAAAAAA1BCCewAAAAAAAAAAagjBPQAAAAAAAAAANYTgHgAAAAAAAACAGkJwDwAAAAAAAABADSG4BwAAAAAAAACghhDcAwAAAF45nZVamqRjW6Q9yc9r29vSpjHShlHSsp729dHvpORvWtXHc2eq55imvBrx/p68GjOnWe9/djCvPl59VMs2teTVnoNndfDYOW/7BwAAAOikCO4BAACAKji/f4/ObF6jU0s+VMusSToyfpAODnlZ+3s9oT1/+JnOT79dmvR1acJXpBF/1iYVj7yu7/5+WVXrR39Yrp/40rqz5zr9tv9GPRvO6JUxTRo4dZdGz9yrqckDSiw5pM/WHtPaphPauf+Mjp44r0teXxAAAACgjtVtcB8KhYpWJBJRPB5XJpPxurmdVjQaVSgUUjQazfv3WCxm++/1IJFI5O6xaDSqbDbrdZPQjtLpdO76h8PhNv98sR6P+w0A2t+Fg/t1Or1ILYmprcL4nfddpqZbv6nMj/5n0To34fo2C+zbMrgvt/7zseW6tdtq/arXej0/NKM3Yjs1af5+JVce0aadJ9Vy8oLXlxYAAACoWXUb3Pt8vpKqHgPijiCbzSoYDMrn8ymRSEj6PPj2+XwKBAJ1F0Km02n5/X75fD4Fg8G6az8qY76f/X6/0ul0mx/PuN/a43gA0FldbDmis5vX6MTCOTr69kgdHNJD+7o/rN2/u0FNt/6Tq1DeTZ2OdK7gvlh979Fl+mnX1Xq430Z1G7VNg6bt0uQF+9W44ojWbT/JND0AAADo1Oo+uA8EAorFYq0qGo3mAjajQqGQ183ulLLZrAKBgHw+nyKRSN2GkObzILTvnMLhcLvev+35kgAAOrpLF87r7Nb1OtE4Q0cmvqUD/Z7Tnqd/oR13frdqwXyxOjnsRoL7EuvGF9L6Td8N6jZqm4a8s1uzU4e0aedJnT130etbCgAAAGhTdR/cFwvjzSOkfT6fYrFYO7UQZubrUK8hpBHaEtp3TvF4vF3v3/Y+HgB0GBcv6GzTRp34aKaORAdrf++ntPvRm9V089+3W0DvVC0hRtxXq67540r9pu8GvTKmSZHZzZq//LC27D6lc+eZWR8AAAAdQ4cP7qXPQ2Pj9/1+fzu0DnYymYxSqVRdrzmQzWYJ7Tu59rx/s9lsXT8vANDWzh/Yq1PLPtaxdxqUHeTX3ufubtcR9KXW0d7XENy3cf2s22o9OXizXp+yU1OTB5Raf0zNh856fasCAAAAJesUwb30xWhpn8/H6FUAAIA6c/H4UZ1cNF+Hx7yh5hfv1457fuB5EF9qHXzxhwT3HtWt3Vbr+aEZDY3v0fzlh7X/MGE+AAAAalunCe5jsVhum1QqZfs7mUxGsVhMoVAoV7FYrGjQH41Gc79fiPE71oVyzdu7qULtSSQSikQiecdyOt9C4vF4bh+FRvxmMpnc78XjcdvfyWazisfjCofDef3qdiRxOp3Ouy7hcFjxeNxx+3Q6nftdY0Fc67WNRCK5nxVTafutKrneiUQi717LZrNKJBIltc16v2Yymdy/hcNh222SyWTedsWugVUmk7HtQ7cv0Up9Nqt5/1rvPzdtN18n4/dSqVReHxZ7Nt1+rgBAR3TpzGmdXrtMx+JjlX3Dp92P3qxt133N8+C90tr/5PcJ7mukvvfoMt3ba71eHdukyQv2a/nm4zpx6oLXtz4AAACQQ3D/J9FoNG8hW2uFw2HHKVJCoVDu98pps3l7N2XX/nQ6nVs4tdT220kmk7ltnQJN6Yt5uH0+n5LJZKufJxKJvDUGrFVozYFsNpv3TQlr+f1+2/A9lUrl7d987a1VbL76StrvpJLrbT6XYtfc6cWE+fiJRKLVdta+LHQMp2tgVqj/fT5fqxdZVuU8m9W4f41Qv5y2m885mUwWvI8jkYjtPtx+rgBAR3B+3y6d/CShw2Pe0D7/Q9px9396HrK3Re154F8I7mu4fv7SGr0wLKNRM/fqo1VHmGIHAAAAnuo0wX2hqXIikUheEBmNRhWLxRSNRvNCS6eQt9LgPpFI5AJmuzK3PRAItGqDdQHecDic29bcfqfR1E6MfQaDQcffMc7dbu0Acyjs9/sViURy/Wpur12wms1mFQwG887buC6RSCRve2twbA7uzQviGse3hqhO4Wsl7S+kkuttF4IHg0Hb+9UpvDffr3YvJez60QiYjTZar4HdSxup9bNl7kNzW53C60qezUru32w2m3d+xih7u2Pb3T/m62Tsx3wPm+9tp/4juAfQkZ3btU0tianKDuiiXQ9eqa2Xf8nzUL09qumGLxPc11Fd8+wqPTZwkwZO3aWZiw5qy+5TXj86AAAA6EQ6RXBvXpw2EAjk/cwcsNmFf9lsNi88tAvpKg3uC7EGiNaXDtlsNi9EtBuNb26/2+lhrNvZvbDIZrOOwau1z63TlViDeevPzaOs7ULdTCaTd97m7a2Bs92IbPPLDruXDpW2v1zFrrc1ELa73uZR5H6/v9W5W4N7pxcPRv/6/X7baWHMfWQXjptHvTs9W+aXFNZ7s9Jns5L7t9gzY33urPu3vmCx+2aG+cWQ3Us1gnsAHcnZpk1qmTVZ2ddf0K6HrvU8QPesLv8LqeH/Jbiv47q122p1j2zTtI8OqKn5tNePFgAAADqwDh/cJ5PJvCDUGqCZw9tCU6Y4hcRS2wb35mDTLmA1h7RO07aYw+BSRt2bg1m78NIcPFqDXXO7nebxNgfs5nMzB6qF+sppe/O/W1/UmJnD2Wq2vxLFrrc5EC70EqZQ8Gy+Xwu12xhhXug45vZaGS82Cj1bhe7NSp/NSu5f87cinJifPes9Yr5OTt8mMLfd7uURwT2Aenbh4D6d+Hi2Dg3vpT1P/6JDzE9frdL4vyG470D1QO/16j95p+YsPqTdB854/egBAACgA6n74N7v9zsu6mmdBsQaoJlHBBebq9wc8lnDzrYK7s3BoFPgbh71XSjcNAe5pTCCRbvjG6GtNRw3B++Fpikx79/cJ+a+LvYNAbvQ1zrHvROndQ8qbX+53FxvN4ssS59/I8FpX9UMhK1z7tsdv1BwLX1xH5nD62o9m+Xcv24VenHj9joVuhYE9wDqyaUzp3VqxSc6MuFNNb/0G22/7V89D8hrtS5N/EeC+w5aNzy/Ss+FM2qY06ylG1t05txFrx9NAAAA1LG6D+7dlN/vtw3/3IZrUuFpNdoiuLdO1eIUyrvdZynnamaessbcBnN/WKcocRucS/Z95xQGu1VpcF9p+8vh9nqXch2NlxqFFkN2K5lMKhqNtno55jRNU6XfRqjWs1nO/WuVTqcVi8Vanbv5pZn1PiG4B9AZnNm8Rsfi43Sgz9Paef/lngfi9VIXJ32H4L6T1K96rVefCTv0/mcHtX0f0+oAAACgNHUf3AcCgYILfboNzQqNVrces9wg1G3Ibp0/2ym8Noe9hb55UChgLcY8cto8+t08ytk6dZB55HggECjYLvO3IgyVBpaVBveVtr9Ubq93oTbbcerHUvo3kUjYLmBrV+b2lPuiyK6NlTyb5dy/hnQ63WqxX6ciuAfQKVy6pFMrPtXhhte155nbtfWqv/I8BK/HujDpRwT3nbCueXaVnn5zi0bN3KvU+mM6efqC1080AAAAalzdB/eVTFFSajDWXsF9sXnODdZFWN1WqUGqMbLYPN2I0Ua7qWSsC3O6LYPXwX2l7S+V2+tdqM12Kg3uzeF2IBBQNBpVKpXKK/MUTG0V3LtR6Nkq9f6VWi9eHIlElEwm88690PoSBPcAOopLp0/p5KL5OjS8l3Y/dovnoXdHqHPRq1wF8OdG/HctGX2XZke6aMnou3RuxH8nuO9Add1zq9Q9sk2zU4d08gxT6gAAAKC1Th3cm6fRcBp16+aY1QzuzWFgsXMzjyYOhUIFv3lgLjfn6tQmY/SzEWraBc3mwDcSibhul8FpehO3Kg3uK21/KUq53oXabMcIrK1zuLu5X82LxgaDwZKn7jHPUZ9MJouel1W1nk2p9PtX+qKP/H6/4zcgCt1nBPcA6tmFo4d04sOZyg72a9dD13oedHe0OjPmOlcBfOPoP6ihoSFXH41+hOC+g9ZPu65WjzFNeu/Tg9p78KzXHwEAAACoEZ06uDcHesXCRXNIZ50Tu1rBvXXqm1KmCHFazLQazPOBJxKJvFDWLlRtz/nN7VRzjvty2u9WOde7lL6p5EWTuQ8KLRBcjXUC7FTr2ZRKv3+lL/qu0MK6BPcAOpLz+/fo+LxpOtD/ee2890eeh9v1Vumrv6qVV39NK6/+mhZf//f6+KZv6eObvqWPbv4XzbrtB7maete1mtX3Ac3r+2PN6H2tYoGbFQvcrAmv/kzDetyTq+BLjygyelRecB9tGEZw3wnqZy+t0avjtmvWooPaf5gQHwAAoDPr1MG9OTgtFNBJypsSxBokup2Pu1CbrfOcuw2sjSk/3Aa/5TKOEw6Hc31RqO+dFkZ1w3xdii0canf9Kg3uK22/G+Veb7eBsPlbA+W8aDIfp1Bw7jRVjqS8EfuFGO0xfzOgWs+moZT7t9iLAIO5jwnuAdSji6dOqCUxVfte/q22XftVz8PvateGy7+cC9NXXPP1XJj+8U3f0tyffy8Xpr97xxWK3X2dYndfp8n33KDRD96Wqzd/9yuFfn+/Qr+/X8E/PKzAU48r8NTj6vn0H3Kf0YXqxReez20TeOpxvfHYr/VW98c0rMc9Gtvztlxw/3avn2he3x/navHr39akUf3zgvt4pCfBfSer27qv0WvR7UosOaTs0XNef2QAAACgnXXq4F7KD8ecQj9ziGiddkTKD+mcRiebf8euzeZ5zksZoWyd1sVJOp1WMBgsuPCp2+MYgWyhkdjmMLXQ7yUSCYVCoVYvHYxQu9BUJeZR2eZjVCO4r7T9xZR7vc1tdrrexRa7LXXEvdNxzPdEuX1YKKCvxrNp11Y392+xfZrnwCe4B1BPLrYc0fEFcR0IPqsdd/xHuwbpm378F1p/xV9q9VVf0Ypr/reWXvcNLbrhH7Twpn9W8pZva/6t31Hi59/XzNt+qPjtl2v6nVcpdvd1mvirn2jcfbeo4YGfa+Svf6GhD9+pIX8K1F9/7Dfq+4ff6rUnH1XPZ55Q92efVtfnn3MM0ru88IJeeu6P6vHHJxV4+nH1fuIR9Xv8YX34dqcAACAASURBVA149EENfuQ+vfXbuzX8oTs0+sHbNOb+WxW992ZNvucGvX3XNXrnl1fqvV/8WLP/6wea97PvasFP/00f3fwv+vQn39Ti6/9ey679P1p19de09sq/1obLv6QtP/pz23441v9aVwH8gZHf0OSGkBoaGjS5IaTsyK8T3HfiuqPHWvWduEMfLDuswy3nvf4oAQAAQDvo9MG9XQBnhLDZbFaJRCLv53YhnHXKE2uIbA4w7dpsDhXLOR9zwBcKhfJCzmw2q3g8njuHQuFmIeY5z40qFFZbfz8SieQFyJlMJm8ec2toaw6OjT41jpfJZPKCUeuI7moE95W2v5BKrrd14dxwOJzXrlQqlZvb3vi5Valz3Bvnl0qllM1mbe9pN31oXl/B+mz5/f5W09ZU49l0akux+9fumTLOPRaLtdoXwT2AWndqSVIHwz216zfX5IXIW37859pw+Ze19sq/1qqrv6Zl1/4fpa7/e336k2/qo5v/RQt++u+a+7PvavZ//UDv3f5jvfPLKzX1rms1+Z4bFL33Zo25/1aN/vVtGv7QL/XWb+/WoEfu04BHH1S/xx9W7ycf0atPP64ef3xKLz33R3V54QXHQL3b88+p+7NPq+czf9BrTz6q4B9+q9cf+41Cv79fQ353j4Y+fKdG/voXanjg5xp/3y2a+KsbFbv7Ok3/5VWacfvlmnnbD5X4+fc1/9bv6MNb/lULf/LPWnTDP2jpdd/Qimv+t1Zf9Tdaf8VfavOP/8LzbwIceuVKVwG8RvyZLo74bzo+8i90ccR/c70NwX3Hr7t6rlP/yTu1YMURHTt5weuPFwAAALSRTh/cS5+HndYgzq7cjjC3K/P+rW12c+xCwX82m80L+ZwqEAiUPeLeeo5u5tRPp9N5I78LnY9diGod0W1XdgunViO4r0b7nVRyva0vLErtG8l9IGyeC97pnja3wakPi51vsQVgK302DaXcv5lMpuhxzf1IcA+g2s6fP69Tp07p2LFjOnjwoJqbm7Vz505t3bpVGzdu1Jo1a7RixQotXrxYn3zyiZLJpObNm6dZs2YpHo/r7bffVnR4WKN79dBbzz+hgb9/QP0f/436PvE79XrqMb3yzBPyP/tMwdHpL77wvPzPPaNXnnlSgaceU58nHlH/xx/SgEcf0OBH7lX44bs04jd3aPSD/6Wx99+qCffepCn3XK+377xG795xhd7/xY8157/+U/N+9h9qvOXf9PFN39KnN35Ti6//Oy2/9utKX/1Vrb3ir7Txsi95Hqa3Zx14/oeuQ/hyiuC+c9V1z61Sv8k7ldlzyuuPLQAAAFQZwf2fZDIZx/A9Eok4LmJpZjcS19jeHK5b21xKiFvonBOJhG3Q7Pf780Yrl8sc5BZbMNSQzWYd+yUQCBQNXNPpdN60MuZtnc6pWsF9Ndpvp5LrbW1zLBazvebGPWenlEA4lUrZvhQyRvoXmufd3IeRSKRVH/r9flfPVjWeTan0+9fpuMFgUMlkUplMxvGZJLgHOqaLFy/qzJkzOn78uA4fPqz9+/dr9+7dampq0ubNm7Vu3TqtWrVKS5cu1WeffaaPPvpI8+fP15w5c/Tee+9p+vTpmjJliqLRqBoaGjRixAi99dZbCoVC6t+/v3r37q2ePXvK7/erS5cutp97Xbp0kd/vV8+ePdW7d2/1799foVBIb731lkaMGKHRQ99SQ7CXxrz4lMY8fIfG33ezJt1zo6beda3e+eVVmnH7ZZp12w809+ff04Kf/rs+vPlf9clP/kmpG/5BS6/7W628+mtac+XfaMPlX66J0ekdsZof+XeCe6rq9f3HluuZIVs0pXG/du4/4/XHJQAAAKqgboP7VCqlVCpV0QjyYvt2u2Co2+3T6bRtm82/76aKnXMmk2mz/qmkX4zzT6VSrsNWu2MXOydjSpNixzH3k5uXGpW231DJ9XYKhM1tK+U83HLqK3Nfu7nXyjm2WbWezVIUup+c2uP23irUH5X2FdCZnDt3TidPntTRo0eVzWa1d+9e7dixQ5lMRhs2bNDq1au1fPlypVIpLVy4UI2NjZo7d65mzpypd999V1OnTtXEiRM1duxYjRo1SkOHDtXgwYP1xhtvqG/fvgoEAnr55ZfVtWtXx5es3bp1U48ePdSrVy8Fg0ENGDBAb775poYNG6bRo0dr3LhxmjRpkt5++23F43HNmjVL8+bNUzKZ1CeffKLFixdrxYoVWrNmjTZu3KitW7dq586dam5u1sGDB3Xs2DGdOnVK58+3ntv64rHDOj7/XR3o+0ftuOM7ngfTVOHadec/ENxTbVq3dV+jfpN3auHqo7p48ZIHn8oAAACohroN7oHOyO1IbgDw2oULF3T69Gm1tLTo0KFD2rdvn3bt2qVt27Zp06ZNWrt2rVauXKklS5bo008/1YcffqgPPvhAs2fP1owZMzRt2jRNnjxZ48ePVyQS0fDhwzVkyBANHDhQ/fr102uvvaZXXnlFL730kvNULy++qO7du+vVV19Vnz599Prrr2vQoEEKh8MaOXKkxowZowkTJigWi+mdd97R+++/r0QioQULFujjjz/WokWLtGzZMqXTaa1fv15btmzR9u3btWfPHh04cEBHjhzRiRMndPbsWV261P7h2JkNK3U40k+7Hr7e8zCacl/brvtradT/TXBPtUv9YdBmTfhgn7btPd3un1EAAACoDME9UEcI7gFU4tKlSzp79qxOnDihI0eO6MCBA9qzZ4+2b9+uLVu2aP369Uqn01q2bJkWLVqkjz/+WAsWLFAikdD777+vd955R7FYTBMmTNCYMWM0cuRIhcNhDRo0SK+//rr69OmjV199Vd27d9eLL77oGKi/9NJLeuWVV/Taa6+pX79+GjhwoIYMGaLhw4crEolo/Pjxmjx5sqZNm6YZM2Zo9uzZ+uCDD/Thhx/q008/1ZIlS7Ry5UqtXbtWmzZt0rZt27Rr1y7t27dPhw4dUktLi06fPq0LFzreoo2Xzp7RieR72t/7KTX99B89D6Gp8krj/hfBPdWu9dOuq9V7wg4lVx7RmXMXvf4oAwAAgAsE90AdIbgHOqZqLEQ6adIkjRs3TqNHj9awYcP05ptvasCAAQoGg+rVq5d69Oihbt26OYbpXbt21csvv6xAIKC+ffvqjTfe0ODBgzV06FCNGjVKY8eO1cSJEzV16lS9++67mjlzpubOnavGxkYtXLhQqVRKy5cv1+rVq7VhwwZlMhnt2LFDe/fuVTab1dGjR3Xy5EmdO3fO6+6uS+d2ZnR08lDteeoXnofOVOV1acLfEtxTntXv39iksXOatWkXC9oCAADUMoJ7oI4Q3APtpx4WIm1oaFA0GtWUKVM0ffp0vffee5ozZ47mz5+vjz76SJ999pmWLl2qVatWad26ddq8ebOampq0e/du7d+/X4cPH9bx48d15swZXbzICMxadGrJh8oOekk77vqe52EzVb26OOlfCO4pz+tHT6xQl+Fb9dnaY15/1AEAAMAGwT1QRwjuARYiRcd34eB+HXsvquauD2rrlX/pechMVb8uTPo+wT1VU/X4wE2a0rhf+w6d9fojEAAAAH9CcA/UkUwmo1QqpVQqpWw263VzgJxaWIi0S5cu6t69u3r27NkhFyJFx3dm3XIdGtVXux66xvNgmWrbOj/xcoJ7qibrvtfWa9TMvdrMNDoAAACeq6vgfu3atZo3bx5FURTVxjV79mzFYrFcjRw5UsOGDdOwYcM0YMAA9enTR3369FEgEHAM0q0j1I1t+vTpo3A4nNvf+PHjc8eZPn16XjsWL16spUuXaunSpVq/fr22bt2qrVu3aseOHTp8+HCugHp2ctF8HQg+q6ab/97zQJlqnzo77hqCe6qm62cvrdGA2E4t29Ti9UckAABAp1VXwX1jY2Mu6KEoiqLarkaOHJkX3CcSiVyYvnDhwlyYvmrVqlyYvnXrVh08eDAXpp86xWg9wMmlC+d1fEFc+3o8oq1X/7XnQTLVvnV69HUE91Rd1NV/XKlXxjQpufKI+LIZAABA+6qr4B4AAKCeXWw5qpaZE9Xsu9fz8Jjyrk4OvZ7gnqq7ei6c0YxPsjp6gvVXAAAA2gPBPQAAQBs7v3+Pjk4doT1P/Nzz0JjyvloGMuKeqt/63esbFZ23T7sOnPH6oxUAAKBDI7gHAABoI2ebNunwuIHa9fB1nofFVO3UkdeY456q/7qr5zoNje/Ruu0nvf6oBQAA6JA6VHDf3NyshQsXasqUKdq4cWNV951OpzVr1izNmDHD9e9PmzZNDQ0Namho0KxZs6reJgAAUJvOrF+hQ8MC2nnPDzwPianaq4PdLiO4pzpM/eiJFXojtlMHj53z+qMXAACgQ+kQwf2yZcs0Y8aMXEje0NBQlZC8ublZjY2Nikajuf26Ce6XLVuW+/1p06blBfiE9wAAdFzndm3TgT7PaOtVf+V5OEzVbu179N8I7qkOV7d2W63B03dr/Q5G4AMAAFRD3Qb3TU1Nmjt3bl6oXo3gvqWlRcuWLcsL281VLLhvbm7O/W5TU1Pu3xctWqSGhgZNmTLFdrsZM2YonU6X1WYAAOCt02uWKBvqpqZbv+l5KEzVfu25/58J7qkOW7f51yj87m5t3nXK649mAACAula3wb01UJ82bVreqPtyg/uFCxfm7TcajWru3Lmug3tjtP2sWbNa/WzKlCmtAn3zMe22AQAAtevMxlU6+NYr2n7btz0Pg6n6qe23fp3gnurwdUePtRrx3h5t23va649qAACAulTXwf2UKVPU2Nio5uZmSfmhe6XB/axZs7Rs2bK847kJ7o3tFy5c2OpnxosFc9uMEfrRaFQtLS1ltRkAALSvs5l1OjSit3bc+T3PQ2CqDuvHfy41/H8E91SnqLtfXafRs/Zq5/4zXn90AwAA1JW6De7tgvlqBPdNTU22AXpbBffGvy1atKis9gIAgPZzbscWHY701857f+R9+EvVdSn6FYJ7qlPVfa+t19hEs/YcPOv1RzkAAEBdqNvg3k41gnsnbTFVTjqdzk3zAwAAatf5vTt0ZPwg7fr1VZ4HvlTHqEsTv0lwT3XK+nXfDZrwwT7tP3LO6492AACAmkZw71I5i9Oa22AE+sbitC0tLbkgv9ptBQAA1XH+wF4dmRzWrt/e4HnQS3WsujjpOwT3VKeuh/tv1JQF+3XoGAE+AACAHYJ7l9wG99IXIb0xmn7atGm5/06n05KkxsZGNTQ0qLGxsartBAAAlbt04bxaZk3Sjju/63nAS3XMujD5MoJ7ivr9Mt3WfY0+Xn3U6499AACAmkNw71Ipwb30+TQ45sB+1qxZuTY1NTWxIC0AADXq+AfvaO/zd3se7GZ+9D+18aq/0RzfI5re26/5T92rLZf9hedtoqpT56JXEdxTlKn8o7fp07XHvP4TAAAAUDMI7l0qNbgvxFiQdtmyZVVoGQAAqIZTKz7VgT5Pa+uVX/Y81DUq3vOF3P+DNDQ0aO5zD3neJqo6dWbMdQT3FGWp659fpdDbu7Rp1ymv/yQAAAB4juDepWoF98Y0OtV4AQAAACp3bkdGh0b01vZffNvzMNeoFdd8XXNu+2FeaN/Q0KBJg9/wvG1UderUyBsI7inKoe4JrNP4ufuY/x4AAHRqBPcuVSO4b2lpUTQaVUNDg5qbmyV9vpjt3Llzc/8+ZcoULVy4sFrNBgAADi6ePK6j00Zr9++8XXg2ffVXNf/W72jyPTdo0CP3yf/sM/L5fPI/+4xGDx+WF9xP7+33PHCmqlPH37ye4J6iitQTgzZrduqQ138uAAAAPEFw71I1gvu5c+eqoaEhF8w3NzfnBfbGFDoNDQ2aO3dutZoOAAAsTiTfV/OL97d7WLvimq9r/q3f0dS7rtXw39yhvk/8Tj6fT68886QGPXKfxt93i2be9kN9duM/asPlX9Ly27+v8cPDudH2q2/+pueBM1WdOtbvWoJ7inJR3390mV4Z06QlG1gbDAAAdC4E9y5VGtxv3LgxF9AbC9LOmjWrVUhvDvOrfQ4AAHR2p1cv0YH+z2vbtV9p82A2fdVXlLzl23rnl1dp9IO3qf/jD6nr88/J/+wzGvDogxrzwM804/bL9fFN39LaK//acT+bL/+S1t74DRam7WB1qMeVBPcUVULd1CWtIe/s1ra9p73+UwIAANAuCO5dqjS4nzZtmhoaGpROp1vt0wjyDcZ5NDY2VtRmAADwuXN7d+hwpL923PndNglh113xV1p40z9rxu2Xacz9t2rgow+o+7NPq+vzz6n/4w9p1K9v0/RfXqXkLd9W+uqveh4aU97Xged+SHBPUWXU/b3Xa/KC/Tp28oLXf1oAAADaFMG9S5UE94sWLVJDQ4NmzZplu08rY3Q+C9gCAFC5E40ztP32f69a4Lrxsi/psxv/UTNv+6Gi996swY/cq1eeeUI+n099nvidhj90h6beda0+uPU7Wn7t1z0PiKnarD0PfpPgnqIqqF/1Wq+VW457/ScGAACgzRDcu1RucG9MfRONRnML0lr3aUVwDwBA5U6nF2n/a09UFK5u+dGfa8n1f6fEz7+vSffcqLd+e7d6PfWYfD6fej31mMK/vVuT7rlRiZ9/X0uu/zvPw2CqfmrnL/+B4J6iKqwfP7FC/Sfv1KZdp7z+kwMAAFB1nTa437hxozZu3KimpiZX+y43uDfmsTcWpLXbJ1PlAABQPRePHdGRCUO0454flBymLr/26/rAWDz2oV+qzxOP/Gnx2Cc0+JF7Fb33Zs360+KxGy/7kufhL1W/te26v5JG/3eCe4qqQj3Qe72mf3RAFy5e8vpPEAAAQNV02uC+1CC+3OA+nU47bsPitAAAVNfJT+epueuDroLTVVd/Vclbvq3pv7xKo379xeKx3Z99WgMffUBj7r9VM26/TAtv+metu+KvPA96qY5XGvclgnuKqmL1HNvE9DkAAKDDILhv4+C+EHNIP2XKFM2YMSN3HHOYDwAACju/d4cOjeitplv/yTYgXXvlX+vjm76l+O2Xa8wDP9OARx+U/9ln1O1Pi8eOfvA2vfPLK5W85V+Vvuornge6VOeoSxP+luCeoqpcd/RYq+i8fWph8VoAAFDnCO49DO6lz8P7uXPn5gX4dtPqAAAAe8fnTdOep27LhaEbLv+SPrvxm5p52480/r5bNOiR+/TKM0/K5/Op7xO/04jffL547Pxbv6MV17B4LOVdXZz0rwT3FNVG1WX4Vn269pjXf6IAAADK1qGCe7daWlpyQTwhOQAA9ens5jU6MOBFLfnpv2jOz7+vSb/6fPHYQG7x2EcVfvguTb7nBs39+fe05LpveB7UUpS5Lkz6T4J7imrDurlLWiPe26N9h896/ScLAACgZJ0yuDePzG9ubva6OQAAwKUDBw5o9aqVmvlmf418+nfq/afFY3s+8we9+btfKXrvTZp12w+06IZ/0KbL/pfnwSxFFarzEy4nuKeodqgnB2/WB8sOe/0nDAAAoCSdLrhvaWnJTUvT2NjodXMAAICDI0eOaMOGDUomk5o8ebIGDRqkri++qB5dXtDA3z+gsfffqvduv0yf/OSfte6Kv/Q8hKWoUuvsuGsI7imqneqqZ1Zq4Nu7tG3vaa//vAEAALjS6YJ76fMR99Weqx4AAJTv+PHjymQy+uSTTzRt2jS99dZb6t69u/x+v958801NnTJFc98M6pNf/0SrWTyW6iB1evT1BPcU1c71cL+NmvHpQa//7AEAABTVKYN7AADgnTNnzmj79u1KpVKaMWOGRowYoVdffVVdunTRwIEDNXHiRC1YsEDr1q3ToUOHdGb9Cu3v/ZTnIStFVbtODiW4pyivqsvwrWo5ecHrP4kAAACOCO4BAECbuXDhgvbs2aPly5dr1qxZikQi6tOnj3w+n/r166dx48Zp7ty5WrVqlfbt29dq+2PvRbXroWs9D1gpqi2qZcB1BPcU5WE93G+j5iw+5MFfRwAAgOII7gEAQNXs379fq1ev1rx58zR+/Hj1799fPp9PvXv31ujRozVz5kwtW7ZMu3fv1vnz5x33c3b7JmUHdtXWK77sebhKUW1VR3pdTXBPUR7X1c+s1Fvv7tb+I+fa8a8lAABAcQT3AACgLIcPH9b69evV2NioyZMnKxQK6cUXX1TPnj01fPhwvfvuu1q0aJGampp0+rT7xQCPz39Xe574meehKkW1dR3sehnBPUXVSD0XzmjRumNt+FcTAACgNHUb3Pt8vqIVCAQUDoeVSCS8bm5dymQy8vv98vl8isViXjenw4pGo7l7NhKJKJvNet0ktKP2vv6RSCTveIBbLS0t2rJlixYuXKi3335bQ4YMyS0eO2TIEL399ttauHChNm/erJaWlrKOcX7/Hh0a/pq2/eQbngeqFNUete+J7xHcU1QN1X/512jCB/t09tzFKv8VBQAAKF2HDu7NFQwGlclkvG52XUkmk7n+C4VCXjenQ0okEoSonVh7X/94PM79BldOnz6tpqYmpVIpxeNxDR8+XD179tSLL76oUCikSZMmqbGxUevXr9fhw4ercsyTn87T3hd+5XmQSlHtWXvu/xbBPUXVYAXGbdf6HSer8vcNAACgXHUf3AeDQaVSqVaVTCYVjUYVCATyRuAzmtm9bDab6z++tVB96XQ6940GQtTOp72vfyqVIrSHrQsXLmj37t1atmyZZs6cqUgkot69e8vn86l///4aP3685s6dq3Q6rf3791f9+BePH9WR8SFt/8W3PQ9RKaq9a/tPv05wT1E1Wr/uu0EzFx2s+t89AAAAt+o+uC82EjybzSoYDBJYoeZEo1EFg0HuyU6qva+/8SKT+w379u1TOp3W3LlzNW7cOPXr1y+3eGwkEtGsWbO0fPly7d69WxcuXGjTtpzfu0N7/sBc9lTnLo35HwT3FFWjdcVTKzR4+m7tPXi2Tf8eAgAA2Onwwb30eXhvjGz1+Xzt0DoAALx36NAhrVu3To2NjZo0aZIGDhyoLl266NVXX9WIESMUj8eVSqW0fft2nTlzpl3bduy9qHY+cIXnoSlFeV2Xol8luKeoGq9nhmzRJ2uOtuvfSQAAgE4R3Ev5CzKmUqk2bh0AAO2rpaVFmzdv1scff6ypU6dqyJAh8vv96t69u9566y1NmzZNCxcu1JYtW3T8+HHP2nnh0H4dGtZL2679iueBKUXVQl2a+E2Ce4qqg7q122qNm7tPp86wcC0AAGgfnSa4j8ViRYP7RCKhUCiUt6htKBRSPB4vODe+eZty2mw9ZrFyan8mk1EkEsmb1z8YDCoWi5U9t7+xn1gslvfv5vmyk8mkstmsYrFY3rREgUBA0Wg079jpdFqRSCTvGxDBYFDxeNxVe1KplMLhcN72oVCo4Bz81n637sPv9yscDjv2q/XesTvXUvq5nHMopNSFms2Me8/om2QyqXA4nPvdYn1j3oex70Qikesbv99ve/7W+9SYwiWdThc932w2q3g8nndco53JZNLV9tbrZ2zvdA2i0Wjudwu1MZ1O534vGo22+nkmk8lNkVNK2619bPesl/ocoL6dOnVK27Zt06JFi/Tuu+9q2LBheuWVV9S1a1eFQiFNnjxZyWRSGzZsqNrisdVwevVi7ev+sOdBKUXVUl2c9B8E9xRVR/Xk4M06cvy8139SAQBAJ0Bwr9bz4NtVIBBwDOxqIbhPJBJlt99NmwsF9+FwOC9AtDt2Npst2sZi19L8rQmn7e2Cc/PPzQGsXdmFp+Z7Jx6PFzzXYDDYJudQSDWCe2Ou9ULbOYXC5vvXrn8N2Ww276VAqceRPg/GC/W/z1d4HQvzgrClXINigbyhUMBvvo9Kbbu5jxOJRMFzcGqf2+cMtef8+fPatWuXli5dqpkzZ2r06NF67bXX5PP59PrrrysajWrevHlavXq1Dhw44HVzHbXMmaJdD13reUhKUbVW5yf+iOCeouqsHnl9oxpXHvH6TysAAOjgOk1wbw7mM5lM7t+toX0oFFIymVQqlbIdfWze1lBpcJ9Op5VKpRzLHKjana85EPf7/bk5i63bBoPBskPhQsG9OTA0+i4Wi7UaVW+0LxqN5toXjUbzfs8ptLWeRyKRyF0jc//bBZ/WdgYCgVwfWb9lYTdC3C5wjUQiuXO1noPTtwcqOYdCCt07qVQq7/62XkfrS6NCfePz2b/YsHvxFAqFcmUwP0vm5yyVSikej+f1od3LqUwmk/c75mtgHuXv1IfW0D4SieSOb93e7gWM8cIgEAg4XgtjH9bficfjeX1sXHu7Y1uvkV0fm5+jZDLZ6qWL3Us6gvv6sW/fPq1atUqJREJjx47NLR7bp08fNTQ0aPbs2VqxYoX27Nmjixdr/+v6F48d1qHRQW278W89D0gpqhbrXPQqgnuKqsO6tdtqTZq/3+s/swAAoAPrFMG9Odi2BnLmwMspMDVvb3e8SoP7Qswjff1+f6vg3Rxm2v1cyg8N3U5JY21zoeDe7/fbBoXWRYGdfs+8L7u+SSaTRfvOHApbj2EN3O36yLy9NTQ2B/d+v982VDZfp7Y4h3KZr32xe9fN/W8XWpv34fTNDnP/hMNh2+OY7wO7tlhHndsx/461HeaR+m5eEFnvefN9YPcCL5PJOG5rPAfGt0+szM9KsT4OBoO2xzdfa7vwn+C+Nh08eFBr167VggULNHHiRA0YMCB3H4wYMUIzZszQ4sWLtWPHjnZfPLYazqxfof2vPuZ5MEpRtVxnGq4juKeoOq3vPbpMA6fuUvOhs17/yQUAAB1Qhw7u0+l0q6k7zCOGs9lswUDSrFAg2FbBvfXbAHaBsfn8Ck0xYoSWxaZycWpzoeC+0NQh5iC00O+Zz7PQz+wCSyk/NLUep9CLD4M5WC8U2NoFou1xDuUwjzB3Onfzvet2HYdC97/TXPjZbDY3wtzp/KUv7lPrM2Lum0LfSHAKz83Xt9D25gDd+u0L877tXoCZg3PrORrnE6VYbgAAIABJREFUXuiFjPlZsXLbx4U+YwjuvXfs2DFt2rRJH330kaZOnao333xTL730kl5++WWFw2FNnz5dn3zyiTKZjE6cOOF1cyt2/IN3tPv3N3keilJUrdepEdcT3FNUnZdv+Fat3OLdwu8AAKBjqvvgvpSyBtvmkcTFFgYtFOy2VXBfaPSvwQg67aZ4MTMH/KVMl+MmuC8UZrtZFFhy7kNzWOo0UttghOPWlxNu+r3Q+dTCOZTKzUufQm22qsb974bTvsyheLEFaMPhcG49A4P5WSr04kDKf1as/Vbo+lR67QrdZ9X4jCG4b18nT57Utm3b9Nlnn+mdd97R0KFDc4vHDho0SFOmTNGHH36ojRs36siRjjVH7sVTJ3R47EA1/fQfPQ9EKaoe6vhggnuK6gj1QO/1mrP4kNd/hgEAQAfSKYL7cDhcdLR6oUDWekxr+NoWwX2x6XlK3afb8Nlp/14F926PU2gfXgf31TiHUrl56VPK8Qp9G6DUNhtzshdbZNbM/KwWC97tFPo2hJX5ellH1juNqi82Gt9gfAuo2GLYBPf15dy5c9q5c6eWLFmi999/X6NGjVKvXr3k8/n0xhtvKBqN6oMPPtCaNWtKXmek3pzdslb7ez/leRBKUfVUR4PXEtxTVAep659fpYbZzTpzrvbXoAEAALWv7oP7YDBYcGHOQkoNHJ2Cr2oH926mOJHsF4h1U/UU3NstDOum7M7Bq+C+GudQCrcvfQq12U6l97/1WwClnH+lLzRKCa0L3Qvm6WjMAb050Hd6Xq0LyBLc16/m5matXLlSc+bM0ZgxY3L3dd++fTVmzBjNmTNHK1as0N69e3Xp0iWvm9tuzmxeo+23/7vnIShF1Vsd6voDgnuK6mDVZ8IObW8+7fWfZgAAUOfqPrivJISqxeDe7RQnEsE9wX1rbl/6FGuznUrvf/N9HY1Gbed7d9pXrQT30heLCJunxDHa5zQVkvkbA+Fw2Ha6H6bKqU3ZbFZr167V/PnzNWHCBL3xxhvy+T5fF2XkyJF67733tGTJEu3cuVNnz3behemOzRinHXd/3/MAlKLqsQ48S3BPUR2xnnpzixatO+b1n2gAAFDHOnVwbw7KCi0aKRVe+LGawb3bxVytbYpEIgW/eWCueprj3jy3ejwed32OdufgVXBfjXNww/rSp9hc8IXabFXpVDnmbwEUmkrGzcuPcqbKMfZbbC0IqfB8/tZzyWQyec+h3VoZbtc4ILj33tGjR7Vx40Z9+OGHisViGjx4sLp166YePXpo6NChmj59uj799FNt3bpVJ0+e9Lq5NeHS2TM6POYNbbvh656HnxRVr9X8238juKeoDlp3vrJW7y7s2NPkAQCAttOpg/taW5zW3B63C1wao6vbKozzOrhPp9OujuPmHLwK7qtxDm6U8tLH0F6L07pdHLkai9MaLz7ML+OqtTitwXju4vF43nNrd27mvivUdoL79nXy5Elt3bpVn376qaZPn66hQ4eqR48e6tatmwYPHqxYLKaPPvpIGzdu1NGjR71ubk0637xT2QEveh56UlS91847/o7gnqI6cF3x1AoNnbFHR0+c9/pPNwAAqDOdOrg3j4QtZS5w6+h8Y+qMQqFgoRH7UuspTtyOKi4lkCxnUUSvg3tJuUVMA4FA0fbanaPXwX01zqGYcl76SO4D4UL3v5t9uH1GjGfAui/zsxqJRByPY37OzC8vzP1T6H41t6HQ6HzjuQsGg7lzc2qX+aVDoReE5n4kuK+us2fPaseOHVqyZInee+89jRw5MvdMvvHGG5owYYLmz5+vtWvX6uDBg143ty6cWbdc+/wPeR54UlRHqG3X/qU0+v8huKeoDl5PDt6sk2dYtBYAALjXqYN7yd0o5WKLfZqDOadQ0Bxc2u2j1ClODObAORgMOoa+xjkUmqbETi0E9+Z9FAptI5GI/H5/zU2VU41zKCSTyZT10sfaZqd2me9/uxcPbkJl8/nb3S92C9cWOo5TAG5+nq19aAS1hZ4x8/aF7mvzKPpi+zTfW073oHXhWoL78l26dEl79+7VihUrNHv2bI0ZM0Z9+/bNfUaOHTtWc+bM0cqVK9Xc3Ox1c+vSiYUJ7Xn8Vs/DTorqSKVxXya4p6hOUH8cskUrNh/3+k85AACoE50+uLcGhqFQSMlkUqlUSslkMi9QcwpFzaOBjQDUmK4jFovlBYZ2bTZPzREKhYrOfW4d8Wze3u/3KxqN5n43mUwWfWlQSC0E91L+i41AIJA3V3wikcj7ubU9tRDcV3oOhVgXfS12/5jvYXObjT5KJBK53y0WKLs5byn/5YJxHGOamWg0mvczp31Z9xGJRHLPaiKRKPoSwvytFutzat3ezbcWzM91sbnzrdc+FospmUzafj4Q3Jcmm81qzZo1+uCDDxSNRnOLx/bq1UujRo3S+++/r6VLl2rnzp06d+6c182te8feG68d9/zA85CTojpaXZrwDYJ7iuok9VBwg5Irj3j9Jx0AANSBTh/cS58HgtbRvtYKBAIFF7A1j0q2q1Ao5DgffaHtnPZlZQ6XnSocDpc8DUutBPfZbDbvBYRT2bWlVoL7Ss7BTbvdlnn/1rC70HZOo9zdhsrFnpFwOJz3HNrdq+l02jboNlehbzSkUinblwTW58vNc2J+YVbomEa7Cx3XPOWOz9d69D7B/eeOHDmiDRs26MMPP9SUKVM0aNAgde3aVa+88oqGDh2qd955R5999pm2bdumU6dOed3cDuXSubM6PHaAtt34fzwPOCmqI9bFSd8muKeoTlS/eHmt4p+waC0AACiM4N7EOurW2H+xhWsNqVSqVTBr3t7Yd1sE99LnLyAikUirkcDhcLikqVfs2uZ1cG8+bjgczgtBA4GAIpGI4xQxtRLcV3IObtpdaXAvff4MmO9hN/eP2/OWvrhHzeceDodzz4g5DHeaeiabzSoej+cd1+/350bQF5PNZhWLxfJeEpTznJgXHS70Us96XPPzGQwGFY/Hlc1m86bfsU7b1RmD+xMnTiiTyeiTTz7RtGnTFA6H9fLLL+ull17Sm2++qalTp+qjjz7Spk2bdOzYMa+b26Gd37db2YFdPQ82Kaoj14VJ/0lwT1GdrK59bpXGJZi2DwAAOKvb4B7tw004j/pVSugOtJUzZ85ox44dWrx4sWbMmKERI0bkXnAMGDBAEydO1IIFC7Ru3ToWj21nZ9av0L7uv/U81KSojl7nJlxBcE9RnbTenL5bR0+c9/pPPgAAqEEE9yiI4L5jI7hHe7t48aL27Nmj5cuXa/bs2WpoaFCfPn3k8/nUr18/jR07VolEQqtWrdK+ffu8bm6ndm77Zm2//d89DzQpqjPU2fHXEdxTVCeuXuO3a8f+M17/6QcAADWG4B6O3E6Hg/pFcI+2duDAAa1evVrz5s3T+PHj9frrr8vn8+m1117T6NGjNXPmTC1dulS7du3S+fOMNqsVx+e/q10PXul5mElRnaVOj7qe4J6iOnm9MCyj1VtPeP2/AAAAoIYQ3CNPJpNRKpVSMpnMmwPc7Tz/qC8E96imw4cPa8OGDUomk5o8ebJCoZC6du2qnj17atiwYXr33Xe1aNEiNTU1sXhsDWt5f4J23Pldz4NMiupMdTJMcE9R1DI98vpGLVx91Ov/FQAAADWC4B557BY7DQaDXjcLbYTgHuU6fvy4tmzZooULF2ratGl666231L17d/n9fg0ZMkRTp07Vxx9/rM2bN6ulpcXr5sKlo7ERavrpNz0PMSmqs9WxAUyVQ1HU53VXz3WauYg1fQAAAME9LNLptPx+v3w+n/x+vyKRiLLZrNfNQhshuIcbp0+f1vbt25VKpRSPxzV8+HC9+uqr6tKliwYOHKhJkyapsbFR69at06FDh7xuLspx6ZIOjx2gbdd+1fMAk6I6Yx3pdRXBPUVRufqJL62JH7DWDwAAnR3BPQAg58KFC9q9e7eWL1+uWbNmKRKJqHfv3vL5fOrfv7/GjRunuXPnKp1Oa//+/V43F1Vw8eRxHRoW8Dy4pKjOXAdf/DHBPUVRrWrIO7u9/t8EAADgoboK7hsbGzVs2DCKoiiqjapnz565b9yEw2HNnDlTq1ev1sGDfGW7I7qQ3afsgBc9Dy0pqrPXvse/S3BPUZRthd7epeOnLnj9vwwAAMADdRXcr127VvPmzaMoiqLaqBYvXqzm5mavP+7RDs7tzGj/a096HlhSFPU/tfu+fyK4pyjKsV6fslOHW857/b8OAACgndVVcA8AACp3ZlNa+176jedhJUVRn9f2W74mjfi/CO4pinKsPhN2aP+Rc17/LwQAAGhHBPcAAHQip1d+pr3P3ul5UElRVH5pzP8guKcoqmC9Om679mTPeP2/EgAAoJ10yOC+ublZLS0tFe2jqampOo35k40bN+aqFM3Nzdq4cWPV2wMA6HxOfjbv/2fvvuOsru+87z/uft/XXa/sXts3W5LdzWZzZUsSewdjTDQxmsREjSUqHekwY+yNoCjW2Ad1AFGJioqKRiyoWOh1KIehDx0cehm+9x+7sIiUMzPnzOf8znk+H4/XP7lwGK+/Pt+3s2fSsk7fDx8oJX2xPbVfNtxLOmLXPL4wLVq5LfqkAADaQNkM942NjWnixIlp9OjRqaamptkDeUr/PpJPmDAhjRw5MtXU1LT6e6qvr09jxoxJNTU1X2js2LGH/RzpxsbGff8uexs5cmSaNm1aq78vACrPlPmb0vjqq8PHSUkHb8+IrxvuJeXV5bfXpS3bm6JPCwCgyDI/3NfX16exY8em2traz43czRnup02bdtCBvbXf14Hf04HV1tYe9CfpGxsb06hRo1JNTU0aNWpUGj9+fBo7duy+f+5QP33f2v8rAwDK05T5m9KJ3Seno6/8KI3v3z98oJT0xZpGfMtwLynvLrp1dlr7mc+8B4Byltnhfv+fjD9YRxruGxsb07hx4w47rrdUY2Pj577uhAkT9o3qDQ0Nafz48fv+30aNGnXQf7eampo0evToz/3ve/+5MWPGfOGfqaurS7W1tWnixIkt/r4BKD9vT9mQfnHz7H0P/dO7fpDe79MrfKSU9Pl2DT/OcC+pWV113/w0Pbc5+tQAAIoks8P9gR8hM27cuM/9VPqRhvu6urrPfY1Ro0alCRMm7PtJ99YM93uH972j/cGMGzdu35858ONv9v70/4EjfGNj40G/t8bGxn3/EaMlHxEEQHk6cLTf29nd30sf9eoaPlRK+s92PnWy4V5Ss+syZF6aNG9T9MkBABRBZof72traNHbs2M+N3vv/JHs+w/3ewX//j57Z/3PlW2rv+F9bW3vIP9PQ0PC5z7vf3+E+p/9g39vef+8Dvw4AletQo/3eftZjXPq0R4fwsVLSv7e9pp3hXlKLunLw3PTx7M+iTw8AoMAyO9wf7PPcmzPcH+rz4Asx3O/95w/2kTb72zvwjxw58qDfQz7D/d7/AFBbW+sz7gFIKR15tN/bJb3eSJO7XxY+WEr6Utr6UHvDvaQWd+lv5qT3Z2yMPkEAgALK7HB/MM0Z7g+ltcN9fX39vn9+/PjxLfq79n6Mzrhx4w76tfcf+vd+jUN9JA8AlWXvL6LN96H/0ytHp7oevwwfLaVKb9M9hntJreu7fael+oZt0acIAFAghvsDtHa43/+z84803O///R7sa+z/y2YbGhr2/YT+3q87bdq0Q/6CWwAqT74/aX9gPfq+lGZ0+ln4cClVchsHnma4l9TqLrxldnp/up+8B4ByYLg/QNRwf+D3O3HixM/98tz9f4luY2NjamxsTLW1tammpuZzn9EPQGVq6Wi/twH9n0+zrvxx+HgpVWrrrjnRcC+pIF36mznpI595DwCZZ7g/QKkM93u/1tixY9Po0aPTmDFj9v30fUqH/jgdACpPa0f7vV034LlU96uzwgdMqRJb3fNow72kgnXlHXVp0ly/Aw0Assxwf4BSGu4PZe9n3fuFtAAUarTf261VI9LcS74bPmJKldaKy75puJdU0DoPmZem5zZHnyoAQAsZ7g+QheF+7/c4bdq0L/zddXV1xnyAClHo0X5vg6ueSvMvPDV8yJQqqSXnfsVwL6ngXXXv/DR70ZbokwUAaAHD/QFKfbifMGFCqqmpSaNHj/7c19n7efd78xE6AOWtWKP93u6rrkkLfn58+JgpVUoLT/njlB7/Pwz3kgpe798uSPOXbY0+XQCAZjLcHyBquM/np+T3/4W0DQ0Nn/satbW1ady4cWncuHH7/ozxHqA81TdsSyd2n1z0h/4dPX6bFv3sqPBBU6qU0pN/YriXVJQuv70ubdneFH3CAADNYLg/QFsO92PHjm3W37X3z+/9uo2Njfv++fr6+n1/rqGh4QsDPwDlYdLcxvSrQXVt9tAfWv1Ayp3zz+GDplQJ7Rn+VcO9pKJ1zeML07I126NPGQAgT4b7A7R2uN9/TD/ST7zv/btqa2uP+HX3/geBkSNH7vvp/L3/2/4fm7PXmDFjUk1NTZo4cWKL/j0AKD1zFm9J3e6Z1+YP/eHV96TcD/4xfNSUyr2mEa3/BbWGe0mH68Yn6tOq9TuiTxoAIA+G+wO0drhPKaWRI0emmpqaNGrUqMP+ub1/z8GG9wONGjXqC/9ehxvu9/7/xZF+6h+AbFi8anvq/1Au7KH/bPXglDvjK+HDplTO7R5xtOFeUtG7ddjitK5xV/RpAwAcgeH+AIUY7vf/CJxDfR8TJ07c92cmTJhw2K+3999rzJgxn/vfDzfcjxs3znAPUCbWbNyZbniiPvyh/0LVwJQ77cvh46ZUru0cdqLhXlKbdPvTS1Ljlt3RJw4AcBiG+wPkO9w3NDSk8ePHp/Hjx3/h76qvr9/3NUaNGvWFXzy7/2fQ19bWHvYX0+79hbS1tbVf+Lz6vX/PyJEjv/DPHewn9AHIni3bm9LtI5eEP/D39sqAm1PuxD8OHzilcmzHE6cZ7iW1WXc9tzRt2+EX1gJAqTLcHyDf4f5Iv4R270+87x3nx40bl8aPH5/Gjh27b7TP56ft9/5dh/qs+r0D/dixY1NjY2NqbGzc93cfbNAHIFuGPLc0/GF/YGP6XBs+cErl2LZH2xvuJbVpQ55bGn3qAACHYLg/QKGG+5Q+P94frEJ8jE19ff3n/kPA/v+xoL6+vtVfH4A4Q19rSN/uGP+oP7DvdPw0vdWvOnzklMqtzQ8Y7iW1bUd1mpRq31gZffIAAAdRVsP9xIkT0+jRo9Po0aNbPFqPGzdu39c4nP2H+8P91Hx9fX0aP378vq85evToNH78+C987E1rNDY2pgkTJuz7+uPGjSvo1weg7T3z9up00lVTwh/0h+qkLh+ld/v2DR86pXLqs8HtDPeS2rzT+0xNL32wNvr0AQAOUFbDfVva/5fL+sl2AArp5Q/Xpu/1nxb+kD9SZ3T9IH3Qu0f42CmVSxtuOtlwLymkn1w/M707bWP0CQQA7Mdw30IjR45MNTU1R/zJfABojnGTN6Rzr5sZ/oDPt3O6v5s+7tklfPCUyqG1/Y8z3EsK6/Lb69LUBZuiTyEA4D8Y7ltg2rRpPkcegIL7aPZn6Ze3zg5/uDe3X/R4K0286srw0VPKeg2dvmW4lxRa7wcWpPqGbdEnEQCQDPctNmHChDRt2rTobwOAMjE9tzl1vHNu+IO9pV3Wa2ya0u2S8OFTynLLLvia4V5SeDc+UZ/Wb9oVfRoBQMUz3ANAsAXLt6ZeDywIf6i3ti59xqTpXS4IHz+lrLbozL9M6ZH/0XAvKby7Ry1NTXuiLyQAqGyGewAItLtpT+o8ZF74A71Q/bLDqJTrfn74ACpltTT0vxruJZVEtW+sjD6TAKCiGe4BINB9zy8Lf5gXuur+v0uzr/hR+AAqZbE9tV823EsqiU7pOSU9/96a6FMJACqW4R4Agowctyod3XlS+MO8GN0w4JlUd9n3w0dQKWvtGf51w72kkumcX89Ib01aH30yAUBFMtwDQIC3Jm9IZ1VPD3+QF7OBVcPTvItPDx9CpSzVNOJbhntJJdUlA+ekiXMbo08nAKg4hnsAaGPTc5vTrwbVhT/E26K7qp5M8y84OXwMlbLSruHHGe4llVxX3Ts/zV+2NfqEAoCKYrgHgDa0u2lPunTgnPAHeFt2S/eH0qILjgsfRKUstOOpUwz3kkqyzkPmpd1Ne6JPKQCoGIZ7AGgju5v2pMHPLAl/eEf0aPVDKXfet8JHUanU217TznAvqWS77/ll0ecUAFQMwz0AtJEnX28If3BH9mT1/Sn3w2+GD6NSKbf1ofaGe0kl23FdJ6dR766OPqkAoCIY7gGgDbz60br03b7Twh/c0Y2oHpJy3/9a+DgqlWqb7jbcSyrtzr12Znp/xsbo0woAyp7hHgCK7NO6xnThLbPDH9ql0qiq21Puu38bPpBKpdjGgaca7iWVfF3unpdyy/2yWgAoJsM9ABTRopXbUs/754c/sEut0VW3pdypfxE+kkql1rprTjDcS8pENz+1KG3Ztjv61AKAsmW4B4Ai2bq9Kd06bHH4w7pUGzPgxrTghD8KH0qlUmpVj6MM95Iy06OvrIg+twCgbBnuAaBIHnl5RfiDutR7o/814UOpVEqtuOy/G+4lZaZTe01Nr3y4NvrkAoCyZLgHgCJ4YfyadHKPKeEP6lLv6I6fpnH9BoSPpVKptOTHXzHcS8pUF9w8O02c2xh9egFA2THcA0CB1TdsSyd2nxz+kM5Kx17xQXq/b5/wwVQqhRae/EcpPf5fDPeSMtUvbp6dduxsij7BAKCsGO4BoIBWrN3hl9G2oO93H58+7NU9fDSVSqH01J8a7iVlrttHLklNTXuiTzEAKBuGewAooLufWxr+cM5q5/Z4J33Ss1P4aCpFt2f43xnuJWWy2jdWRp9iAFA2DPcAUCAvjF+Tju3qI3Ja04W9fp8mdb88fDiVImsa8c+Ge0mZ7MwB09ObE9dHn2QAUBYM9wBQAJPnbUo/v2lW+IO5HLqi9+tpateLw8dTKardI4423EvKbL8aVJdm1m+OPs0AIPMM9wDQSrub9qTLb68LfyiXUz+/4oVU1/2C8AFVimjnsBMN95IyXech89Jun3cPAK1iuAeAVnpw9PLwB3I51qffi2lWh/PCR1SprdvxxGmGe0mZ7/ExK6JPNADINMM9ALTCqx+tS6f0nBL+OC7Xru4/Ks25/IfhQ6rUlm17tL3hXlLm+17/aentKRuiTzUAyCzDPQC00Kz6zemSgXPCH8bl3k0Dnk51l34vfEyV2qrN9xvuJZVHXe+el5as2h59sgFAJhnuAaAFNm/bna4bWh/+IK6UBlUNS/N+2S58UJXaos/uaGe4l1Q23fns0uizDQAyyXAPAC3w+KsN4Q/hSmtI1dA0/xcnho+qUrFbf+PJhntJZdMxXSalF8eviT7dACBzDPcA0ExvTVqfzug3LfwhXIn9tvrRtOCnx4QPq1IxW9PvWMO9pLLqwltmp+m5zdEnHABkiuEeAJphwfKtqcPgueEP4EruseoHU+7H/xY+rkrFqqHTvxnuJZVd19bUpy3bdkefcgCQGYZ7AMjTrt170q3DFoc/fDUxPVV9b8qd/Y3wgVUqRst+8TXDvaSy7InXG6LPOQDIDMM9AORp2Jsrwx+8+s9GVt2Zcmf+ffjIKhW6RWf8RUqP/E+Ge0ll1w+qpqf3pm+MPukAIBMM9wCQh/qGbenYrpPDH7z6fE/1uC0tPP2vw4dWqdClJ75kuJdUlv3shllpx86m6NMOAEqe4R4AjqBxy+404OFc+ENXB++lAbek3Ml/Fj60SoVsT+1fGe4llW13j1oafd4BQMkz3APAETz5ekP4A1eH77X+16cFx/1h+NgqFao9I75uuJdUtp3QbXJ6+cO10SceAJQ0wz0AHMandY3pnGtmhD9wdeTe7Pfr8LFVKlS7R3zbcC+prLv4tjlp1qIt0aceAJQswz0AHEaHwXPDH7bKr6Ou/DiN7z8gfHCVCtGu4ccb7iWVfT3vmx996gFAyTLcA8AhDHtzZfiDVs2rXdcP0/t9eoWPrlJr2/HUKYZ7SRXRqHdWR598AFCSDPcAcBCT529K5103M/wxq+Z3VvfxaUKvbuHDq9Satte0M9xLqoguunV2qlviI3MA4ECGewA4wI6dTenamvrwh6xa3k96vJ0+6dExfHyVWtqWB9sb7iVVTINGLI4+/wCg5BjuAeAAI99aFf6AVeu7uNcbaVL3y8IHWKklbRpiuJdUOR3bdXJ69aN10ScgAJQUwz0A7Gd6bnM6/8ZZ4Q9YFaYOfV5LU7tcFD7CSs1t422nGu4lVVQdBs9NS1Zvjz4FAaBkGO4B4D/sbtqTbnzCR+SUW937vpxmdDo/fIiVmtO6X59guJdUcd33/LLocxAASobhHgD+w3PvrA5/sKo49e//Qpp15bnhY6yUb6uuOspwL6niatd7anpnyobokxAASoLhHgBSSrMWbUkX3DI7/MGq4nXtgOfSnF+dFT7ISvm0/NJvGO4lVWQ975+f1n62M/o0BIBwhnsASCndWrso/KGq4ndL1dNp7iVnhI+y0pFacs7fGu4lVWyPj1kRfRoCQDjDPQAV74Xxa9K3O8Y/UtU23VH1VJp30anhw6x0uBae9EcpPf5/Gu4lVWRnXz0jfTKnMfpEBIBQhnsAKlrjlt2pXe+p4Q9UtW3Xdn44Lb7oxPBxVjpc6ak/NdxLqtg6DJ4bfSYCQCjDPQAVbchzS8MfporpoepH0oKfHBU+zkqHas/wvzPcS6ronn5rVfSpCABhDPcAVKz3Z2z00/YVXk31Ayl3zr+ED7TSwWoa8S+Ge0kV3fk3zkozF26OPhkBIIThHoCKtH1nU6p6JBf+IFV8w6rvTrmzvh4+0koHtnvEMYZ7SRXfLbWLos9GAAhhuAegIo39ZF34Q1Sl0xO9bk8Lv/fV8KFW2r+dw04y3EtSh4npw5mfRZ+OANA1Wo7HAAAgAElEQVTmDPcAVJwlq7anywbVhT9CVVq9UDUw5dp9OXyslfa2/YnTDPeS1GFi6nzX3LR6487oExIA2pThHoCK89sXl4c/QFWavTLg5pQ76U/CB1tpwbFfSlsfaW+4l6T/6InXG6JPSABoU4Z7ACrKp3WN6ftV08MfnyrdXu9/XfhgKy049ktp832Ge0na209vmJXmLN4SfUoCQJsx3ANQUa4fWh/+8FTp91a/6vDRVvrsjnaGe0nar8HPLIk+JQGgzRjuAagYr0xYm75dAo9OlX4ndP4ovdu3b/hwq8pu/Q1+Oa0k7d9pvaam8dM3Rp+UANAmDPcAVIRV63ekTnfNDX9wKjt9t+sH6YPePcLHW1Vua/oda7iXpAOqeiSXdu7aE31aAkDRGe4BqAiPv9oQ/tBU9vrRVe+mj3p2CR9wVZk1dPxXw70kHaQXxq+JPi0BoOgM9wCUvem5zenca2eGPzKVzc7v+VaaeNWV4SOuKq+l5/+D4V6SDtKVd9SlFWt3RJ+YAFBUhnsAyt5twxaHPzCV7S7t/Uaa3O3S8CFXldWi7/5FSo/+z4Z7STpIj72yIvrEBICiMtwDUNbenLg+Hd9tcvjjUtmvU59X07QuF4aPuaqs0hN/YLiXpIP042tnpum5zdGnJgAUjeEegLK1cfOu1PO++eEPS5VPPfuNTjM7/jR8zFXltGfYXxvuJekQ/WbE4uhzEwCKxnAPQNka9e7q8Aelyq8rOz2Tcp3PDR90VRntGfFPhntJOkzTF/qpewDKk+EegLK0fO2OdMnAOeGPSZVn1w94NtVd9oPwUVfl3+4R3zbcS9Jh6vvggrR1e1P06QkABWe4B6AsDX2tIfwhqfLutqrhad7Fp4cPuyrvdg0/3nAvSUfouXdWR5+eAFBwhnsAyk7jlt3plJ5Twh+RKv+u7vJYqr/4lPBxV+XbjqdOMdxL0hE6c8D0tGOnn7oHoLwY7gEoOw+/vCL8AanK6f7qx9OC848LH3hVnm17vL3hXpLy6InXGqJPUAAoKMM9AGVl7tKt6bzrZoY/HlVZPVL9UMqd9+3wkVfl15YHDfeSlE8X3DI7LV65LfoUBYCCMdwDUFbue35Z+MNRldkT1fen3I++GT70qrxqHGK4l6R8e2zMiuhTFAAKxnAPQNmYsXBzOrt6evijUZXbiOq7U+4HXwsfe1U+bbzVZ9xLUr6df+OslFvhp+4BKA+GewDKxp3PLAl/MErPVd+Rct/92/DBV+XR2qtPMNxLUjN66KXl0ScpABSE4R6AsjBpbmM6o9+08Mei9K0OE9OLVbel3Kl/ET76Kvut6v4dw70kNaPzrpuZ5i7dGn2aAkCrGe4BKAsDhy8OfyhK+zdmwE0pd+IfhQ+/ynbLL/mG4V6Smtn9LyyLPk0BoNUM9wBk3oRZn6VTe04JfyRKB/ZG/2vDh19lu8U//BvDvSQ1sx/9ekaavWhL9IkKAK1iuAcg8254oj78gSgdrKM6fprG9asKH3+V4U74bynV/F+Ge0lqZnePWhp9ogJAqxjuAci0d6ZuSMd1mxz+OJQO1cmdP0rv9ekTPwArs6Wn/sxwL0nN7AdV09P03OboUxUAWsxwD0CmXf3owvCHoXSkvtft/fRh76vCB2Blsz3D/95wL0kt6M5nlkSfqgDQYoZ7ADLrjU/Xp293jH8USvn046veSR/37Bw+Ait7NY34F8O9JLWg7/WblibP2xR9sgJAixjuAcisDoPnhj8IpeZ05uWvp5l9OoQPwcpWu0ccY7iXpBZ2w9D66JMVAFrEcA9AJv1+0vrwh6DUkn7V+/U0pdvF4WOwstPO2pMM95LUwtr3npo+rWuMPl0BoNkM9wBk0jWP+2x7ZbcufV9J0zv/InwQVjba/sRphntJakW3DlscfboCQLMZ7gHInAXLt4Y/AKXWdmnHUSnX/Wfho7BKv62PtDfcS1IrOqrTpLRk1fboExYAmsVwD0Dm/Gb44vAHoFSIru4/Ks254ofhw7BKu833Ge4lqbUNfmZJ9AkLAM1iuAcgU2Ys3JzO6Dct/PEnFaobB4xMdZeeGT4Oq3T77HYflSNJre3s6ulp7tKt0acsAOTNcA9Aptz3/LLwh59U6AZVDUvzftkufCBWabb+Br+cVpIK0SMvr4g+ZQEgb4Z7ADKjvmFbOu+6meGPPqkYDal+Is3/xUnhI7FKr9V9jzHcS1IBuuCW2alh3Y7okxYA8mK4ByAzhr7WEP7gk4rZA9WPpgU/OyZ8KFZp1dDhXw33klSgnn5rVfRJCwB5MdwDkAlrNu5MlwycE/7Yk4rdY9UPpty5/xY+Fqt0WvqzvzfcS1KB6nTX3LR52+7o0xYAjshwD0AmPPvO6vCHntRWPVV9X8r98Bvhg7FKo4Wn/3lKj/4vhntJKlBjPloXfdoCwBEZ7gEoeVu3N6UuQ+aFP/Kktuzp6rvSwjP/IXw0VmmUnvhDw70kFaj+D+Wiz1sAOCLDPQAl79WP1oU/8KSIfld1e8qd/jfho7Hi2zPsbwz3klSgjuo8KY2fvjH6xAWAwzLcA1Dy+j+UC3/gSVG9VHVryp3y5+HDsWJrGvENw70kFbCbn1oUfeICwGEZ7gEoae9N25iO6jQp/HEnRfbqgBvSguP/MHw8Vly7R3zHcC9JBax9n6lp6oJN0acuAByS4R6Aknbjk4vCH3ZSKfRm/1+Hj8eKa9fwEwz3klTg7vndsuhTFwAOyXAPQMmaNG9TOrXX1PBHnVQKHdvxk/R23/7hA7Ji2vHUqYZ7SSpw5147My1csS365AWAgzLcA1CyBj29JPxBJ5VSx13xfvqgb+/wEVlt37bH2xvuJakI1b6xMvrkBYCDMtwDUJKWr92RfnLdzPDHnFRq/aDbe2lCr+7hQ7Lati2/NdxLUjG6ZOCctHbjzujTFwC+wHAPQEl6+cO14Q85qVT77hVvpil9OoePyWq7Gu9qZ7iXpCI19pN10acvAHyB4R6AktTr/vnhjziplLuo55tpUvdfhQ/Kaps23nqK4V6SilS/h3LRpy8AfIHhHoCS89Hsz9JRnSaFP+KkUu/K3q+lqV1/GT4qq/itvfp4w70kFakTuk1Ok+dvij6BAeBzDPcAlJw7n10a/oCTslL3vi+nGZ1+Hj4sq7it6vYdw70kFbEHXlgWfQIDwOcY7gEoKcvXbE/n+aW0UrPq1++FNKvDueHjsorX8ov/yXAvSUXswltmp3WNu6JPYQDYx3APQEl59p3V4Q83KYtd2/+5NOfys8MHZhWnxWf/teFekorcKxPWRp/CALCP4R6AktLTL6WVWtzNA55Ocy85I3xkVhE6/g9Tqvm/DfeSVMSufnRh9CkMAPsY7gEoGRNm+aW0Umu7vao2zbvotPihWQUvPfXnhntJKmKn9JySZizcHH0SA0BKyXAPQAm585kl4Q82qRy6p7omzf/5CeFDswrbnuH/YLiXpCL38Msrok9iAEgpGe4BKBHL/FJaqaA9WP1IWvDTo8LHZhWuphH/ariXpCJ3ycA5qXHL7ujTGAAM9wCUhmff9ktppUL3ePVvU+7H/xo+OKsw7R5xrOFektqg1z9ZF30aA4DhHoDS0OM+v5RWKkbDqu9JubP+KXx0VuvbWXuS4V6S2qDrh9ZHn8YAYLgHIN6EWZ+l7/iltFLReqb6zrTwe38XPjyrdW0feprhXpLaoNP7TE1zFm+JPpEBqHCGewDCDfZLaaWi93zVb1Ku3V+Fj89qeVsfaW+4l6Q2qubVhugTGYAKZ7gHINSy1dvTudf6pbRSW/TygJtT7uQ/DR+g1bI232u4l6S26oo76tLW7U3RpzIAFcxwD0CoF8avCX+YSZXUy32uTQuO+4PwEVrN77NBPipHktqyiXMbo09lACqY4R6AUJ2HzAt/lEmV1jtVvw4fodX81l3vl9NKUltW/ejC6FMZgApmuAcgzPxlW1O73lPDH2VSpXVC54/TO337hQ/Ral6r+xxjuJekNuys6ulp2Zrt0SczABXKcA9AmKffWhX+IJMqtdO7fpje790zfIxW/jVc+c+Ge0lq40a/vyb6ZAagQhnuAQjT57cLwh9jUiX3w6veSx/16ho+SCu/lv707w33ktTGXfu4j8sBIIbhHoAQcxZvSSf3mBL+GJMqvfN7jkuf9ugQPkrryC1s/2cpPfq/Gu4lqQ07c8D0tHiVj8sBoO0Z7gEIUfvGyvCHmKR/75Leb6TJ3S4LH6Z15NKT/81wL0lt3PPv+bgcANqe4R6AED3umx/+CJP0n3Xs82qa1uXC8GFah2/PsL813EtSG3f1oz4uB4C2Z7gHoM1NX7g5Hd9tcvgjTNLn69n3pTSj48/Cx2kduqYR3zDcS1Ibd0a/aam+YVv0CQ1AhTHcA9Dmal5tCH+ASTp4A/o9n2Zf+ePwgVoHb/eI7xjuJSmg595ZHX1CA1BhDPcAtLkuQ+aFP74kHbrr+j+b6n71g/CRWl9s17ATDPeSFNCAh3PRJzQAFcZwD0CbmjxvUzqq06Twx5ekw3fbgBFp7sXfDR+q9fl2PHmq4V6SAmrfZ2pasHxr9CkNQAUx3APQph55eUX4w0tSfg2uejLNv/CU8LFa/9m2x9oZ7iUpqJHjVkWf0gBUEMM9AG1mz56UOgyeG/7okpR/91U/nhacf1z4YK1/b8tv2xvuJSmofg8uiD6nAagghnsA2swncxrDH1ySmt8j1Q+n3HnfCR+t9aXUeKefuJekqE7tNTXNXerjcgBoG4Z7ANrMb19cHv7gktSyhlbfn3I/+ufw4brS23DLKYZ7SQpsxO99XA4AbcNwD0Cb2LFrT7psUF34Y0tSyxtefXfK/eAfw8frSm5t9fGGe0kKrPcDPi4HgLZhuAegTcxdsiX8oSWp9T3Ra1BaeMZXwgfsSm1V128b7iUpuFXrd0Sf1gBUAMM9AG3i4Zd9TI5ULj3b99a08LS/DB+xK7HlF33dcC9Jwfm4HADaguEegDbR9e554Y8sSYXrlQE3pdyJfxw+ZFdai876a8O9JAXX70EflwNA8RnuASi6Bcu3ppOumhL+yJJU2Mb2vzZ8yK68/iClmv/HcC9JgX2v37TUsM7H5QBQXIZ7AIruhfFrwh9Ykgrfdzp+msb1qyqBMbuySrV/YbiXpODe+HR99IkNQJkz3ANQdDc+uSj8cSWpOJ3U+aP0Xp++4WN2JbVn+NcM95IU3J3PLIk+sQEoc4Z7AIqqccvu9JPrZ4Y/riQVr+91ez990Puq8EG7Umoa8a+Ge0kK7tLfzIk+swEoc4Z7AIrqgxkbwx9Wkorfj696J33cs3P4qF0J7R5+rOFekkqg6bnN0ac2AGXMcA9AUT04enn4o0pS2/SLnm+liVddET5sl3s7a0823EtSCTT896uiT20AypjhHoCi6jJkXvijSlLbdVnvsWlKt0vCx+1ybvvQdoZ7SSqBqh7JRZ/aAJQxwz0ARTN/2dZ0QvfJ4Y8qSW1bl75j0vTOF4QP3OXa1ofbG+4lqQT6QdX0tHrDzuiTG4AyZbgHoGh+9+7q8AeVpJh69xudZnb8afjIXY5tutdwL0ml0luTN0Sf3ACUKcM9AEVzw9D68MeUpLiq+/8uzb7iR+FDd7m1cdBphntJKpHuHrU0+uQGoEwZ7gEois8270rnXjsz/DElKbYbBzyT6i47M3zsLqfWXXei4V6SSqTLb6+LPrsBKFOGewCKYvz0jeEPKUml0W8GDEvzftk+fPAul1b3PtpwL0kl0lGdJ6VZi7ZEn94AlCHDPQBF8dsXl4c/pCSVTndVPZHmX3BS+OhdDjVc8c+Ge0kqoUaOWxV9egNQhgz3ABRFp7vmhj+iJJVWD1Q9lhb87Njw4TvrLfnJ3xnuJamEuuaxhdGnNwBlyHAPQMHNXbIlHd9tcvgjSlLp9Wj1gyl37rfCx+8st/C0P03psf/NcC9JJdKPfj0jrWvcFX2CA1BmDPcAFNzLH64Nf0BJKt3u7T4kLTrnm+EDeJZLT/6R4V6SSqiJcxujT3AAyozhHoCC+82IxeGPJ0ml3YiqISn3/X8IH8Cz2p5hXzHcS1IJ9dBLy6NPcADKjOEegIK7bFBd+ONJUuk3qur2lDv9b8JH8CzWNOK/G+4lqYTq/cCC6BMcgDJjuAegoBat3JaO8/n2kvJs9IBbU+7UPw8fwrPW7hFHGe4lqYT6QdX09NmW3dGnOABlxHAPQEGN/XR9+MNJUrZ6dcCNacEJ/y18DM9Su4adYLiXpBLr0zqfcw9A4RjuASio+55fFv5okpS93uh/TfgYnqV2PHmq4V6SSqzhb66MPsUBKCOGewAKqts988IfTZKy19EdP01v9x0QPohnpW2PtTPcS1KJdV1NffQpDkAZMdwDUDBrNu5Mp/edFv5okpTNTu0yIb3Xp3f4KJ6FtjzQ3nAvSSXWz2+alZr2RF/kAJQLwz0ABfP+jI3hDyZJ2e773canD3t1Dx/GS73GO/3EvSSVYnMWb4k+yQEoE4Z7AAqm5tWG8MeSpOx3Xo930ic9OoWP46XchptPMdxLUgk2+oO10Sc5AGXCcA9AwQx4OBf+WJJUHl3U6/dpUvfLwwfyUm1t1XGGe0kqwe4YuST6JAegTBjuASiIrdub0jnXzAh/LEkqn67o/Vqa2vWX4SN5Kbayy7cN95JUgl1xR130WQ5AmTDcA1AQU+ZvCn8oSSq/uvV9JU3v9PPwobzUWnbh1w33klSCnXTVlLRs9fbo0xyAMmC4B6Agnhm3KvyhJKk869vvxTSrw3nhY3kptegHf2W4l6QS7a3JG6JPcwDKgOEegIK46clF4Y8kSeXbrwc8l+Zcfnb4YF5KpaH/r+FekkqwB0cvjz7NASgDhnsACuLCW2aHP5IklXc3VY1Mcy/9XvhgXirtqf1Lw70klWC97p8ffZoDUAYM9wC02rylW9N3OsY/kiSVf4OqatO8i04LH81LoT3Dv2a4l6QS7AdV09PGzbuiT3QAMs5wD0CrvfLh2vAHkqTK6e7qoWn+L04MH86jaxrxb4Z7SSrRPpnTGH2iA5BxhnsAWm3wM0vCH0eSKqvbez6UFv38mPDxPLJdw4813EtSiTbi96uiT3QAMs5wD0Cr9bx/fvjjSFLl9Vj1b1Pux/8aPqBHtbP2ZMO9JJVotw5bHH2iA5BxhnsAWmVPSunH184MfxxJqsxqq+9NubP/KXxEj2h7TTvDvSSVaB0Gz40+0wHIOMM9AK1S37At/GEkqbIbWX1XWvi9vw8f0tu6rQ+1N9xLUol2Rr9pacu23dGnOgAZZrgHoFXemboh/GEkSb+rGpRy7f86fExvyzbdY7iXpFJu9qIt0ac6ABlmuAegVZ4cuzL8USRJ3+owMb1cdUvKnfyn4YN6W7XxN6cZ7iWphHvt43XRpzoAGWa4B6BVbnpqUfijSJL29lr/69OC4/4gfFRvi9Zde6LhXpJKuIdeWh59qgOQYYZ7AFrl8tvrwh9FkrR/b/a7OnxUb4tW9zracC9JJVz1I7noUx2ADDPcA9Bin23Zndr3mRr+KJKk/Tuu08fpnb79wof1Ytfwq28a7iWphLvg5tnR5zoAGWa4B6DFpuc2hz+IJOlgtev6QXq/d8/wcb2YLTn3q4Z7SSrhju82Oa1cvyP6ZAcgowz3ALTYyx+uDX8QSdKhOrv7e2lCr27hA3uxWnjan6T02P9uuJekEu7jOY3RJzsAGWW4B6DF7n9hWfhjSJIO1896jEuf9ugQPrIXq/TkHxvuJamEe+6d1dEnOwAZZbgHoMX6PZQLfwxJ0pG6uNcbaXK3y8JH9mK0Z9hXDPeSVMINHrkk+mQHIKMM9wC02M9umBX+GJKkfOrY57U0rctF4UN7oWsa8U3DvSSVcN3vmRd9sgOQUYZ7AFpk2Zrt6ejOk8IfQ5KUb1f1fTnN6HR++NheyHaPOMpwL0kl3A+vnpF27d4TfboDkEGGewBa5IOZn4U/hCSpufXv/3yadeWPwwf3QrVz2ImGe0kq8RYs3xp9ugOQQYZ7AFpkxO9XhT+CJKklXTvguTTnV2eFj+6FaMeTpxruJanEe2vyhujTHYAMMtwD0CIDhy8OfwRJUku7tWpEmnvJd8OH99a27dH2hntJKvFqXm2IPt0ByCDDPQAtcunAOeGPIElqTdVda1L9JaeFj++tacsDhntJKvWueXxh9OkOQAYZ7gFokXOumRH+CJKk1nZvdU1a8PPjwwf4lvbZne0M95JU4nW6a2706Q5ABhnuAWi2dZ/tTMd2mRT+CJKkQvRw9cNpwU++Ez7Ct6QNN59suJekEu/ca2dGn+8AZJDhHoBmm71oS/gDSJIKWU31Ayl3zj+HD/HNbe2A4wz3klTiHd9tctqwaVf0CQ9AxhjuAWi2cZM3hD+AJKnQDau+J+XO+nr4GN+cVnb+luFekjJQ3ZIt0Sc8ABljuAeg2Z5+a1X440eSitGz1YNT7oyvhg/y+bbsgn803EtSBnp32sboEx6AjDHcA9Bsdz+3NPzxI0nF6oWqgSnX7svho3w+Lfr+l1N6+H8w3EtSiffsO6ujT3gAMsZwD0CzVT2SC3/8SFIxe2XAzSl30p+ED/P5lIb+f4Z7SSrx7nt+WfQJD0DGGO4BaLbLfjMn/PEjScVubP/rwkf5fNpT+2XDvSSVeNc8vjD6hAcgYwz3ADTLnj0pnTlgevjjR5Laorf6VYcP80cc7of/o+Fekkq8KwfPjT7jAcgYwz0AzbJi7Y7wh48ktVUndf4ovdu3b/g4f7iaRnzLcC9JJd6Pfj0j+owHIGMM9wA0y5T5m8IfPpLUlp3R9YP0Qe8e4QP9odo1/DjDvSSVeMd0npTWfrYz+pQHIEMM9wA0y+sfrwt/+EhSW/ej7u+mj3p2CR/pD9bOp0423EtSBpq1aEv0KQ9AhhjuAWiWJ15vCH/0SFJEv+j5Vpp41ZXhQ/2Bba9pZ7iXpAw0bsqG6FMegAwx3APQLINGLA5/9EhSVJf1GpumdLs0fKzfv60PtTfcS1IGevqtVdGnPAAZYrgHoFl6PbAg/NEjSZF17jMmTetyQfhgv7dN9xjuJSkL3T1qafQpD0CGGO4BaJYLbp4d/uiRpOh69hudZnb8afhov+DYL6WNA0813EtSBqp+dGH0KQ9AhhjuAcjbth1N6bReU8MfPZJUClX1fz7NvuKc8OF+3TUnGu4lKQNdfntd9DkPQIYY7gHI26r1O8IfPJJUSnXuMCwt7HBW6HC/uufRhntJykDtek+NPucByBDDPQB5m1m/OfzBI0ml1m1Vw9O8i08PG+5XXPZNw70kZaBju0xK23Y0RZ/0AGSE4R6AvH0487PwB48klWJ3VT2Z5l9wcshwv+TcrxjuJSkjrVq/I/qkByAjDPcA5O31j9eFP3YkqVS7v/qxtOD8Y9t8uF94yh+n9Ph/MdxLUgaat2xr9EkPQEYY7gHI2zNvrw5/7EhSKfdI9UMpd96323y8T0/+ieFekjLQxLmN0Sc9ABlhuAcgb4++siL8sSNJpd4T1fen3I++2abD/Z7hXzXcS1IGGjd5Q/RJD0BGGO4ByNudzy4Nf+xIUhYaUT0kLfz+19psuG8a8U3DvSRloBffXxN90gOQEYZ7APJ2/dD68MeOJGWl56puT7nv/m2bDPe7RxxtuJekDPTU2JXRJz0AGWG4ByBvvR5YEP7YkaQsNbrqtpQ79S+KPtzvHHai4V6SMtD9LyyLPukByAjDPQB5u/z2uvDHjiRlrTEDbky5E/6oqMP9jidOM9xLUga6bdji6JMegIww3AOQt59ePzP8sSNJWeyN/tcUdbjf9mh7w70kZaCqR3LRJz0AGWG4ByBvZ/SbFv7YkaQsdnTHT9K4flVFG+43P2C4l6Qs1GXIvOiTHoCMMNwDkJdtO5rSsV0mhT92JCmrndJ5QnqvT5+iDPefDW5nuJekDHTRLbOjz3oAMsJwD0BeVq3fEf7QkaSs9/1u49OHvbsXfLjfcNPJhntJykBnXz0j+qwHICMM9wDkZd6yreEPHUkqh8696u30Sc/OBR3u1/Y/znAvSRno5B5TUlPTnujTHoAMMNwDkJeJcxvDHzqSVC5d2PP3adJVlxdsuG/o9G+Ge0nKSBs27Yo+7QHIAMM9AHkZN3lD+CNHksqpy3u/nqZ2vbggw/2yC75muJekjLR45bbo0x6ADDDcA5CXF99fE/7IkaRyq2ufV9L0zr9o9XC/6My/TOmR/9FwL0kZaPrCzdGnPQAZYLgHIC9PjV0Z/siRpHKsT78X06wO57V6vE9D/6vhXpIy0PszNkaf9gBkgOEegLw8/PLy8EeOJJVrHTs+nXKdzmnVcL+n9q8M95KUgV79aF30aQ9ABhjuAcjLvb9bFv7IkaRy7qYBI1PdpWe2fLgf9lXDvSRloNc+NtwDcGSGewDyMviZJeGPHEkq9wZVDUvzftmuRcN90/B/MdxLUgZ66YO10ac9ABlguAcgLwOHLw5/5EhSJTSkamia/4sTmz3c7xp+nOFekjLQqHdXR5/2AGSA4R6AvNz05KLwR44kVUq/rX40LfjZMc0a7nc+dYLhXpIy0NNvrYo+7QHIAMM9AHm55vGF4Y8cSaqkHqt+MOXO/be8h/ttNe0N95KUgZ4auzL6tAcgAwz3AORlwMO58EeOJFVaT1Xfm3JnfyOv4X7rQ6ca7iUpAz02ZkX0aQ9ABhjuAchL7wcWhD9yJKkSG1l9V8qd+fdHHO4b7/6e4V6SMtCDo5dHn/YAZIDhHoC8dLtnXvgjR5Iqtd9VDUq59n992OF+40A/cS9JWeje3y2LPu0ByADDPQB56Xjn3PBHjiRVci8NuCXlTvmzQw73a68+2XAvSRlo8DNLok97ADLAcA9AXn41qC78kSNJld5rA25IC47/w4MO96uuOtpwL0kZaODwxdGnPQAZYLgHIC8X3To7/JEjSZqY3uz364MO98sv+abhXpIy0E1PLpwJl6IAACAASURBVIo+7QHIAMM9AHk5/8ZZ4Y8cSdLEdFynT9Lbfft/Ybhf/MOvGu4lKQNd8/jC6NMegAww3AOQl3OvnRn+yJEk/Xvtun6Y3u/T63PDfe7EP04vPXJb+PcmSTp8Ax7ORZ/2AGSA4R6AvJxVPT38kSNJ+s/O6j4+TejV7XPj/XMP3B3+fUmSDl/vBxZEn/YAZIDhHoC8nNFvWvgjR5L0+X7S4+30SY+O+4b7UXffGf49SZIOX7d75kWf9gBkgOEegLyc1mtq+CNHkvTFflg1Jc244PS04NgvpWEDHwz/fiRJh6/jnXOjT3sAMsBwD0Beoh84kqRD177rB2nuJWek2tsM95JU6nUYbLgH4MgM9wDkJfqBI0k6fO27fpB69xsd/n1Ikg6f4R6AfBjuAcjLcV0nhz9yJEmSpKx3ycA50ac9ABlguAcgLyf3mBL+yJEkSZKy3pV31EWf9gBkgOEegLyc3scvp5UkSZJaW5ch86JPewAywHAPQF6+P2B6+CNHkiRJyno97psffdoDkAGGewDy8qNfzwh/5EiSJElZr++DC6JPewAywHAPQF5+cv3M8EeOJEmSlPWufnRh9GkPQAYY7gHIywU3zw5/5EiSJElZ7/qh9dGnPQAZYLgHIC+XDJwT/siRJEmSst4ttYuiT3sAMsBwD0BerrijLvyRI0mSJGW9259eEn3aA5ABhnsA8tJlyLzwR44kSZKU9YY8tzT6tAcgAwz3AOSlx33zwx85kiRJUta7/4Vl0ac9ABlguAcgL30fXBD+yJEkSZKy3iMvr4g+7QHIAMM9AHm5+tGF4Y8cSZIkKesNfa0h+rQHIAMM9wDk5fqh9eGPHEmSJCnrDXtzZfRpD0AGGO4ByMsttYvCHzmSJElS1nvm7dXRpz0AGWC4ByAvg55eEv7IkSRJkrLeC+PXRJ/2AGSA4R6AvAx5bmn4I0eSJEnKeq9MWBt92gOQAYZ7APJy/wvLwh85kiRJUtYb++n66NMegAww3AOQl4dfXh7+yJEkSZKy3nvTN0af9gBkgOEegLyMHLcq/JEjSZIkZb1P6xqjT3sAMsBwD0BeXv1oXfgjR5IkScp685ZujT7tAcgAwz0AeXl/xsbwR44kSZKU9Vau3xF92gOQAYZ7APIyPbc5/JEjSZIkZbljukxKW7c3RZ/2AGSA4R6AvCxauS38oSNJkiRlue/2nRZ91gOQEYZ7APKyYdOu8IeOJEmSlOV+cv3M6LMegIww3AOQl6amPenkHlPCHzuSJElSVrv89rrosx6AjDDcA5C3s6+eEf7YkSRJkrJar/vnR5/0AGSE4R6AvF14y+zwx44kSZKU1a4fWh990gOQEYZ7APLWeci88MeOJEmSlNXufHZp9EkPQEYY7gHIW9XDufDHjiRJkpTVHn1lRfRJD0BGGO4ByNttwxaHP3YkSZKkrPbM26ujT3oAMsJwD0De7n9hWfhjR5IkScpqr3+8LvqkByAjDPcA5O2psSvDHzuSJElSVvtw5mfRJz0AGWG4ByBvL76/JvyxI0mSJGW1mfWbo096ADLCcA9A3t6esiH8sSNJkiRltSWrtkef9ABkhOEegLxNmtsY/tiRJEmSstrGzbuiT3oAMsJwD0Delq/dEf7YkSRJkrLYUZ0mRZ/zAGSI4R6AvK3ZuDMd1WlS+KNHkiRJylo/v2lW9DkPQIYY7gFolrOvnhH+6JEkSZKyVo/75kef8gBkiOEegGa54o668EePJEmSlLVuG7Y4+pQHIEMM9wA0y68fWxj+6JEkSZKy1uOvNkSf8gBkiOEegGa593fLwh89kiRJUtZ6ZcLa6FMegAwx3APQLM+8vTr80SNJkiRlrU/rGqNPeQAyxHAPQLO8M3VD+KNHkiRJylpLVm+PPuUByBDDPQDNMmfxlvBHjyRJkpSl2veZmnbs2hN9ygOQIYZ7AJpl/aZd6diuk8MfP5IkSVJWuvCW2dFnPAAZY7gHoNnOuWZG+ONHkiRJykq9H1gQfcIDkDGGewCareOdc8MfP5IkSVJWGvT0kugTHoCMMdwD0GzXDa0Pf/xIkiRJWemJ1xuiT3gAMsZwD0CzPfDi8vDHjyRJkpSVXvt4XfQJD0DGGO4BaLZR764Of/xIkiRJWWny/E3RJzwAGWO4B6DZ3p++MfzxI0mSJGWlFWt3RJ/wAGSM4R6AZpu/bGv440eSJEnKQmf0m5aamvZEn/AAZIzhHoBma9yyO53QfXL4I0iSJEkq9S6+bU70+Q5ABhnuAWiR866bGf4IkiRJkkq9fg/lok93ADLIcA9Ai/S8f374I0iSJEkq9e4ZtTT6dAcggwz3ALTIkOeWhj+CJEmSpFLvxfFrok93ADLIcA9Aizz/3prwR5AkSZJU6k2etyn6dAcggwz3ALTIpLmN4Y8gSZIkqZQ7peeUtK5xV/TpDkAGGe4BaJE1G3emk3pMCX8MSZIkSaXaJQPnRJ/tAGSU4R6AFvvlbXPCH0OSJElSqXZdTX30yQ5ARhnuAWixax5fGP4YkiRJkkq1x8asiD7ZAcgowz0ALfboKyvCH0OSJElSqfbmxPXRJzsAGWW4B6DFxn66PvwxJEmSJJVq85ZujT7ZAcgowz0ALVa3ZEv4Y0iSJEkqxc6qmp527GyKPtkByCjDPQAttm1HU/r+gOnhjyJJkiSp1OoyZF70uQ5AhhnuAWiVznfNDX8USZIkSaXWoKeXRJ/qAGSY4R6AVhk4fHH4o0iSJEkqtUaOWxV9qgOQYYZ7AFplxO9XhT+KJEmSpFJrwqzPok91ADLMcA9Aq3wwY2P4o0iSJEkqpY7pMiktX7sj+lQHIMMM9wC0yrLV29PRnSeFP44kSZKkUun8G2dFn+kAZJzhHoBW++kNs8IfR5IkSVKp1P+hXPSJDkDGGe4BaLW+Dy4IfxxJkiRJpdIDLyyLPtEByDjDPQCt9uDo5eGPI0mSJKlUevXjddEnOgAZZ7gHoNXGTd4Q/jiSJEmSSqGjO09KueVbo090ADLOcA9Aqy1bsz2ddNWU8EeSJEmSFN0vb5sTfZ4DUAYM9wAUxJV31IU/kiRJkqTobqldFH2aA1AGDPcAFMQdI5eEP5IkSZKk6J59e3X0aQ5AGTDcA1AQoz9YG/5IkiRJkqKbumBT9GkOQBkw3ANQEHVLtoQ/kiRJkqTIfnztzLRtR1P0aQ5AGTDcA1AQe/ak9PObZoU/liRJkqSoBjyciz7LASgThnsACub6ofXhjyVJkiQpqppXG6JPcgDKhOEegIIZ/ubK8MeSJEmSFNX7MzZGn+QAlAnDPQAF82ldY/hjSZIkSYro9D5T0+qNO6NPcgDKhOEegIJp3LI7nVU9PfzRJEmSJLV1Xe+eF32OA1BGDPcAFFTvBxaEP5okSZKktu6e3y2LPsUBKCOGewAK6uGXloc/miRJkqS27vVP1kWf4gCUEcM9AAX19pQN4Y8mSZIkqS07psuktHDFtuhTHIAyYrgHoKCWr92RTukxJfzxJEmSJLVVlwycE32GA1BmDPcAFFyHwXPDH0+SJElSW3XrsMXRJzgAZcZwD0DBDXp6SfjjSZIkSWqrXv5wbfQJDkCZMdwDUHBjP10f/niSJEmS2qJjukxKcxZviT7BASgzhnsACm7F2h3pjH7Twh9RkiRJUrG78o666PMbgDJkuAegKPo+uCD8ESVJkiQVu3t/tyz69AagDBnuASiKJ19vCH9ESZIkScXu7Skbok9vAMqQ4R6Aopg8b1P4I0qSJEkqZmdXT09rP9sZfXoDUIYM9wAUxa7de9JFt84Of0xJkiRJxerqRxdGn90AlCnDPQBFM2jE4vDHlCRJklSsnn5rVfTJDUCZMtwDUDSvfrQu/DElSZIkFaNvd5yYZi7cHH1yA1CmDPcAFM3S1dtT+95Twx9VkiRJUqG7bFBd9LkNQBkz3ANQVL3unx/+qJIkSZIK3V3PLY0+tQEoY4Z7AIqq5tWG8EeVJEmSVOjenLg++tQGoIwZ7gEoqk/rGsMfVZIkSVIhO3PA9LRy/Y7oUxuAMma4B6Cotu9oSj+/aVb440qSJEkqVP0fykWf2QCUOcM9AEV367DF4Y8rSZIkqVDVvrEy+sQGoMwZ7gEoupc+XBv+uJIkSZIK1dQFm6JPbADKnOEegKKrb9iWTuk5JfyBJUmSJLW2i2+bk5r2RF/YAJQ7w/3/396dv8d5loce/6MO0FKWQim05aQ9KXBaSjkFCs3SrGQPyoZDiLMQEYKDExIHoixWcIgc4yAnQU4iiE0iy5a8ybZsWbYlWR6v8ipv9/mBjng11kgz2p5ZPp/r+l5XG7S8Mxp5nveeV88AMC+++eDW5CdZkiRJ0kz74Qv9qZfWANQBg3sA5sUvWoeSn2RJkiRJM+3tdYdTL60BqAMG9wDMi019J+KT13YmP9GSJEmSpttXF2yOoyfOpV5aA1AHDO4BmDc3PLEj+cmWJEmSNN0ebd6TekkNQJ0wuAdg3jS9uT/5yZYkSZI03d7ZcCT1khqAOmFwD8C82dp/Mv76hvXJT7gkSZKkcvv6D7bEidPnUy+pAagTBvcAzKubn+xNftIlSZIklVvjr/amXkoDUEcM7gGYVy//bjj5SZckSZJUbu3dR1MvpQGoIwb3AMyrHftOxd/ctCH5iZckSZJUat94cGucHr2QeikNQB0xuAdg3t22eGfyky9JkiSp1J749b7US2gA6ozBPQDz7pXVB5KffEmSJEmltmbzsdRLaADqjME9APNu1+Dp+MItXclPwCRJkqSp+s+He+Lc+Yupl9AA1BmDewCS+N7PdyU/CZMkSZKm6smWgdRLZwDqkME9AEn8+r1c8pMwSZIkaao+2DqSeukMQB0yuAcgiT3DZ+Ifbu9OfiImSZIkFeuKR7fFRbvkAJCAwT0Aydy9pC/5yZgkSZJUrKdXDKZeMgNQpwzuAUhm+R8OJj8ZkyRJkibqo1eti87tx1MvmQGoUwb3ACRz8syF+Pg1nclPyiRJkqTC/u3+LamXywDUMYN7AJJa+GJ/8pMySZIkqbCmN/enXioDUMcM7gFI6t2uo8lPyiRJkqRsX7yjO3YOnEq9VAagjhncA5DUufMX4+rHtiU/OZMkSZLy/aBpd+plMgB1zuAegOSeX7U/+cmZJEmSlK+t80jqJTIAdc7gHoDkegdOxRdv705+giZJkiT916Pb4vTohdRLZADqnME9ABXh/ud3Jz9JkyRJkp777VDqpTEAGNwDUBl+t+5w8pM0SZIk1XdfuKUrevacTL00BgCDewAqw+nRC/GdR3qSn6xJkiSpfrvvF32pl8UAEBEG9wBUkCVvDCU/WZMkSVL9turDw6mXxAAQEQb3AFSQnv6T8flbupKfsEmSJKn++tbCrXH81PnUS2IAiAiDewAqzL3P9SU/aZMkSVL99fRvBlMvhQFgjME9ABVl1QeHkp+0SZIkqb76m+9uiE19J1IvhQFgjME9ABVl5OT5+ObCrclP3iRJklQ/NTyzK/UyGADGMbgHoOI8vWIw+cmbJEmS6qeVaw6mXgIDwDgG9wBUnI27TsRnb1yf/AROkiRJtd/XH9gSR46fS70EBoBxDO4BqEgNz+xKfhInSZKk2u/JloHUS18AuITBPQAVafX6I8lP4iRJklTbfeyqdTFwcDT10hcALmFwD0BFOnn6fFz12LbkJ3OSJEmq3RY8vzv1shcAJmRwD0DFevl3w8lP5iRJklSbffTKjniv62jqJS8ATMjgHoCKNXRoNL52/5bkJ3WSJEmqvW75WW/q5S4AFGVwD0BFe2rFYPKTOkmSJNVev3n/YOqlLgAUZXAPQEXr2XMyLruzO/mJnSRJkmqnKx7dFsdPnU+91AWAogzuAah4jyzdk/zkTpIkSbXTi28Pp17iAsCkDO4BqHgfbB2JT1+/PvkJniRJkqq/ry7YHAO5M6mXuAAwKYN7AKrC3c/uSn6SJ0mSpOrvZ8sHUi9tAWBKBvcAVIW31x1OfpInSZKk6u6Lt3fH1v6TqZe2ADAlg3sAqsK58xfjhid2JD/ZkyRJUvX20Mt7Ui9rAaAkBvcAVI1fv5dLfrInSZKk6uyT13bG2i3HUi9pAaAkBvcAVI1DI+fiWwu3Jj/pkyRJUvXV8Myu1MtZACiZwT0AVeUXrUPJT/okSZJUfb354eHUS1kAKJnBPQBVpW/odHzpnk3JT/wkSZJUPV33+PY4e+5i6qUsAJTM4B6AqvOTV/clP/mTJElS9bTs3QOpl7AAUBaDewCqzvDh0fj4NZ3JTwAlSZJU+V1+18Y4f8HV9gBUF4N7AKrSY7/am/wkUJIkSZXf0rbh1EtXACibwT0AVWlT34n4xzu7k58ISpIkqXK74tFtcWjkXOqlKwCUzeAegKplr3tJkiRN1rJ37G0PQHUyuAegavX0n4x/vmtj8hNCSZIkVV7/3bg9jp1wtT0A1cngHoCq9mTLQPKTQkmSJFVer7XnUi9VAWDaDO4BqGo79p2Kr9y7KfmJoSRJkiqn63+yI06ePp96qQoA02ZwD0DVe3rFYPKTQ0mSJFVOK94/mHqJCgAzYnAPQNXrGzodX12wOfkJoiRJktJ306LeOHP2QuolKgDMiME9ADXh2TeGkp8kSpIkKX2//eOh1EtTAJgxg3sAasLeA2fi6w9sSX6iKEmSpHTdunhnnL9wMfXSFABmzOAegJrxy1X7k58sSpIkKU0fubIj3uo4nHpJCgCzwuAegJoxeGg0vrlwa/KTRkmSJM1/d/58V+rlKADMGoN7AGrKi2+56l6SJKne+sur10Vb55HUS1EAmDUG9wDUlANHzsZ3Hu5JfvIoSZKk+evuZ11tD0BtMbgHoOY0tw0nP3mUJEnS/PSJazvjva6jqZegADCrDO4BqDlHjp+L636yI/lJpCRJkua+H77Qn3r5CQCzzuAegJrU+sGh+Iur1yU/kZQkSdLc9X8aNsaG3uOpl54AMOsM7gGoWd//5e7kJ5OSJEmau55aMZh6yQkAc8LgHoCa1dEzEl+8vTv5CaUkSZJmv28/3BP7cmdSLzkBYE4Y3ANQ0xa9ti/5SaUkSZJmv1ffy6VeagLAnDG4B6Cm9Q2djv/44dbkJ5aSJEmavW5bvDPOnL2QeqkJAHPG4B6AmtfcNpz85FKSJEmz01/fsD7e3XAk9RITAOaUwT0ANe/4qfNx06Le5CeZkiRJmnkPv7wn9fISAOacwT0AdeHtdYfjE9d2Jj/RlCRJ0vT78j2bYnPfidRLSwCYcwb3ANSNB17oT36yKUmSpOm35I2h1EtKAJgXBvcA1I0Nvcfjnxo2Jj/hlCRJUvld+aNtsf/waOolJQDMC4N7AOrKUysGk590SpIkqfyW/+Fg6qUkAMwbg3sA6sq+3Jn4z4d6kp94SpIkqfS+98yuOH/hYuqlJADMG4N7AOrOq+8eSH7yKUmSpNL63E0b4g+bjqVeQgLAvDK4B6DunB69ELct3pn8JFSSJElT99gre1MvHwFg3hncA1CXtu05GR+7al3yE1FJkiQV73M3bYiRk+dTLx0BYN4Z3ANQt3762r7kJ6OSJEkq3rJ3D6ReMgJAEgb3ANStfbkzcdVj25KfkEqSJOnS7n2uL86d94a0ANQng3sA6tpv/3goPnFtZ/ITU0mSJP25L929KdbvOJ56qQgAyRjcA1D3Hlm6J/nJqSRJkv7c86v2p14iAkBSBvcA1L3te0/Ff/xwa/ITVEmSJHXErYt3xjFvSAtAnTO4B4CIePW9XPKTVEmSpHrv72/rij9sPJp6aQgAyRncA0BEXLhwMb7/i77kJ6uSJEn13OLXB1IvCwGgIhjcA8D/2NB7PL5y76bkJ6ySJEn12DU/3h5Dh0ZTLwkBoCIY3ANARtOb+5OftEqSJNVbn75hfbzVcTj1UhAAKobBPQBkHD91Pm5/amfyk1dJkqR66rFX9qZeBgJARTG4B4AC7286Fl+8vTv5CawkSVI99K2HemLX4OnUS0AAqCgG9wAwgadWDCY/iZUkSar1PnJlRyz/fS710g8AKo7BPQBMYPjI2bju8e3JT2YlSZJquR807U697AOAimRwDwBFdO86kfxkVpIkqVb7zI3r4+Cxs6mXfABQkQzuAWASi17bl/ykVpIkqdb6yJUd8at3DqRe6gFAxTK4B4BJDB85Gzct6k1+citJklRLLXypP/UyDwAqmsE9AExhzeZjcXnDxuQnuJIkSbXQFY9ui52Dp1Mv8QCgohncA0AJXnhrf/KTXEmSpGrvczdtiLc6Dqde2gFAxTO4B4ASjJ69EAt+uTv5ya4kSVI1t/j1gdTLOgCoCgb3AFCiLf0n4xsPbk1+witJklSN3bZ4Zxw6djb1kg4AqoLBPQCU4TdrDsanrutMfuIrSZJUTX35nk3xwdaR1Es5AKgaBvcAUKbHX92X/ORXkiSpmlraNpx6CQcAVcXgHgDKNHhwNG54YkfyE2BJkqRq6IEX+uP8hYupl3AAUFUM7gFgGn7ffTQuu7M7+YmwJElSJffth3ti+95TqZduAFB1DO4BYJp+2TqU/GRYkiSpUvvMjevjt388lHrJBgBVyeAeAKbp1JkLcc9zfclPiiVJkiqxRa/tS71cA4CqZXAPADOwcdeJ+PoDW5KfGEuSJFVSNy3qjQNHzqZeqgFA1TK4B4AZWv77XHz8ms7kJ8iSJEmV0OV3bYw1m4+lXqIBQFUzuAeAWfDQy3uSnyRLkiRVQiveP5h6aQYAVc/gHgBmQe7o2bjz6Z3JT5QlSZJS1virvamXZQBQEwzuAWCWbNx1Ir61cGvyE2ZJkqQU3bZ4Z+w/PJp6SQYANcHgHgBm0ZsfHo6/v60r+YmzJEnSfPYfP9waG3qPp16KAUDNMLgHgFn2/Kr9yU+eJUmS5qvP39IVrX88lHoJBgA1xeAeAGbZ+fMX42FvVitJkuqk5347lHr5BQA1x+AeAObA3gNn4ruLepOfSEuSJM1lD77YH6NnL6ReegFAzTG4B4A58mHPSPzbgs3JT6glSZLmouuf2BH9+0+nXnIBQE0yuAeAObTi/YPxmRvXJz+xliRJms3+5b7NsXbLsdRLLQCoWQb3ADDHnl4xmPzkWpIkabb69PXro+X3udRLLACoaQb3ADDHTpw+Hwt+uTv5SbYkSdJs9LPlA6mXVwBQ8wzuAWAe9O47FVc3bk9+oi1JkjST7n2uL46dOJd6aQUANc/gHgDmSXv30fjnuzYmP+GWJEmaTlf+aFts23My9ZIKAOqCwT0AzKM31h5KftItSZJUbp+6rtPQHgDmkcE9AMyzny0fSH7yLUmSVGqfvmF9LHv3QOolFADUFYN7AJhnp85ciIUv9Sc/CZckSSqlZ1cOpl4+AUDdMbgHgASGDo3GnT/flfxEXJIkabIee2VvnDt/MfXSCQDqjsE9ACTSs+dk/Hfj9uQn5JIkSRN173N9cfDY2dRLJgCoSwb3AJDQH7cci3//wZbkJ+aSJEnZbvzpjtg5eDr1UgkA6pbBPQAk9uaHh+OyO7uTn6BLkiT9rys64lsLt0bn9uOpl0gAUNcM7gGgAvzqnQPxqevXJz9RlyRJ9d2X7t4Uq9cfSb00AoC6Z3APABXimd8MJj9ZlyRJ9dvnbtoQLb/PpV4SAQBhcA8AFePsuYvxo+Y9yU/aJUlS/fWRKzril6v2p14OAQD/w+AeACpI7ujZuGdJX/KTd0mSVF/95NV9qZdBAECGwT0AVJjegVNx/RM7kp/AS5Kk+uj+53fH0RPnUi+BAIAMg3sAqEDrto3ENx7cmvxEXpIk1Xa3/Kw3+ofPpF76AAAFDO4BoEK1dR6Jy+/amPyEXpIk1Wb/9UhPdO86kXrJAwBMwOAeACrY6vVH4mNXrUt+Yi9JkmqrL9zSFX1Dp1MvdQCAIgzuAaDCvfrugfj8zRuSn+BLkqTa6KsLNsc7G46kXuIAAJMwuAeAKrC0bTg+c+P65Cf6kiSpuvvyPZvi7Y7DqZc2AMAUDO4BoEq88Ob++MS1nclP+CVJUnX2fxo2xm//eCj1kgYAKIHBPQBUked+OxR/cbU97yVJUnl98fbueP0PB1MvZQCAEhncA0CVeXrFYPKTf0mSVD19/pau+PV7udRLGACgDAb3AFBlLl6MeLJlIPkQQJIkVX6fvXF9NK8eTr18AQDKZHAPAFVo9NzFeHzZ3uTDAEmSVLl98rrOeOGt/amXLQDANBjcA0CVOnn6fDzavCf5UECSJFVef3H1uvhF61Dq5QoAME0G9wBQxY6eOBcLX+xPPhyQJEmV1c9/M5h6mQIAzIDBPQBUudzRs3H/87uTDwgkSVJl9OTygdTLEwBghgzuAaAGDB0ajXuW9CUfFEiSpLT95NV9cfbcxdRLEwBghgzuAaBGnDxzIb79cE/ygYEkSUrTo817Ui9HAIBZYnAPADWkf/iMK+8lSarDHl+2N06cPp96KQIAzBKDewCoMYMHR+15L0lSHfVky0CM2h4HAGqKwT0A1KDc0bOx8KX+5IMESZI0d/3l1evi578ZDCN7AKg9BvcAUKOOnTgXP3plb/KhgiRJmv0+dV1n/KJ1KPVyAwCYIwb3AFDDTp25EE/8el/y4YIkSZq9/ua7G+LFt4dTLzMAgDlkcA8ANe7c+Yux+PWB+MiV6QcNkiRpZv3drV3xq3cOpF5eAABzzOAeAOrEsysH4+PXdCYfOEiSpOl12Z3d0dKeS72kAADmgcE9ANSR51ftj7++YX3ywYMkSSqvf757U6xcczD1UgIAmCcG9wBQZ17+3XD87c0bkg8gJElSaf3r9zfHmx8eTr2EAADmkcE9ANShZe8eiH+4rSv5IEKSJE3e1x/YEqvXH0m9dAAA5pnBPQDUqeV/OBj/9L2NyQcSkiRp4r61cGv8fuPR1EsGACABg3sAqGPrdxyPT13nDWslSaq0LruzO/qGTqdeKgAAiRjcA0Cde6/raHz74Z7kAwpJoWk4CwAAIABJREFUkvSnbv1Zb2zcdSL1EgEASMjgHgCIDb3H47uLepMPKiRJqvfuf3537Bk+k3ppAAAkZnAPAERERN/Q6bjvF33JBxaSJNVrP3l1Xxw9cS71kgAAqAAG9wDAmEPHzsZjr+xNPriQJKme+ux3N8QvWodSLwMAgApicA8AjHPu/MV4duVgfPr69ckHGZIk1XqX37UxXmvPpX76BwAqjME9ADChX71zIP7xzu7kAw1Jkmq1/3hwa/yu80jqp3wAoAIZ3AMARb354eH49x9sST7YkCSp1rru8e3R0TOS+qkeAKhQBvcAwKTWbjkWVzduTz7gkCSpVmp4Zlds33sq9VM8AFDBDO4BgClt7T8Zdzy9M/mgQ5Kkau/hl/fE8OHR1E/tAECFM7gHAEoycHA0fvhif/KBhyRJ1dhfXdMZi18fiNOjF1I/pQMAVcDgHgAo2YlT52PRa/viY1etSz4AkSSpWvr727ri5d8Np34aBwCqiME9AFC2Fe8fjI9f05l8ECJJUqX3hVu6omObN6EFAMpjcA8ATEtb55H4ziM9yQcikiRVarct3hnrdxxP/ZQNAFQhg3sAYNq27D4Zdz27K/lgRJKkSuojV3bEY6/sjf3ehBYAmCaDewBgRg6PnIufvrYv/srWOZIkxT/e2R0v2c8eAJghg3sAYFYse/dAfOnuTckHJpIkpeq/Ht0Wq9cfSf2UDADUAIN7AGDW/H7j0fjvxu3JByeSJM13dy/pi639J1M/FQMANcLgHgCYVb0Dp2LBL3cnH6BIkjQfffK6zniyZSCOnjiX+ikYAKghBvcAwKw7cep8PL1iMD5zw/rkAxVJkuaqr9y7KX79Xi710y4AUIMM7gGAOfP6Hw7Gv35/c/LBiiRJs911j2+PNZuPpX6qBQBqlME9ADCn/rh1JG54YkfyAYskSbPVAy/0R9/Q6dRPsQBADTO4BwDmXP/wmXjwxf7kgxZJkmbS3968IZa8MRRnRi+kfmqFSfX29kZzc3M0NzfH2rVrUx9Ozerq6hq7n1taWiKXK3/rrJaWlmhubo7e3t45OMLisseePe5cLjf237u6uub1mGZD/v702KcWGNwDAPPi7LmL8eJb++PyuzYmH7xIklRu//Xotnjzw8Opn06hJGvXro1bb701br311mhubk59ODUpl8vFggUL4tZbb42GhoZpDblbW1vHfk6LFi2ag6Oc3LPPPnvJ987/t2effXbej2emWlpaxu7Pajx+KGRwDwDMqzWbj8XNT/YmH8BIklRqC1/qj50Dp1I/hULJDO7nXmNj44yG9hHpB/cR4wf1+f974cKF0/rrgZSyj3lDe2qFwT0AMO8OHDkbi1oG4rM3rk8+jJEkqVj/ct/meOWdA6mfNqFsBvdzq6mpacZD+7zW1tZLtquZT7lcLhYuXDj2eKnGoX1vb280NDQY2lNzDO4BgGRaPzgU3364J/lgRpKkwu54emes2zaS+qkSpsXgfm51dXXF6tWrq3IP+Ilk97WvtqF9xJ+Of+3atdHa2pr6UGBWGdwDAElt33sqfviCN66VJFVGX7ilK37+m8E4cvxc6qdImDaDe4DqZ3APACR34cLFWNo2HF++Z1PygY0kqX67+rFt8bvOI6mfFmHGJhvc9/b2jl1d3dvbGxF/umJ59erVY/+9tbV1wiuve3t7o6WlZezjVq9eXfZx5T+3paVlyivWs8eT19XVNXYMU32N7PcrdltXr15d1lXm2e/f3Nwca9euLflzC2V/FqV+nezV8VPd/9nbWew2TvSzz99Xpd6G/HY/pdyf2Y8t9jXKuU9nevyFtyX/dUqp8Ar/iY6/nGOb6PGQ/Z0r9lgvfEyW+5ie7cfAZJ8/24/fWmdwDwBUjA97RuK2xTuTD24kSfXVx65eF48s3RO7959O/VQIs2KywX32f2tpaYmWlpax/cELa2lpiYg/DdsWLVo04cc0NDSUNIBbsGDBhJ/f2NhYdMhX+DH5N4Sd6GtMNNhrbm4e+5i1a9cWva0NDQ1TbrPS1dVV9PsvWLBgWgP86f5lRP6+XLBgwYw+rrm5uejPvqmpadJh6WQ/j8luT/Zzcrnc2PsFTHSflvLCznSPfyLZn0cpNTY2jvv87G1fvXr1pMc21fdvbm6+5L4pvE8n+70q5TE12f2ff8Pkye7DXC439obG5fxuz9bjtx4Y3AMAFeXQyLlY/PpA/O3NG5IPciRJtd+/Ldgcv36vPq/ko3aVOrjPDhYXLlw44SC2tbV13JuXNjY2XvJxDQ0NRYfvra2t4z42/32yA8eGhoYJB4TZIW7+WBsaGi75/PyQsVB2cF/4BqwT3dbJrmjO3lcLFiyIxsbGcV8z/+LAbP2cJpMdtk52zJMNigsHrvmfa/Z2Fg6ms187+3H5n0nhfTrRG8VmP6bwcVV4fy5YsKDo4Hgmx19M/sWZycp+/cL7NXvchY+VwiH+RPdN9vEw0UA++xgpHLhnj3Gq7xNx6ZsSF7sPi71ZceHnZx8DhY+NwsfobDx+64XBPQBQkd7qOBxXPLot+UBHklS7NTyzKzb0Hk/9lAezrtTBfbGrarMD7+wAMPtxhVfbTjWIXLhw4SVDupaWlkmHrIUvDuT/AiD79bNDwsIXDwpvR+EVwKXchlwuN+5Fg8K/LsgeQ7EXIIqZ7uA+O9Qs9nnZ+7bwfs/eL4U//8L7pPDr53K5cUPlwp9J4V9nFH5+4WC58Mr43t7ecQPhif4SYibHPxOrV6+edKCdvV0LFy685IWc1tbWcY/XwttW+LuZ/0uQtWvXxtq1a8ceu4W/V4WP+8Kh+kTD8ezPqPB3O2L8fTzR72b260/1+YUvwMz08VtPDO4BgIq1c/B0PPRSf3zkyvTDHUlS7fQPt3fHkjeG4vip86mf6mBOlDq4n+yK5MKroSeSHWpPtJ1FdsBbbPiWHbIWDiCzQ8xiV7NnB3wT7Tleym2d7DZkj69wSJ2X/auCqbbcyZrJmwjnfz4LFy4s63/v7e0tOlDNKrZNSfb+LnZ/ZIf7hZ+fHdwXu83ZwW7hiykzPf7pKnwBZ6LHc3bgXuy4Cofuxf63qf6KJX91e7Hfq+yLDIX3c/b+negvVfKyw/3ssWQf75N9fvb3r/AYpvv4rTcG9wBAxXt73eH4h9u7kw96JEnV3zcf3Brb9pxM/dQGc6rUwf1kw+Ls0G2yYXR2EJs12fC12McVDoKLDThLvT3Z2zDZPvzFbkPE5EP9iT5uskFmOcc+lewAvXDAmx1uF96nk73QUezjssPh/EC1oaFh0uPL3vfZ4yvc476YYi+4zPT4pyt73MW+bykvEhV+rex9k308zMb2MMV+/0rZqqbweLK3udhAv9BkL+xN9/FbbwzuAYCq0LvvVDzavCc+eV1n8qGPJKn6uvyujfGL1qE4cvxc6qc0mHOzPbifbO/2YkPvUofmEX8eMBYOvUsZhJY6uJ/ObShnkJr/GlMNtEs99qmUOpwvHIqWOjgvfBPjvFKH07lcbmyLl+z3mexFkqxi32emxz8d2cfRZC9ClXrfFHtczmTrpJaWlmhubh5XKffhVAq36SnndkaM/4uVwi2RpvP4rTcG9wBAVVn1waG4unF78gGQJKl6untJX6zbNpL6KQzmTSUM7gv3ji8cKpYyYEw9uM9uCdLY2DjpbchuC1SqmQzus8dd+BcJ+aviJ7rfssc52e2ZaJ/4UvYmL/WYpzu4n8nxT0fh1jbT+SuByb5mdmhd7uOh8HFXrMLjyV8FX+6b90aU/pc02WMs9js4ncdvvTG4BwCqzuDB0XiyZSC+cGtX8mGQJKly+9r9W+KV1Qdi9NzF1E9dMK8qYXBf+CakpVRpg/uJ3qS3lEo108F99oWF/JXJ2SuZJ9rSZTq3J39sMz3eiJkP7mdy/OUqZV/7Uo65ULH7sZz7N/vCRENDw4Qvjs3k96rcYy9mst/B6Tx+643BPQBQtdq7j8bNT/YmHwxJkiqrv7h6XTz4Yn9s7beXPfWpEgb32X2w82+kOVWF29GkHtxnt+xYuHBhybejVDMdhOdyubHPz1+5nR2GTnR1eHYQXertyQ9Qs0PVVIP7mRz/TI61lO12pjO4n84V99mf8XS27slfpT+dwX32MVDKPvyT/Q5O5/FbbwzuAYCqdvT4ufhF61BcftfG5IMiSVL6vvNIT/xmzcHUT08wJ4oNuAtlh1+VsMf9dPepTj24L/bmnLNlNq5gz195nd9uJP+CSbE3yc3f1qnebLeYmVytnf3+0x3cz/T4S5V97JT6hsOl3jcz3eO+1PdTmOo+nOpnUO7XnchUb2Rb7uO33hjcAwA1Yd22kbh7SV/ygZEkKU1/890N8fir+6J//+nUT0kwZ0rdR72pqWns4wrfGHa+BverV6+e8dA79eA+e0VwKft5l2s2BvfZ+zm7/3ix+zz72JjOCyr5/cenGhq3traOvdCU/T4zHdzP9PhLkf25LFiwoOQrv0sdaGfvg+xtKPXxUMoe9dnH7mT34WTb/3R1dY39DLP/jpT6BsHZrYaKvdBS7uO33hjcAwA14+y5i/HK6gPxtR9sST5AkiTNX9c/sSPaOo+kfhqCOZe9erXYYCs7LJtosDZfg/uIGDe0m2zA19raeskLDBHpB/cR4+/zqYac5Q7fZ2NwH/Hn+7mUoXp2ODrVVc3Nzc2X3Obs9kGTbR9T7KrwmQ7uZ3r8Uyn8/Snn80sZ9he+2W2x/22yx0P+5zzZ4Dy7B/5078Ps70/2fih1q57s55fyQkSpLwrVE4N7AKDmbO0/GQ++2B9/efW65MMkSdLcddkd3fHz3wxG7ujZ1E89MC+yg72GhoZLhve9vb3jhnoTDdXmc3BfuEf8RF8n+30Kh/eVMLjPDjknus8j/nTVcH74WMq+36UcezmyQ9pS/jog+2LEokWLLrlyPZfLjX1MQ0PDuP89l8uN+8uPwuF9LpcbdzyFt2umg/uZHv9Usl+7lH3tJzrm/OO98PuuXbt23IsC0/1rmOz9W3j7e3t7x92GUu7DZ5999pIXALK/uxN9fvbfmaampkk/f6oX7kp9/OYfW4sWLbrkBZXm5uYJ389g9erV0djYOKPfr5QM7gGAmvVe91F730tSjXZ14/boG7ItDvUnu81FfjDZ2Ng4bpCWHxxONCybz8F9xKVDuQULFoxtv5EdYk50vJUwuI8Yf4Vx9j5vbGwcN8RuaGgo6wrt2RrcZ19cmGggXCiXy034eMnfpqmGqF1dXeN+dtn7Y6rPnY3B/UyPv5jCn3Mpb3yb/Xln74/C4yo83pm8qFb4VwH536vCn0m592Gpv5f5zy987E/0+aX8TpT6+C32vgOFn599ISP738v964tKYHAPANS04cOjseSNofjKvZuSD5kkSTPvike3Rcvvc3Hu/MXUTzGQTEtLyyWDu2wTXQGbN9+D+4g/XfWaHfIVDsGLHUelDO4j/rzfd7H7fKKrlqcyW4P7iD+//0E5b9ra3Nxc9HG0YMGCSV8A6O3tLXp/TPYznY3B/Wwcf7GvV+znW6zs4yp7zK2trUWPrdhfZZTzeJjs8djY2DhuuF9s65lcLnfJC4HlPKYL/7pios8v9a8dSnn8Zq/izw7ue3t7x33f7DFPd9ujSmFwDwDUhS27T8YjS/fEZ29cn3zoJEkqvy/dvSmeXTkYQ4dGUz+lQMVYu3ZtNDc3j7V69eoph8e9vb1jHz/ZMDv7tScbvrW2to593Gwfb/7jJnujysluz1zchq6urmhpaRl3bNN9k9RSfxalWL169dh9Wo5cLjf2udM5lt7e3nH331Tfv9T7upSf/Wwcf1bh47OUJrq6O/tiQ/bYpnqsTOfxkH9vhebm5mhpaRn39bP39VQD+MLjLOdFqMLHwHR+J0p9/La0tERLS8uE790x0f2Wv39m+vuVisE9AFBX3us+Gnc8vTP5AEqSVFqfvmF9PPTynti060TqpxAAKKqUvxKAchjcAwB15+y5i/Faey7+65Ge5AMpSVLxbl28M97ZcCT10wYATMngntlmcA8A1K3BQ6PxzMrB+NLd9r+XpErqPx/qiWXvHojToxdSP1UAQEkM7pltBvcAQN3buOtEPPTynvjrG+x/L0kp+6fvbYynXh+IvQfOpH5qAICyGNwz2wzuAQD+xzsbjsRti+1/L6k6+9Q1a5Mfw3T7q2s644Gm3bF+x/HUTwUAMC0G98w2g3sAgIzToxfi1fdy8e2H7X8vqTq67OZ348mnn48lS5bEw0+8XHUD/O8u6o231x1O/c8/AMxIc3NzNDc3R2tra+pDoUYY3AMATGD07IV4asVAfOZG2+dIquzyQ/t89/3opfjcf79R8f3b996Kptc7Y+fOnZIkSfPSyMhI6lPNkhncAwBMom/odDy1YjC+cq83sJVUeX3qmrXjhvZLliyJxYsXj/25viRJkv7chx9+mPoUs2QG9wAAJdix71Q82TIQ/3y3Ab6kyurhJ14eN7i/4YHXkx/TRH3zwa3xwlv7Y/jI2dT/pAMAVDyDewCAMvTsORlP/Hpf/NP3NiYfgknS/7riT1fdNzz6avxo0YtxwwOvx0ev/DD5MWX7fw9siedX7Y+hQ6Op/wkHAKgaBvcAANOwue9E/HjZ3vjfd3QnH4pJUiX2tfu3xHO/HYp9uTOp/8kGAKg6BvcAADPQvfNE/Kh5T/zdrV3Jh2SSVAl99fub45mVg9E/bGAPAPOpr68v2tvbY/ny5WOtWbMmhoaGin589mPLqa+vr6xjGxkZiTVr1sTKlStLOrZCHR0dY5+7atWq6OnpKev7VyODewCAWdC543g89PKe+NubNyQfmklSiv7vvZvi6RWD0Td0OvU/yQBQd9ra2i55w/ps7e3tl3xOT0/PpJ8zWeUMzjs6OqKpqano1+ro6Jj081etWjXh57W1tZV9P1UTg3sAgFn0Yc9I/PCF/vjsjeuTD9EkaT760t2b4mfLB6J34FTqf4IBoC5lB9tNTU3R1tYW7e3tlwy8C4f3Q0ND0d7eXnJLly4d+x4jIyMlHVtHR8e4Y1i1atWEx1ZseN/e3h5LliyJZcuWjV3l39PTM/ZCwEQvIPT09Ez5YkA1MLgHAJgDfUOn477n+uLj13QmH6pJ0lz0mRvXx1MrBmLk5PnU/+QCQN3KXjW/bNmySwbqfX194652L3VrmkIjIyNjX6fUK92zn9PU1HTJ9jqlHNuyZctiyZIl0dXVNe6/5wf6q1atKvo51b6djsE9AMAc2tR3Iha9ti/+732bkw/ZJGk2+s4jPfHCW/u96SwAVIDslevFBtXZq97XrFkzre+TH5SXM/xfs2bNlFfUZ49toiF8/n8rlH/BYvny5RMe58qVK0s6xkpmcA8AMA/6h8/E86v2x38+1JN86CZJ0+m7P90Ry3+fi6MnzqX+JxUA+B/Lly8fu6K9mJGRkbEB+HQH2vltcsr5/FKOLfu1J/q4cgb3Q0ND0dTUFE1NTdP+y4JKYnAPADCPDh8/F6+15+KGJ3YkH8JJ0lR96vr1cfeSvvhd55G4cOFi6n9CAYAC+eF44ZXnhfID8Kk+biLZq+LL2X6m1O+ZfWPdwu108lvpFA7iu7q6LvnaK1euLPpGvNXI4B4AIIFz5y/G2+sOx13P7opPXWcffEmV1Rdv746HX94TH2wt7Y3nAIA08oP7ia5KzxsaGhr7mFL3p8/K7xm/dOnSsj6v1MF9dkudwhcGig3j8/89v/VP/gr8co+xkhncAwAk9sctx+Khl/fEF2/vTj6sk1Tf/ev3N8eTywdiy+6Tqf9pBABKUMo+8tn96ct9w9bsm98W+/rFlDq4n+x7ZN/Advny5dHe3j5uC56RkZEYGRkZ226n2t+QNsvgHgCgQmzZfTKebBmIf/2+N7KVNL99++GeaHpzf+w94A1nAaCaZIfWTU1Nlwyus4P96WyTk7+yfap96ieSH7gvW7Zs0o/LDu4n2uamr69v7DZmb0t+W538CxMTvbltNTO4BwCoMKNnL8RLbw/Hl+/ZlHyYJ6m2++aDW+PtdYfjvP3rAaBqFQ62ly5dGsuXLx/335YtWxYjI+VtgZfdYmc6+8bnh/4T7VGftWrVqpK+T19fX/T09Iz7WvljzF99X0sM7gEAKtTo2Quxev2ReOCF/rjsDtvoSJqd/uX7m+PHy/bavx4AakhHR8fYFe6FNTU1XfKmr6XIDtQnG7xPdkz5z1+5cuWUHzOdrW7y2+bk97qvJQb3AABVYNfg6Xjhrf1xzY+3Jx/6Saq+PnldZ9y6eGe81p6L4cOjqf9JAwBmUXbAvnTp0mhvb4/29vZoa2sbd9V9OXvUj4yMjL0QMJMtaPJvbJv/OvkXAIaGhsbtvT+dwX1XV9clWwANDQ1FW1tbLF++PJYvXx5r1qyp2ivxDe4BAKrIhQsXo737aDz88p64/K6NyYeBkiq7f//Blvjpa/uic/vx1P98AQBzIDv8bmtru+R/HxkZGTfY7+rqKvvrzuQNX7NvLlvsrwHa2trG/v9S/zIg+8JC/nMKr96fyTZBlcDgHgCgSu05cCaa24bjhid2xEevWpd8QCipMvrMjevjez/fFb95/2AcGjmX+p8qAGCOZIfXk73xbPYNbJcuXVrS185//FRvLFuKoaGhcfvdF16Bn32RoFT5YX/+xYqhoaGx+yK/bc7Q0NDYVjrV+Ma1BvcAADVg7ZZj8dgre+Mr93pDW6le+8aDW+Op1wdi464Tqf9JAgDmQU9Pz9jAe6o93rNXtU+1X332yvVytteZysjISPT09ERPT8+4K+Dzw/XJXnzI6uvru+QNadesWTPhgH5kZKTsFwUqhcE9AEANGTo0Gq++l4tbnuyNv7qmM/kgUdLc9vmbN8Q9S/qi9YNDMXLyfOp/ggCAeZQd3E+1nU05W9/k96VvamqazcOd0NDQUMkvPuTlB/3ZbX/yt6+9vf2Sj8/fnpls+ZOCwT0AQI3aM3wmnlk5GP92/5bkw0VJs9u3H+6Jl94ejoPHzqb+pwYASCQ7uJ9oYJ2V3ed+sivuy/masyG/hU726vnJ5K+sL7w6f7LBfX7Qb3APAEDF+bBnJBYvH4jvPNKTfOAoqfw+cW1nXP/Ejnh+1f7Ysvtk6n9SAIAKkN3jfunSpUUH3/mtZUrZ4z67F/1UW+rMROGb5pbyIkH29hYe22SD+2KfU+kM7gEA6sj5Cxdj7ZZj8dPX9sU3F25NPoyUVLy//O91ce2Pt8dzvx2ybz0AMKHsFjjLli0bt33MyMhIdHR0jA2uC7eXKZTdtqacN3MtdRue/B73bW1tY29+W8736uvri6VLl044nO/q6prwBYzsf682BvcAAHVq9OyF+MPGo/H4sr3x/x6wnY5UCX30qnVx9WPb4pmVg7Gh93jqfyYAgCqQvXJ9stra2kr+On19fSV//1IG99M9pkKTbaeT3xInP9zP3p7JXrCoVAb3AADEyTMX4t2uo/GjV/bG1+yJL817Vzy6LZ5eMRjrthvWAwDl6+joGHsT1sJWrlw55f7u2W1oCvePn0q5g/ulS5fGqlWrZn3rmsLtd/J753d0dMzq95kvBvcAAIxz/sLF+OOWY3H/87vjczdtSD7QlGq1y+/aGE+2DMS2PfasBwBmR347mnylGhoaGvuccgfq2cF9sSvi81+7lDegnansfVDNDO4BACjqxOnzsWbzsXh6xWBc95Md8Zkb1ycfdkrV2v++ozvueHpnvPj2cHTvtGc9AFAb8vvVl3ulPpMzuAcAoGR9Q6fj9T8cjAde6I+vLticfBAqVXJ/cfW6+M7DPfH4sr3R1nkkDhw9m/pXGABgVnV0dJT0xrSUz+AeAIBpOT16IT7oGYklbwzFd3+6I/7WtjpS/J+GjXHXs7uiuW04tuy2BQ4AUNs6Ojqiqakp2tvbUx9KzTG4BwBgVuw9cCbeWHsoHnqpP77+gDe4VX30V9d0xpU/2hY/fW1fvLvhSBweOZf6VxEAYF7Nx7719cjgHgCAOdE3dDqa3twf1z6+PT51XWfyAas0W33hlq648+e7YsX7B+PgMdvfAAAw+wzuAQCYc8dOno8Pe0bixbf2xz3P9dkfX1XTJ67tjP98qCcWvtQfv34vF5v7TsS58xdT/0oBAFDjDO4BAJh3Fy9GbO0/Gcv/cDAeWbonvvNIT3z6+vXJh7TS39/aFdf/ZEf89LV98VbH4egfPp361wUAgDpkcA8AQEXYlzsTv+s8Ej9bPhDf/emO+OId3cmHuKr9vnLvpvjeM7vil61DsWbzsThkj3oAACqAwT0AABXp/IWLsWX3yXjp7eG4bfHOuOxOg3zNrI9dtS7+5b7Ncf/zu2PF+wejb8jV9AAAVCaDewAAqsbgwdFYs/lYLG0bjode3hPX/Hi7gb4u6SNXdsSX79kUNy3qjceX7Y2W9lx07jjuanoAAKqGwT0AAFVt9NzF2L73VLzdcTieXTkY9yzpi288uDU+c6M98+uhv7u1K654dFs80LQ7mt7cH+91HY3+4TOpH5YAADAjBvcAANSkwyPnYv2O49Hy+1w8/uq+uOnJ3vjKvZvio1emHzar/D5xbWd87f4tcefTO+NnywfijbWHYvPuk3Hi9PnUDzUAAJh1BvcAANSV4SNno3vXiXir43C88Nb++NEre+O2p3bGNx7cGn9/W1fyAXW99rGr1sU/3tkd33mkJxqe2RU/eXVfNLcNxzsbjsTW/pNx2DY3AADUEYN7AAD4Hxcu/mkf/fU7jkfrB4fil6v2x8Mv74mbn+yNrz+wJT5/i8H+TPri7d3xrYVb446ndkbjr/bGS28Px+/WHY5Nu05E7ujZ1D9+AACoGAb3AABQhoPH/nTF/qoPDsVr7bl4asVANP5qb9z3XF9c+/j2uOLRbXHZnd3xuZs2JB+Uz0f/cHt3XH7Xxrji0W1x85O9cd9zffHEr/fFMysHY8X7B2P1+iOxbc/JGDlpSxsAACiVwT0AAMyhg8cG4JN9AAAB/ElEQVTOxsDB0ejYNhLvdR+NFe8fjKY398dTKwbivuf64rbFO+OKR7eN61/u2xyX3dk9rtkatH/8ms5LvvbXH9hyyTHc91xf/PCF/nhqxUA0tw3HivcPxh+3HIvuXSdi4OCoQTwAAMwhg3sAAKhCo2cvxMDB0SkDAACqj8E9AAAAAABUEIN7AAAAAACoIAb3AAAAAABQQQzuAQAAAACgghjcAwAAAABABTG4BwAAAACACmJwDwAAAAAAFcTgHgAAAAAAKojBPQAAAAAAVBCDewAAAAAAqCAG9wAAAAAAUEEM7gEAAAAAoIIY3AMAAAAAQAUxuAcAAAAAgApicA8AAAAAABXE4B4AAAAAACqIwT0AAAAAAFQQg3sAAAAAAKggBvcAAAAAAFBBDO4BAAAAAKCCGNwDAAAAAEAFMbgHAAAAAIAKYnAPAAAAAAAVxOAeAAAAAAAqiME9AAAAAABUEIN7AAAAAACoIAb3AAAAAABQQQzuAQAAAACgghjcAwAAAABABTG4BwAAAACACmJwDwAAAAAAFcTgHgAAAAAAKojBPQAAAAAAVBCDewAAAAAAqCAG9wAAAAAAUEEM7gEAAAAAoIIY3AMAAAAAQAUxuAcAAAAAgApicA8AAAAAABXE4B4AAAAAACqIwT0AAAAAAFQQg3sAAAAAAKgg/x9zC70B3AQI9wAAAABJRU5ErkJgg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pic>
        <p:nvPicPr>
          <p:cNvPr id="1031" name="Picture 7" descr="C:\Users\kopencoz\AppData\Local\Temp\chart-2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350" y="2015489"/>
            <a:ext cx="6301962" cy="389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pPr algn="l"/>
            <a:r>
              <a:rPr lang="cs-CZ" sz="1600" b="1" dirty="0" smtClean="0"/>
              <a:t>Podíl původní katalogizace beletrie zúčastněných knihoven (tj. záznamy, které nestahujete):</a:t>
            </a:r>
            <a:endParaRPr lang="cs-CZ" sz="1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8</a:t>
            </a:fld>
            <a:endParaRPr lang="cs-CZ" altLang="cs-CZ" dirty="0"/>
          </a:p>
        </p:txBody>
      </p:sp>
      <p:sp>
        <p:nvSpPr>
          <p:cNvPr id="5" name="AutoShape 1" descr="data:image/png;base64,iVBORw0KGgoAAAANSUhEUgAAArgAAAEpCAYAAAB4ElFUAAAgAElEQVR4nO3da5AcZ33v8XnhF37hF5aLopyUU+VjhSqdKp8qqlAlqCIGV0KQAXNwEoKcjcnJAY6DCXES8GBQiGKHnIOFCVvCXITXsRFWPBZ2ZAtbFgIjIxYjgyW0yBfJllY3Wyutdva+s3PZy++8aD+jZ3q7Z3p2Ls9Mz/dT9S9bOzPdT/d09/zmmae7EwIAAABiJOG6AQAAAEAjEXABAAAQKwRcAAAAxAoBFwAAALFCwAUAAECsEHABAAAQKwRcAAAAxAoBFwAAALFCwAUAAECsEHABAAAQKwRcAAAAxAoBFwAAALFCwAUAAECsEHABAAAQKwRcAAAAxAoBFwAAALFCwAUAAECsEHABAAAQKwRcAAAAxAoBFwAAALFCwAUAAECsEHABAAAQKwRcAAAAxAoBFwAAALFCwAUAAECsEHABAAAQKwRcAAAAxAoBFx1hw4YNSiQSuvXWW+ue1urVq5VIJJROpxvQsmgymYxWr16t9evXS5IGBgaUSCS0ZcuWWMzPttz1u2vXLiUSCa1evVqZTKauNjRye2nltNtJOp3WihUrtGLFipbuKwDQCATcOiUSCSUSrMZmMsHHhLV6mHDSiqDnNzAwoBUrVmjDhg1asWJFWUBasWKFVq5c2bL5RbVu3TolEgn19/dHev5y1+/g4GBpHdQbbhu5vbRy2u1mxYoVymQyymQyWrFiRaTX9Pf3K5FIaN26dQ1ti5nupk2bGjrdSrZs2dLyL8LNsmXLFq1cuVKJRCLye9lo5tgQ9VgC1KslycwcnPy1YsUKrV+/vqM3eAJu8916660N6dUzvZoue95MT6odAEyAWL16dUvmV4taAm4969d8AA8MDCynmWUatb20etrtxh9woyxzuwbc5bx+06ZNSiQS2rVr17Lm2S7S6XTp83bDhg3asGGDk3bUG3DN+9HJeQGt1dKAu27dOm3atKlU69evLwXETv2WTMBFnNXag4v4WM4QhTgF3Lgw+/Dg4KDrptSFgItatTTgBh1czM+oUXsI2g0BF3FGwEUtCLjtx+zDnY6Ai1o5D7iS97Nf0Ia7a9eu0gkr5uQT/89FZqMPK/88N23aVBqLZMbSBf0s2t/fX9bDvHLlysD2m8cHBgbKnr9u3bqqP7eGDd2wp2HPZ9OmTUvGUm3YsGHJFwPz+l27dpWea9ZtJpOJvA78zzXjOIO+iPiXP2h9mQNt0Ov9Y1CjttOsw127di1ZN/75N+NDrlHvS9RQ0Kj5SUvfs6D9y7xnu3btKu2n5rn+/TVo/Zr9c8OGDaXX28uZTqer7uNmWTZs2KD+/v6y5wdtj1HWZS3HjajbollXYWXWl5n34OBgaXy02WeClr3W+WcyGd16662l6drr1L/d+NdfpYAa5cuO/Xp7uwvbRs3y2e0NOnZU2nf9nxP2ugk7xprpVNo+KwWqqMdFv0buv5WW225/2HYYdd1XWkdh20TQdhS2Pqu1IcpyRHlPmjkUDO2pLQJu0IZv/mY29g0bNpQ2Xvvnsv7+/rJhD6bsg4Nh75ybNm0q/XvFihVlBwYzZsnMe9OmTaUd2T9+ycxnxYoVpema51Y7aWhwcDCw7WY57XmZeZgd136e/8PIbtPKlStLYduMkTTBwKxXM137Jyz7uUHrK+hD0RyoN23aVDYf/3r1/9xpXm+Wt5Z22vO2x5iZg6V9slOzAm6974t5LGrAbcT8zC8n9jZupmOvM7Mtmw8Gezvw77OVAq55P9atW1d6n/37o90Gf9Czp+Ffbv8JX1HWZdTjRi3bYjqdXjI9e58xz7XXiVn/9jq1j0W1zN8+7vj3WbOegrYbex9tVMCNuo2a5bOPHWY+9vsatu+aY4pZXnvfHxgYKB1j/dua/8tG0PYZFsjMtMyymX9HOUGyUftvteU268yevtkmzTYTdd1XWkf1BtwobTDLYf5u1pu97Ud5T8yJrK5OskPrtUXANQdws2MODg4qkVh6uaBMJlPaWSuNJ7K/cRpmmv6DiDlQBJ3R7j9YmXbazEHIf9Z4WK90NWZd+b9lBgVx+8PPDgRhbTJnBfv/bs4MDwom/vfMTMNetytXrlzSNkml3kETaDOZTGAgMScfmNfX0k6zvvzvV9D73cyAW8/7Yh6rJeDWO7+VK1cuWWdm/7K/wNgfKrag7bRSwPXPy5z85t8WzDYS9mHv38bM8cD/3OX8RB503KhlWwxi94D75+NfdnMssqdZy/zNvML22aDw7F9/jQy4YT3MQZ0OYccOM6+gbcvs4/71GHRiZdi+H7Z92o/Zy2veo7Bja7XtoRH7by3LLYUPUYi67iuto3oDbtQ2hL1equ09MSdNojs4DbiDg4OlDdneEUzgCfq5LuhDIGhe/nAc9oFqXhPl7O2gndkchPzCAmIl5ieUoA+HsA8d80FnB5CwNoUJOhiZoBPE/gZv5h90Zm5QyDTvt/3emLC1nHZWCq1hH96NDriNeF9qCbj1zs88N+jEIf+HSKVQYz6UzZfNSgG3lnUe1O6w5Q76IrmcgBt23Kj2/ErzMcvu/3IQ9kEd9iU86vxrCRthr2nkEAU//zZqvswEXXXDvy0FbVvmcyKos8Mf6qoF3KDtM+h9Wr16deixKsp714j9t5blDvtbLeu+0jqqJ+DW0oag1xv1vieIL6eXCTO1fv36sg+VSoPiw3p4zGMm1AQFVvsn9y1btlQMtbt27Sobn2hXswKumV+tPXz+xyoFqUwmUzbcwy7/NKIcGMIOOoa/19s/TMF88fAH5KjtrBRao37IBS2PXZWe36j3pd6AW8v8wsa02WW2wUqhxv/eLyfgbtmypWwcoV1Rljto+6v1Q63acSPqtmgz23XUnsFKbY86/3YPuP7lq/a5YD4b7OcG9VhXKv9Y3HoDbrX5Vfv5uxH7by3LbT/fVsu6b1bAraUNQa/3r6flvieIL6eXCTMfAH6VAq4UfpCoFBCl4JM1Vq5cuaQny7TNBOH+/v6yk1uaEXDNzylhF5BvxIHR7iHesGGDdu3apf7+/tK8mxFw/e+lf5iCmbf/J7uo7Wx0wA0am1npA70R70u16TR6fnbPYtA4VHuZmxlw7eEP6XS6tJ8FtTtsuRsRcCsdN2rZFu3XVArMtQTcWubfqQHX/7lglzk2Vwq4Ya+1x2k2MuDa49aDqpJGBtwoy20/31bLum92wI3ShqDX2+upnvcE8eV0iIL5edH/wbKcHlx70H0Ug4ODSqfTS06sMdOvFLwbHXCjXCqtEQdG89NW2ElerejBlVQ6Y9Y87h9vXEs7Gx1wa9XJATfKBeybFXCDfpKt1O5mBdxqx41atkXDHNfCtrNaAm4t8+/UgBvlxgOVAm4tQ0oaEXDrOQu/kQE36ljSSgE3yrpvdsCNeuOJSgGXKyMgiNOAa/dO2DtrlDG4/hPIqgVE0zPnH7fkD8ymrUEfvM0KuEE9w35hB8Zaxm6Z9vvXQa1jcO1v1lHG4PoPPuY1YSfQ1NLOdg247TwGN+jEyjCVQk09Y3DN34PGAbcq4EY5btSyLUoX34dK868l4NYy/0YE3Ep3vqs34Pq3UXN8qGX8vb0dmS8SUW5C0aiAG+Uk50oasf/WstxScMCtZd1XWkdBJ4NJ0QJuLW0Ier1R73uC+HJ+FQWz0doByRxko15FIegMVL+ws1z9J3bYO13QpbAaHXBNmK/2LTaoTVJtoTuoxzyTyQSe6Gfa7w+fQV8Awk6M819FwWauVBF0YKqlne0QcOt9X8xjUQNuvfMzXywTiaU/oQ8MDJRdP9IeRmCL+mUjbD8wIds/JMc8vxUBN8pxo5Zt0Q7MUa7yEiXg1jL/RgRc04agq5KYbSZKwK10FQX79eZv/uOMWcZKX57M34L2hy1btgReItB/nK014Jq/BQ0lu/XWWyuuG6kx+28ty21P2y/quo+yjvzTMJ9rlQJuLW2wXx92Lfwo7wlXUeguzgOupMDxamajDbpOZ9C4nLAxOPYlqvzXdbWvHWjvNObDw0zT/DvoAF9PwLVDc7WxQ+Z59vUCq10/0c98cTCBxZy4Yl/f0Ai6/qb5sPV/8bA/1PzXMgzrJbSnVU872yHg1vu+mMeiBtxGzM/0GFV7f806DLsOrr3P1hJw7S+rZn8025t5n6Osn+UG3KjHjVq2RbOuwsYUmjbWEnCXM/96A64JJ/Y1ek1wryXgBl3r1R9C7ODsPy7bITls3zVtrXbsCRrLbL8XUQOudPGLUbXPpiCN2n+jLrcUHnCjrvtK68iehnmvzXVtowTcqG2QyoP9pk2byh6L8p7Y2wC6Q1sE3LCf9fx3alm3bl3onZbCyh/a7A3fHHD9BzBz1rJ9ZxVzEXf/QayegGv3VoWVPZ9169bVdAecIP39S+8EFfZTUT13MjNhKIw9TKGedrZDwG3E+1JLwG3E/KTwu88FXdHEvqSfeX/DglSUgCtpyTTXrVun/v7+wJ/lGx1wazluRN0Wq+3LZh3UEnBrmX+jAm7Q8c+EhqgBd9OmaHfrMvOz72RljjNBN3QJ2o6C7ngZFDTT6fSSG8AsJ+Cax6p9jgRp5P4bdbnDAq4Ubd1X+yzzb5/mjmpRAm7UNhgm2CcSS399qvaecCez7tP5N6juElEDEFqr1e8L2wHQubp5/43yBQloJAJuh+jmA2M7I+ACiKqb99/l3t0TWC4Cbofo5gNjOyPgAoiqG/ffLVu2lI0ZBlqFgNshuvHA2AkIuACi6sb91z5pO8q1t4FGIeACAAAgVgi4AAAAiBUCLgAAAGKFgAsAAIBYIeACAAAgVgi4AAAAiBUCLgAAAGIltgH32WefVV9fX9PnsXv3bh06dEjbtm2L3Jb9+/dr8+bNymazTW0fAABAN2pJwB0aGtLdd9+tVCqlu+++W0NDQ6XHstmsDh06pB07dmjjxo0Nm2crAq4k7dixQ319fRXDqt2WbDarzZs3l60DAAAANE7TA242m9XGjRt16NAhSV7v5caNG0uBsK+vT9u2bdPu3buVSqUaNt9WBdwo2qktAAAAcdf0gHvy5Elt3ry57G+bN2/WkSNHljyvWsA9cuRIWU+wPY1sNqu+vr7SY9u2bSuFymeffVbbtm3T5s2blUqllvSghk330KFDZW3PZrNKpVIaHR0tTXfjxo1KpVLasWNHKbRXakuU5QQAAMDyOQm4fX19evbZZ5c8r1LwGx0dVSqV0smTJyV54XPjxo2lsNnX11cKmaOjo9q8eXNZwN28ebNGR0eVzWa1Y8eOUpsqTdcfaO3Ae+jQId19992l59nLVKktBFwAAIDmavkQhSNHjiiVStUccE0vrG3btm169tlnlwRR83w74Nrzs59fabqSN8Z2//79pb+b/+/r6ystk1kuc+JYpbYQcAEAAJqrJSeZmd5O81P+coYoBPX6muAa9NpKAVdSqde20nSli8HVvMYMQ0ilUoFVrS0EXAAAgOZq+WXCgno4pWg9uDt27Cj7mwmn9fbghk3X2Lhxo/bv31/W0xsU0sOWj4ALAADQOi0NuENDQ9q8ebN279695LHljMG1g2StY3DNY9WmK6l0CTN7SII9TfM6xuACAAC417KAa65e4B8OYLTiKgrmtX19fZGuomAMDQ2VDU8w7Kso2NPkKgoAAADuxPZOZragMbgAAACIJwIuAAAAYoWACwAAgFjpioALAACA7kHABQAAQKwQcAEAABArBFwAAADECgEXAAAAsULABQAAQKwQcAEAABArBFwAAADECgEXAAAAsULABQAAQKwQcAEAABArBFwAAADECgEXAAAAsULABQAAQKwQcAEAABArBFwAAADECgEXAAAAsULABQAAQKwQcAEAABArBFwAAADECgEXAAAAsULABQAAQKwQcAEAABArBFwAAADECgEXAAAAsULABQAAQKwQcAEAABArBFwAAADECgEXAAAAsULABQAAQKwQcAEAABArBFwAAADECgEXAAAAsULABQAAQKwQcAEAABArBFwAAADECgEXAAAAsULABQAAQKwQcAEAABArBFygmRaKUmFCKk5Lc1nvb3OzUm5EGj8iZQ5JJx4Nr3P93nMyh6TRF6X82JvTyEqFcW+6i3Pulg/oIHt+NarPfuu43nfHYb3vjsP67LeO6/H+EdfNipVjx47pmmuuUTqddt2UutW6LPv27dM111yjY8eONblliIKACzTCQsELn4UJaWFOmhyUTj4u7b9d2n2DlP5dadtV0ncSjamHr5aevE7ae7P0y89Lr37XC8P5MWk+JxUmXa8RoG1kJou6tfc1veOWA4F1y1dfVWayGPp6E3T85TrEJZNJ7du3z2kb/FKplPP10ii1Lkuclj0OCLjAciwUvDA7Nyu98YwXMvfcKG1f1bgQu9x66EqvLYf/XRo56LW1OOX9F+gy+eKCvvgfJ0LDrakNfSc0PTsfOA0TcIP+Rm9duTitj1qXJU7LHgcEXCCqwqTXO5o5JL2wUXr8ne7DbNR69Fpp3yekkzu8YQ1FenjRHfb8arRquDX12L4LgdMICriS1NPTU9aDavfuhr3W/ncqlSp7TSqVKj0vmUwumZaf3YObTCbV29tbNq10Ol36d29v75LXBrU1mUyqp6dnSS91pceitjlseZPJZNljZpnMPM10pYvDAMLaYD9mB07/e7Nv3z4lk8nA9Rk2j2rrp9J7hdYj4AJhFhe8sa7TZ6RXtkhPXy89cJn7sFpv9V0iPfUe6djDUnHGG8u7uOB6bQNN8cX7q/femrr928cDpxGlB7enp6cUItPpdCk8VQq4Njssp1KpUvhLp9Pq6ekJbJc/4JrXmHn4/22ETd8/5jRoOYIeq6XNQctrQqN0McDa87S/RNjLbD/XPGa3z0wz7L2xp2XCa6V5RFk/aB8EXMCvOCnNzUhH7pcee7v7QNqKsPvyt6T8qDfsgrCLGFl/18uRA+6fbXwpcBpRxuD6w40Jv1ECbm9vb1kPa1DvYxB/wA0Lgv5phk2/UlurLUfUNgctb1jbw75Y+Ntg1rO/R9ZeXpt5jd0O+/8rzSPq+oF7BFxAknIZaT4vXXhBeuYm6f5L3YdPF7VzrTemeC4r5YJ/rgU6yUfujB5w/+SfX9LC4tJpVAsvQY+HhbSgf/uDWVCYDhrfWS3g+gOnHfiCpl9vwI3S5qDl9be1p6dH6XS6Ym+3fz5BQw6C2mmvK/s1/vUXNA8Cbmch4KK7Fael2WHp4F2NvcpBp9e2q6TDvd76KUy4fpeAZdvQF32Iwme+GX2Igt9ye3D94S5oWmHqCbhB6g24UdvsX95aenCDxr2G9eCGtc1eF2ZYg/3aSvMg4HYOAi66U2FcmjrpXW3AdZhs57r/Uum526SZN6T8uDd0A+ggj/ePRA64Dz8zHDiNKOElbJynpLJxpOZkKmnpT/VB0/KPM7UtN+CGTb+egBulzWHLa48ftntVq83Tf91Zewyu3YZK7405Mc8enhA2DwJuZyHgorsUp6XJYwTb5dTuG6Th5711CHSIbG5e/xThRLPP3zeoiZngm6ZEDS/2T9o2+2oG5v+l8qsOmDJBq9pP/eb1ywm4YdOvJ+BGaXPY8vqvohDWHqn8Sgw9PT1lobZSG8Lem6DLvYXNg4DbWQi46A702DaunrxOmjpx8a5qQJvLTBZ1y1dfDQ23H//K0Yo3emhXlcJvJwkatgDUi4CLeJuboce2WfXsX3snojFsAR1i+95h/cO9x/RHnxnQH31mQJ/e/JoefmZY80FnlrUx87N6tUtxdQoCLpqBgIt4yo96VwL45Re8S2G5DoNxrfsvlX79JW9d50ddv+sAAEgi4CKOijPSmae5KkIr68HLvZthzGVdv/sAABBwESO5Ee96tns+5D7wdWs9eq00fdp7HwAAcISAi843N+v1HL763XjcSrfTq+8S770ozkjqrLGNAIB4IOCis83NeieRxf2Wup1YT1735h3icq63EgBAlyHgonPlx6XTu+i1bed68HLp9R9zNzQAQEsRcNGZ5makn93iPsBR0eqZm7whC/N511sOAKALEHDRWcyJZAxJ6Lx6+Oo3T0Abcb0VoUtN/3iHzt1xs0596Fqd+tC1OnfHzZr8wfdcN6vhUqmUenp6Sv9tBHOnLvuuYZ2q1mXx3xIYnYGAi86RG5EuvOD97O06rFHLqwcuky78kmvmoqXmM8M6e9uf6PiaKwLr7Kc+qPnMcOjrTSDyVzuHvWQyqWQy2bDppVKptl7eWtS6LHFa9m5CwEVnKE5LB//VfUCj6q++S968Zi53QEPzLeZzGr7zb0LDranzGz+hhZnJwGmYgBv0t27p1YvTcta6LHFa9m5CwEX7K05Jez/qPphRja3nP0fIRdNN/3hH1XBravLxBwOnERRwJamnp0f79u0r/dvu3Q17rf3vVCpV9ppUKlV6XjKZXDItY9++fUt6Z5PJZKktlV5rz+/YsWM6duyYksmkenp6QnumK02v0nIkk8myx0z7zDzNdM0yVeod97c7bJ1XWjdh86i0DsLee7Q/Ai7aW3Fa+uEH3Ycxqjm1+wPeZcTmZl1vaYip8/9yS+SAe+7zHw2cRpQe3J6eHvX29kqS0ul0KWRVCrg2OyynUqlSSEyn04HjaO1AawJatdcmk8lScDOP+cej2m2P2paw5TChUboYYO11YH85sJfHfm5Yu828gtZ52LoJm0eldUDA7VwEXLSv4pS0c637EEY1tx69Vpq9IC0uuN7iEENnbl4bOeCeuemdgdOIMgbXH4LsHtJqAbe3t7cU1OzXhk3b/xr7/8Neawc9uy3V2helLWHLYQdK+99hXxj8bbB7mIOeG7bOw9ZNpXmErQMCbuci4KL9zOe9n64Jt91TD10pZc95X2qABjrzl38QOeCevun3A6dRLeQEPR4W5oL+7Q9wQWHaPw7U/ineDpJhrw366T6sPf6AW60tYcuRTCbLntvT06N0Ol2xF3u57bbXQ9i6CZsHATeeCLhoL3Mz3k0Btq9yH7qo1tbDV0uFSe+2y0CDnN/4iehDFO64OXAaUULOcntw/SEwaFphzE/3dgAMe21QAA1qT1DAjdoW/3LU0oMbNO41rAc3rG12+A5bN2HzIODGDwEX7aM45QUcwm331vZV3hec+YLrrRExMfmD70UOuBOPfDtwGlFCTth4UEll403NSVfS0p/0g6blH49q6+3t1TXXXFM2jUqvtcey2td2rRRwo7QlbDnMSWbmtVHHJfuvOxvUbn/b/Ovcv24qzYOAG08EXLSHhaJUJNxSCe8mHvM5aXHR9VaJGFjITuv8xv9T/TJhX/yY5ifHAqcRNeT4z+g30ul02bhd87h9dQJT9ljaSkMC7HYF9QCHvbaWn+ejTK/ScvivomBeGzQP+3k9PT1lobZSG8LWedC6CZsHATeeEq4bAEjyrpawY7X7cEW1R+1c620TQAPMZ4Z19lMfDA23b/zN+yve6AHLEzRsAWiVhOsGAJrLSntvdh+qqPaqp97jnXAINMjEo30auv0mnbz+bTp5/ds09I9/rolHvq3F+TnXTYslAi5cSrhuALrc3Ix04E73YYpqz/rRh6V5rpELAKhNwnUD0MVyI9LpH7gPUVR71+GveSeeAQAQUcJ1A9Clchek0d9IfZe4D1BU+9eFX3lfiAAAiCDhugHoQvlxKXtW2voW98GJ6ox68HIv4HJLXwBABAnXDUAXmpvhcmBU7fXY27kJBAAgkoTrBqDL5MelX/yj+7BEdWb9/FPeNgQAQAUJ1w1AF8lnpHP97kMS1dl1aqc0e9711gwAaGMJ1w1AF8mPMe6Wqr/uv1QaPyotLrjeotFpjqelPTdK267yas+N0pE+161qCHPHLfvuX/VIpVLq6ekp/bcRGt1Gl2pdFv/th9F8CdcNQJcoTnsfJq7DERWP2r6K8biILnvOu3FI2Pb05HXecyJo11u3plKp0LC13DYnk0klk8l6m1ZSqY2dptZlidOyd4qE6wagC+Qy0uD33YciKl710jek2Quut260u/lZae9fVt+enrkp0vWW2zXgdkLPYCe0MapalyVOy94pEq4bgJhbnPd6Ru6/1H0gouJV918qzQ5LWnS9laOdHU9H36Ze+XbVyfkDbjKZVG9vr6655hpdc801pZ468+/e3t6y1yeTydJj9jSTyaR6enpKj5nevkqPVZpmpTZL3k/m/t7ZZDKpffv2VZ2m+bv5yb0RbUylUmXTTaVSpdfZj5n2mXma6Zplsqfhb4O/3UF/r7ZuwuZR7T1sxy9FcZdw3QDE3Hzeu7yT6zBExbOeeg9DFVDZTyL03pra8ydVJxcUcE0YM4/5/22kUqnSY+l0ujS21T+eM51OlwJWpccqTbNSm+22+wNjtWkmk8mytvT09DSkjbaenp6yoG2eb8KlvUzmef7lsZ8b1m4zL/MlxG532LoJm0eU9xCtlXDdAMRYflw6scN9CKLiXa/v8U5gBII8+j+ib0vb/3vVyQUF3LCQJamstzCo5zBomva/Kz1WaZqV2mz09vaWwp39/5Xa6e/ZND249bYxqE1S+PoNWiZ7HuZxu4c56Ln+aZjXhK2bSvOI+h6iNRKuG4AYK05LD13pPgBR8a6tb6EXF+EevTb6trR9VdXJRQm4/jBnhyl/1RqOgsJj0DQrtdmwf4q3lyNsmkE/3TeqjeZ1QUMD7Of29PQonU6HLpM9RKDWdtvrIWzdhM2DgNt+Eq4bgJjKjUgvbnYffqjuqP2flQrcAAIBnvmL6NvRng9VnVy9ATfKNGsNuLW22WZ+urcDYKV2LjfgRuFfd+ZvUXtwg8a9hvXghrXNfr/C1k3YPAi47SXhugGIqcIEJ5ZRra3Rw663erSjI33Rt6HDvYGTsMd6Bo1JjRpw7fGeQeM3jVoCbtg0bZUCljlBzh4WUGma9lhW+9qu9bbRPzTBnp8Zv2v3qlabp/+6s0Ht9rfNH2b966bSPAi47SfhugGIofyo9PNPuw88VHfVk9d5w2IAW3FK+lNNDX8AABTySURBVEmEXtxnPuLdbTGAfVUE/8/rtQRc82//dOoJuGHTtFUKWHYvZNRp1vLzfNQ22ldZMNXb27vkKgph60wqvxJDT09PWait1Ab779XWTdg8CLjtJ+G6AYiZhaI0fUbqu8R94KG6r8Zedr0HoB1lz3lfgMK2m51rI9/oAa0VNGwBiCLhugGImcKktPsG90GH6s764f+MdLF+dKmX7vWOT1vf4tXT13vDEhbmXLcMIQi4WK6E6wYgZoafdx9yqO6uyUHXewEAwLGE6wYgRvJj0p4b3QccqrvrRx+mFxcAulzCdQMQI7PnGHtLtUdNn3a9NwAAHEq4bgBiYnZYej7lPthQ1HcS0o8/4o0HBwB0pYTrBiAmitPSg5e7DzYUZWr6jOu9AgDgSMJ1AxADuQvS0QfcBxqKsuvAnd64cABA10m4bgBiYG5GSv+u+0BDUXY9dKU0n3e9dwAAHEi4bgA6XHFaGtrnPsxQVFBdeMH1HgIAcCDhugHocPlR72LproMMRQXV3pu5fS8AdKGE6wagwxWnuTQY1b51/6UMUwCALpRw3QB0sLmsdOIx9yGGoirVyf+iFxcAukzCdQPQwfIZ6an3uA8wFFWpnrxOKk653lsAAC2UcN0AdLC5GYYnUJ1RuRHXewsAoIUSrhuADrU4J53aubyw8dxt5dMyfz+1M3heL927dBo733Xx8Vym/LHh/cF/z2WCp0XFv176Br24ANBFEq4bgA6VH5X23Li8sCF5Ifc7CS/UTrwWEkruXRpSTdlh1Z7GznddfM3w/osh/KV7vX+7DlqUm3r6eqkw7nafAQC0TMJ1A9Ch5nPeGeq1Bo3nbisPraYnNui5kvd4tWnYz33utoth99TOi6E2lwmeFtUd9cBl0sKcm30FANByCdcNQIc68/Tyw4Z0sQf3pXuDe3DtcOqvsID73G3BPbj03lLfSUgjB93tLwCAlkq4bgA6UGFSeu7v6wsbRtgQBKlyj6t0cYjCS/d6/zah2T8GVyqf53LHDlOdXYf+H+NwAaBLJKo/BfApTEiPvX15IcMMSTDh1YRT+zlhvbp22SeqDe8PH4Jwamd5fSfBcIVurcffScAFgC6RcN0AdKD53PIvD2aPkTUllQdO++SwqCVV/vvw/os9vhOvXeztpbqn+i6R5gtu9hkAQEslXDcAHWj8leWHjKAe3KDLeVULoPY0wsbr2qGWHlzqOwnp/HPu9hsAQMskXDcAHejFOq8l678Orj9sBv3Nf7UFexpB43jDTkSTGIPbzbX/M1xNAQC6QKL6UwBLflT60YfdhBOuhEDVW4zDBYCukHDdAHSYuay07So34YSAS9VbW98iLRRd70UAgCZLuG4AOkxh0n1Ioah6am7G9V4EAGiyhOsGoMOc/4X7gEJR9dTEq673IgBAkyVcNwAd5th/ug8oFFVPnXzC9V4EAGiyhOsGoIPMzUoH/sV9QKGoeuqFf5bm8673JgBAEyVcNwAdpDAu7b3ZfUChqHpqz43e3fgAALGVcN0AdJD8mPTkde4DCkXVU9tXScVp13sTAKCJEq4bgA5SnJYevtp9QKGoeqrvEmlxwfXeBABoooTrBqDD9F3iPqBQVL2VH3O9JwEAmijhugHoIPkx98GEohpRuYzrvQkA0EQJ1w1ABxk/4j6YUFQjavq0670JANBECdcNQAcZOeQ+mFBUI2r0Rdd7EwCgiRKuG4AOMnLQfTChqEZUZsD13gQAaKKE6wagg5z7mftgQlGNqDNPu96bAABNlHDdAHSQk0+4DyYU1Yg6ucP13gQAaKKE6wagg5zc4T6YUFQj6rXvud6bAABNlHDdAHSQE4+5DybdUAfupJpd5/pd700AgCZKuG4AOsjg992Hv7jXQ1dKCwXNzc3rwKvTVJPq3GjB9d4EAGgiAi6iO/6I+wDYDbVzrVSY0OTYmNZ86td6xy0HqAbXf+274HpvAgA0EQEX0Z141H3465bavkrKj6o4O6v1d73sPBDGrX58gFv1AkCcEXAR3cnH3Qe/bqrtq6T8mBayI/r8fSech8I41d5D4673JgBAExFwEd2FF9yHvm6rh66UskNazF7Q1j3nnQfDuNQvX5lyvTcBAJqIgIvoxo+6D3zdWA9dKc2clXIjGnhtynk4jEMdPZ11vTcBAJqIgIvociPuw1631kNXSmOvSLkRjWam9d7bB5yHxE6u116fdb03AQCaiICL6OZm3Qe9bq4HLpPGXpZmzys/neXkszrq5Lmc670JANBEBFzUxnXI6/Z64DJp5KCUG9FCPqcvbT3lPCx2Ys3k5l3vSQCAJiLgIrr5We+nctchr9ur7xLp7E+l2WEtFgt6on/EeWDspFrzt7/W/MKi670JANBEBFxEV5yWHr7afcCj3gy5e6XZC1os5HXkxAQ3hYhYH7nzZXpwASDmCLiILj8q7b7BfbijLobcY/+pxZlhFc+d0dT4DCefRah/uPeYJrMEXACIMwIuoitMSs9/zn2wo8rrtYe0OHNe+Vd+rblsVh/7ylHnIbKda1P6jGZyC673JgBAExFwURvuZtae9eLXpdyYpp5Oa7GQ11e3v+48SLZrPd4/osVFxuACQJwRcFGbyWPuwxwVXAfuknKjGv3O/9ViPqc9v+Tks6A6+Oq0670IANBkBFzUZj7vPshR4fXCF6XilDKb/0nz46M6dfwcJ5/56txowfVeBABoMgIualMYl9K/6z7IUeH17P+SClMa/tdblR88ouzIqG74wmHnwbId6l1/xyXCAKAbEHBRm9yItOdG9yGOqlw/+UupOK2Rr92h6Z/t1tz0pG77+jGn4fIT9xyVpEh/Pzw4I0mamJkr+/vEzJy27x1edhtu7X1NU1xBAQBij4CL2hQnvZ/BXQc4qno9vU4qTuvCV29X5r4va7GQ1zefeMNJuL3nkTOlTaja3z9xz9FSsD08OKN9A+N6xy0HtH3vsA4PztTVjr6nhpTNE3ABIO4IuKjdmd3uwxsVrXaulQqTGtv6NQ39459rYTar5w+ebWm4PT2cl6RSmK3293seOaPTw3m945YD2jcwXgq1EzNz+sQ99V0C7dAxTjADgG5AwEXtijPugxtVW8jNj2vysW/p9E2/r7mRc7rw+oWWn3wWdYhCUA9uI3pv33HLAe5gBgBdgoCL2uXHpB2r3Qc3KnptXyXlxzT9gz6d+OP/ptyR3yg3Oqb1d73cdgHXBFvp4hhc87hhhi3UUu+747BmC9zgAQC6AQEXtcuPSQfvch/aqNpDbmFCuf1PaXDtWzX59COaz07r8/edaLuAa9e+gfGyesctyxuu8Lktg9yiFwC6BAEXy5M55D6wUbXXQ1dKM2eVe/4pHV9zhUZ6N2ixkNd3dzX/5LPlBlzz2OHBmdIVFE4P53XPI2dqmv8PfzXqbHcBALQWARfLM5+T7r/UfWCjlhly31Dh1f06vuYKnf3bD2phZkovvjjUdgHXDrX19uAy/hYAugcBF8uTH5Weeo/7sEYtP+SOvay5Ewd0fM0VOvWnb1fx/BsaPXtB7719oC0C7j2PnFlyHVyj1jG4H//KUa5/CwBdhICL5ZnPSUfucx/UqOXXA5dJoy9p7syATrz7t3XiD39Hs4d+ocLEeEtPPmtF/eC5jHKcYAYAXYOAi+WbPuM+pFH1h9zzz2l+dEgn3v3bOr7mCo0/9h9ayM3qS1tPOQ+mjaqxqTnXewsAoIUIuFi+uax3Zr7rkEbVV32XSG/s1cLIMZ3446t1fM0VGv7y32shN6udP23tTSGaUX/xpVeUZfwtAHQVAi6WrzglHX3QfUCjGhRyn9Hi9Dmd+sAqHV9zhV7/33+ohZkpvXpkqOU3hWhkfW/PeQIuAHQZAi7qU5zywpHrgEY1JuS++pAWp4ZKIffkDatUfP2EJs6PNO3ks2bXudGC670EANBiBFzUJz8q7bnRfTijGlevbtVidkRnPrpWx9dcocF3/5Zm9j+j4tSkPvaV2i7N5bo+/pWjXB4MALoQARf1WVyQzu93H8qoxtaL35ByY6WQe3zNFRr/z29oIZfVV7e/7jy4Rq1fvjKlfJGrJwBAtyHgon7zOe+6qq5DGdXYeuFfpNyozv7djaWQe+6Oj2oxn9OPf9H+J5+99/bfqEC4BYCuRMBF/XIj0sF/dR/IqMbXr74oFWc09JmPlELumb/8A82Pj+r1k+fb+uSz/9h1ThMzXB4MALoRAReNkT3rPoxRzam9fyUVpnTujo+WQu7J69+m/LGXlc2M6oYvHHYeZv31e588qPFpwi0AdCsCLhojP8bJZnGun/RI8zlduOf2UsgdXPtWTf/0Kc1NT+q2rx9zHmrt+od7j3FrXgDoYgRcNMbivDR1wn0Qo5pXT79fKk5r5GupUsg9vuYKjW75Ny0W8vrmE284D7amXjwx43qPAAA4RMBF49CLG//auVYqTmni+98qC7lnb/tTLcxmtf/gkPNwe8tXX1WuwMllANDNCLhoHHpxu6N2rpUKk5p87NtlIff0n79DcyPndOH1C05PPnvt9Vnl8gRcAOhmBFw0Fr243VHbV0n5Mc3s2VYWck/84e8o9/KvlRsb0/q7XnbSe8uNHQAABFw0Fr243VPbV0mFCeWef6os5A6ufasmn3pY89lpff6+Ey0NuMfemOXGDgAAAi6agF7c7qltV0kzZ5U7sLss5B5fc4Uu/PvntFjIa+vu1twUgt5bAIBBwEVzjB91H76o1tRDV0pTp1Q8+cqSkPvG37xfCzNTevHFc83vvT07q+L8oustHwDQBgi4aI78qNT/Kffhi2pdyB0/qrkTB5aE3FMfulbFoTMaeeOC3nv7QFPC7We/dZzeWwBACQEXzVOckra+xX34olpTD1wmjb6o+fNHdeLdv73k5LPswZ+rMDHe8JPP3vV3v+amDgCAMgRcNE8uI51+yn3wolobckcOaWHk+JKQe3zNFRr//n1ayM3qS1tPNSzg/vCXoxqb4ra8AICLCLhoruK09OR17oMX1brqu0R6Y68WMoM69YFVS0Lu8L99Wgu5We38af0nn/31l48oyzVvAQA+BFw01+KilB2S7r/UffCiWhxyn9Hi9LnAkPv6XyU1PzWhV4+cW/ZNIX7vkwd1brTAZcEAAEsQcNF8uRHpxa+7D11U60PusYe1OHU2MOSevGGVCqePaWo4s6yTz7b+8JwmZhiaAABYioCL1pib8W4M4Dp0Ua2vo9+VcmM689G1S0Lu4Lt/S9M//5GKU5P62FeORg63f7bxJRXouQUAhCDgojUWF6TRF71ePdeBi2p9DWyS8pOBIff4mis0/tBmLeSy+ur21yMNTRgcymmea94CAEIQcNE6uRHp+Hb3YYtyUy9slAqTGvrMRwJD7rlUjxbzOf34F5VPPntqf0YT0wxNAACEI+CitQoT0r6Puw9blJv61T9JxZnQkHv6pt/X3NgFvX5yOPDks9SWQc1y1QQAQBUEXLRecVp69Fr3YYtyU3s/KhUmNXzXJwND7snr36bcq4eVzYzqhi8cLoXb991xmLuVAQAiIeCi9eay3qXDHrjMfdii3NQzfyHN53ThntsDQ+7g2rdqau9OzU1P6bavH9PvffKgTgzlNMkdywAAERBw4UbugnT2J+6DFuWunr5eKk4p87VUYMg9vuYKZb55lxYLef1mcFq5AkMTAADREHDhTn5UOnCn+6BFuauda6W5WU08vDk05I5v/ZoW8jnXWysAoIMkXDcAXW5u1gs5roMW5TbkFiY08VjfknD7xiffr8X8rOutFADQYQi4cK84Tcjt9tq+SsqPabb/ibIrKiwW6LkFANSOgIv2QMiltq+SChPK9v+XTt6wSgvTE663SgBAhyLgoj0sznnXyOV2vt1d266SZs5qcfy0Fhc4qQwAsDwEXLSP+ZxUGCfkdnM9dKV3Cbl8xvXWCADoYARctJe5Gakw6fXkuQ5blKNwO+Z6KwQAdDgCLtpPYVLKnvMCj+vQRbWmtq+SchlvmAoAAHUi4KI9LS5Is8MMV+iG2r7KuybyImNuAQCNQcBF+5rLeuNyn/6A+xBGNacee7vXazvHtW4BAI1DwEX7m5uRnk+5D2NUY2vnWu/ycAsF11sYACBmCLjoDMUZ6eVvSn2XuA9mVP310495X1wAAGgCAi46Ry4jnf+F9MBl7gMatby6/1Lp5BPe5eAAAGgSAi46S+6CNH2ay4h1Yj18tTQ56J08CABAExFw0XnmC97YzR992H1oo6LV09d7QxK4UgIAoAUIuOhcxWnpzNMMWWjn6rtEeukbjLcFALQUARedbT4nzV7wzsh3Heao8nr4aml4P+EWANByBFx0vsV575q5R+7nKgvtUH2XSAe/5L0neU4mAwC0HgEX8ZEflaYGufuZy3r8ndLUSSk34nprAAB0MQIu4mc+Jw3cIz14ufvA1y314OXSK/dxRzIAQFsg4CKe8qNScUp6YSPDFppdz9zkDUWg1xYA0CYIuIi3uayUHeKSYs2oJ6+TLrzASWQAgLZDwEV3yI9L40e9UOY6GHZ6PXmdNPobqTDpfYEAAKDNEHDRPRYXvDGiZ3YTdJcbbOmxBQB0AAIuuk9h0qvJQenZv5buv9R9eGznoscWANBhCLjoboVxrw7eJT10pfsw2S714OXSzz4pjR+hxxYA0HEIuIAkzQ57lxc7uVPasdp9wHTZW3tmt7cuuCoCAKBDEXAB28KcVJz0rrxw6MvejQtch85m17arpAN3eoG2OOX6HQAAoG4EXCDMwpxUmJDyY9IrW6Sda92H0UbV4++UfvVFKTPgnXi3UHS9tgEAaBgCLhDF4sKbJ6eNS68+6F1X9+Gr3QfVqPXw1d6Y2td/6AXa4qS0OOd6rQIA0BQEXGA55mYu1tBPvTumPfWe9rg98IOXe2Npf/5p6egDUu6CVJzmZDEAQNcg4AKNsPjmcIaFojR9Wjr5hPSbe7yQufsG6bG3Nz78brvKG2rws09KL39TOv8Lrw1zs96tirmkFwCgSxFwgWaay3qhszApzee9mj4jnd8vnXh0ab38Le+EL1OvbfX+njkkTRzzTgSbz7857Vlv2sVpt8sIAECbIeACAAAgVgi4AAAAiBUCLgAAAGKFgAsAAIBYIeACAAAgVgi4AAAAiBUCLgAAAGKFgAsAAIBYIeACAAAgVgi4AAAAiJX/D5y2frMqfB41AAAAAElFTkSuQmCC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 dirty="0"/>
          </a:p>
        </p:txBody>
      </p:sp>
      <p:pic>
        <p:nvPicPr>
          <p:cNvPr id="2052" name="Picture 4" descr="C:\Users\kopencoz\AppData\Local\Temp\chart-1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15489"/>
            <a:ext cx="6264696" cy="3873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696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1143000"/>
          </a:xfrm>
        </p:spPr>
        <p:txBody>
          <a:bodyPr/>
          <a:lstStyle/>
          <a:p>
            <a:pPr algn="l"/>
            <a:r>
              <a:rPr lang="cs-CZ" sz="1600" b="1" dirty="0" smtClean="0"/>
              <a:t>Jaká je obvyklá doba od vydání beletristického titulu k vytvořenému jmennému i věcnému záznamu v knihovním systému?</a:t>
            </a:r>
            <a:endParaRPr lang="cs-CZ" sz="1600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079FEC-D6CB-4BA1-9221-871B132B2F21}" type="slidenum">
              <a:rPr lang="cs-CZ" altLang="cs-CZ" smtClean="0"/>
              <a:pPr>
                <a:defRPr/>
              </a:pPr>
              <a:t>9</a:t>
            </a:fld>
            <a:endParaRPr lang="cs-CZ" altLang="cs-CZ" dirty="0"/>
          </a:p>
        </p:txBody>
      </p:sp>
      <p:pic>
        <p:nvPicPr>
          <p:cNvPr id="4101" name="Picture 5" descr="C:\Users\kopencoz\AppData\Local\Temp\chart-1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132856"/>
            <a:ext cx="6285076" cy="388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834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lp-prezentace-sablona-091109">
  <a:themeElements>
    <a:clrScheme name="MLP ppt">
      <a:dk1>
        <a:srgbClr val="C00000"/>
      </a:dk1>
      <a:lt1>
        <a:srgbClr val="FFFFFF"/>
      </a:lt1>
      <a:dk2>
        <a:srgbClr val="000000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0000"/>
      </a:hlink>
      <a:folHlink>
        <a:srgbClr val="777777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mlp-prezentace-sablona-091109</Template>
  <TotalTime>1696</TotalTime>
  <Words>412</Words>
  <Application>Microsoft Office PowerPoint</Application>
  <PresentationFormat>Předvádění na obrazovce (4:3)</PresentationFormat>
  <Paragraphs>106</Paragraphs>
  <Slides>18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mlp-prezentace-sablona-091109</vt:lpstr>
      <vt:lpstr>Katalogizace beletrie pro knihovny ČR</vt:lpstr>
      <vt:lpstr>Nová pravidla a katalogizace</vt:lpstr>
      <vt:lpstr>Výzva Ústřední knihovnické rady</vt:lpstr>
      <vt:lpstr>MKP a katalogizace beletrie</vt:lpstr>
      <vt:lpstr>Zeptali jsme se VÁS</vt:lpstr>
      <vt:lpstr>Považujete možnost přebírání záznamů titulů beletrie z jednoho centra za užitečnou?</vt:lpstr>
      <vt:lpstr> Při přebírání záznamů beletrie preferujete: </vt:lpstr>
      <vt:lpstr>Podíl původní katalogizace beletrie zúčastněných knihoven (tj. záznamy, které nestahujete):</vt:lpstr>
      <vt:lpstr>Jaká je obvyklá doba od vydání beletristického titulu k vytvořenému jmennému i věcnému záznamu v knihovním systému?</vt:lpstr>
      <vt:lpstr>Považujete za dostatečné mít možnost stáhnout pouze jmenné zpracování beletrie?</vt:lpstr>
      <vt:lpstr>Vytváříte v rámci katalogizace beletrie vlastní věcné zpracování?</vt:lpstr>
      <vt:lpstr>Shrnutí dotazníkového šetření</vt:lpstr>
      <vt:lpstr>Výchozí situace v MKP</vt:lpstr>
      <vt:lpstr>Rozhodnutí MKP</vt:lpstr>
      <vt:lpstr>Spolupráce s NK</vt:lpstr>
      <vt:lpstr>Jmenný záznam</vt:lpstr>
      <vt:lpstr>Kompletní záznam</vt:lpstr>
      <vt:lpstr>Děkujeme za pozornost</vt:lpstr>
    </vt:vector>
  </TitlesOfParts>
  <Company>Městská knihovna v Praze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Toto je název prezentace…</dc:title>
  <dc:creator>hanzlikl</dc:creator>
  <cp:keywords>Městská knihovna v Praze</cp:keywords>
  <cp:lastModifiedBy>Zuzana Kopencová</cp:lastModifiedBy>
  <cp:revision>66</cp:revision>
  <cp:lastPrinted>2017-11-16T07:18:56Z</cp:lastPrinted>
  <dcterms:created xsi:type="dcterms:W3CDTF">2010-06-04T14:31:30Z</dcterms:created>
  <dcterms:modified xsi:type="dcterms:W3CDTF">2017-11-16T15:36:54Z</dcterms:modified>
</cp:coreProperties>
</file>