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7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Římanová, Radka" initials="ŘR" lastIdx="0" clrIdx="0">
    <p:extLst>
      <p:ext uri="{19B8F6BF-5375-455C-9EA6-DF929625EA0E}">
        <p15:presenceInfo xmlns:p15="http://schemas.microsoft.com/office/powerpoint/2012/main" userId="S-1-5-21-2581642401-754923853-678660036-2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D40"/>
    <a:srgbClr val="D22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6774" autoAdjust="0"/>
  </p:normalViewPr>
  <p:slideViewPr>
    <p:cSldViewPr snapToGrid="0">
      <p:cViewPr>
        <p:scale>
          <a:sx n="119" d="100"/>
          <a:sy n="119" d="100"/>
        </p:scale>
        <p:origin x="102" y="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7EB8E-7467-4EBA-8F80-D34C1E182F86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BFDA7FB-A7C8-49AD-890B-1064BCCD1FCC}">
      <dgm:prSet phldrT="[Text]"/>
      <dgm:spPr/>
      <dgm:t>
        <a:bodyPr/>
        <a:lstStyle/>
        <a:p>
          <a:r>
            <a:rPr lang="cs-CZ" dirty="0" smtClean="0"/>
            <a:t>Praktik</a:t>
          </a:r>
          <a:endParaRPr lang="cs-CZ" dirty="0"/>
        </a:p>
      </dgm:t>
    </dgm:pt>
    <dgm:pt modelId="{23EE4FCA-A906-4990-B313-057625487639}" type="parTrans" cxnId="{728A298A-EFC6-4F2E-82CE-D4674481FCC4}">
      <dgm:prSet/>
      <dgm:spPr/>
      <dgm:t>
        <a:bodyPr/>
        <a:lstStyle/>
        <a:p>
          <a:endParaRPr lang="cs-CZ"/>
        </a:p>
      </dgm:t>
    </dgm:pt>
    <dgm:pt modelId="{DCF81485-1EF2-4BB4-9EDB-6810EDD78F87}" type="sibTrans" cxnId="{728A298A-EFC6-4F2E-82CE-D4674481FCC4}">
      <dgm:prSet/>
      <dgm:spPr/>
      <dgm:t>
        <a:bodyPr/>
        <a:lstStyle/>
        <a:p>
          <a:endParaRPr lang="cs-CZ"/>
        </a:p>
      </dgm:t>
    </dgm:pt>
    <dgm:pt modelId="{76A1F313-5D3F-4A56-A60B-EC08A5978F37}">
      <dgm:prSet phldrT="[Text]"/>
      <dgm:spPr/>
      <dgm:t>
        <a:bodyPr/>
        <a:lstStyle/>
        <a:p>
          <a:r>
            <a:rPr lang="cs-CZ" dirty="0" smtClean="0"/>
            <a:t>Student</a:t>
          </a:r>
          <a:endParaRPr lang="cs-CZ" dirty="0"/>
        </a:p>
      </dgm:t>
    </dgm:pt>
    <dgm:pt modelId="{9B1ACFBA-2467-43EC-B5AF-C8666BD58987}" type="parTrans" cxnId="{49583D41-C33E-4469-880A-31E6677149BD}">
      <dgm:prSet/>
      <dgm:spPr/>
      <dgm:t>
        <a:bodyPr/>
        <a:lstStyle/>
        <a:p>
          <a:endParaRPr lang="cs-CZ"/>
        </a:p>
      </dgm:t>
    </dgm:pt>
    <dgm:pt modelId="{9FC342E1-422B-4379-8336-D0B3ED050415}" type="sibTrans" cxnId="{49583D41-C33E-4469-880A-31E6677149BD}">
      <dgm:prSet/>
      <dgm:spPr/>
      <dgm:t>
        <a:bodyPr/>
        <a:lstStyle/>
        <a:p>
          <a:endParaRPr lang="cs-CZ"/>
        </a:p>
      </dgm:t>
    </dgm:pt>
    <dgm:pt modelId="{615C44B6-B289-4CE1-8547-0939A2D73CC4}">
      <dgm:prSet phldrT="[Text]"/>
      <dgm:spPr/>
      <dgm:t>
        <a:bodyPr/>
        <a:lstStyle/>
        <a:p>
          <a:r>
            <a:rPr lang="cs-CZ" dirty="0" smtClean="0"/>
            <a:t>Ověření pravdivosti teorií</a:t>
          </a:r>
          <a:endParaRPr lang="cs-CZ" dirty="0"/>
        </a:p>
      </dgm:t>
    </dgm:pt>
    <dgm:pt modelId="{61505B3F-065A-40C0-B603-A7AD3BD7097E}" type="parTrans" cxnId="{0FC7C082-664C-4EBE-8E06-878F90686427}">
      <dgm:prSet/>
      <dgm:spPr/>
      <dgm:t>
        <a:bodyPr/>
        <a:lstStyle/>
        <a:p>
          <a:endParaRPr lang="cs-CZ"/>
        </a:p>
      </dgm:t>
    </dgm:pt>
    <dgm:pt modelId="{BB203804-877A-47B1-ACB6-8B0B506EC8A5}" type="sibTrans" cxnId="{0FC7C082-664C-4EBE-8E06-878F90686427}">
      <dgm:prSet/>
      <dgm:spPr/>
      <dgm:t>
        <a:bodyPr/>
        <a:lstStyle/>
        <a:p>
          <a:endParaRPr lang="cs-CZ"/>
        </a:p>
      </dgm:t>
    </dgm:pt>
    <dgm:pt modelId="{C34099BE-E3EE-4E77-8B25-302678E0F292}">
      <dgm:prSet phldrT="[Text]"/>
      <dgm:spPr/>
      <dgm:t>
        <a:bodyPr/>
        <a:lstStyle/>
        <a:p>
          <a:r>
            <a:rPr lang="cs-CZ" dirty="0" smtClean="0"/>
            <a:t>Pedagog</a:t>
          </a:r>
          <a:endParaRPr lang="cs-CZ" dirty="0"/>
        </a:p>
      </dgm:t>
    </dgm:pt>
    <dgm:pt modelId="{E2A85EAC-0D49-4339-940D-2F83EF60F7B6}" type="parTrans" cxnId="{C8BB8558-F53E-4BC9-96DE-DFB32503CDD2}">
      <dgm:prSet/>
      <dgm:spPr/>
      <dgm:t>
        <a:bodyPr/>
        <a:lstStyle/>
        <a:p>
          <a:endParaRPr lang="cs-CZ"/>
        </a:p>
      </dgm:t>
    </dgm:pt>
    <dgm:pt modelId="{E41A15BA-3051-4C1B-95FE-D14473427F96}" type="sibTrans" cxnId="{C8BB8558-F53E-4BC9-96DE-DFB32503CDD2}">
      <dgm:prSet/>
      <dgm:spPr/>
      <dgm:t>
        <a:bodyPr/>
        <a:lstStyle/>
        <a:p>
          <a:endParaRPr lang="cs-CZ"/>
        </a:p>
      </dgm:t>
    </dgm:pt>
    <dgm:pt modelId="{3C1CA6AB-E60B-41DF-90BF-B1162885ABDC}" type="pres">
      <dgm:prSet presAssocID="{F5E7EB8E-7467-4EBA-8F80-D34C1E182F86}" presName="compositeShape" presStyleCnt="0">
        <dgm:presLayoutVars>
          <dgm:chMax val="9"/>
          <dgm:dir/>
          <dgm:resizeHandles val="exact"/>
        </dgm:presLayoutVars>
      </dgm:prSet>
      <dgm:spPr/>
    </dgm:pt>
    <dgm:pt modelId="{B07A8BB0-480B-49E9-94D2-63425DE2039E}" type="pres">
      <dgm:prSet presAssocID="{F5E7EB8E-7467-4EBA-8F80-D34C1E182F86}" presName="triangle1" presStyleLbl="node1" presStyleIdx="0" presStyleCnt="4" custScaleY="66437" custLinFactNeighborY="34639">
        <dgm:presLayoutVars>
          <dgm:bulletEnabled val="1"/>
        </dgm:presLayoutVars>
      </dgm:prSet>
      <dgm:spPr/>
    </dgm:pt>
    <dgm:pt modelId="{5CBFC41F-B04D-43D6-857A-9DD27F43D300}" type="pres">
      <dgm:prSet presAssocID="{F5E7EB8E-7467-4EBA-8F80-D34C1E182F86}" presName="triangle2" presStyleLbl="node1" presStyleIdx="1" presStyleCnt="4" custScaleY="66437">
        <dgm:presLayoutVars>
          <dgm:bulletEnabled val="1"/>
        </dgm:presLayoutVars>
      </dgm:prSet>
      <dgm:spPr/>
    </dgm:pt>
    <dgm:pt modelId="{E65FEFBB-12B6-4CFF-9EE0-9797EDEC1E2B}" type="pres">
      <dgm:prSet presAssocID="{F5E7EB8E-7467-4EBA-8F80-D34C1E182F86}" presName="triangle3" presStyleLbl="node1" presStyleIdx="2" presStyleCnt="4" custScaleY="6643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ED2CDE8-A560-4007-9B6C-A1411BE174D1}" type="pres">
      <dgm:prSet presAssocID="{F5E7EB8E-7467-4EBA-8F80-D34C1E182F86}" presName="triangle4" presStyleLbl="node1" presStyleIdx="3" presStyleCnt="4" custScaleY="66437">
        <dgm:presLayoutVars>
          <dgm:bulletEnabled val="1"/>
        </dgm:presLayoutVars>
      </dgm:prSet>
      <dgm:spPr/>
    </dgm:pt>
  </dgm:ptLst>
  <dgm:cxnLst>
    <dgm:cxn modelId="{F7CD3CB6-4787-43C8-B2A9-A9F27CB2D083}" type="presOf" srcId="{FBFDA7FB-A7C8-49AD-890B-1064BCCD1FCC}" destId="{B07A8BB0-480B-49E9-94D2-63425DE2039E}" srcOrd="0" destOrd="0" presId="urn:microsoft.com/office/officeart/2005/8/layout/pyramid4"/>
    <dgm:cxn modelId="{F2461A0E-5B5E-4C1F-B6DA-95D04F3DF54A}" type="presOf" srcId="{615C44B6-B289-4CE1-8547-0939A2D73CC4}" destId="{E65FEFBB-12B6-4CFF-9EE0-9797EDEC1E2B}" srcOrd="0" destOrd="0" presId="urn:microsoft.com/office/officeart/2005/8/layout/pyramid4"/>
    <dgm:cxn modelId="{C8BB8558-F53E-4BC9-96DE-DFB32503CDD2}" srcId="{F5E7EB8E-7467-4EBA-8F80-D34C1E182F86}" destId="{C34099BE-E3EE-4E77-8B25-302678E0F292}" srcOrd="3" destOrd="0" parTransId="{E2A85EAC-0D49-4339-940D-2F83EF60F7B6}" sibTransId="{E41A15BA-3051-4C1B-95FE-D14473427F96}"/>
    <dgm:cxn modelId="{0FC7C082-664C-4EBE-8E06-878F90686427}" srcId="{F5E7EB8E-7467-4EBA-8F80-D34C1E182F86}" destId="{615C44B6-B289-4CE1-8547-0939A2D73CC4}" srcOrd="2" destOrd="0" parTransId="{61505B3F-065A-40C0-B603-A7AD3BD7097E}" sibTransId="{BB203804-877A-47B1-ACB6-8B0B506EC8A5}"/>
    <dgm:cxn modelId="{728A298A-EFC6-4F2E-82CE-D4674481FCC4}" srcId="{F5E7EB8E-7467-4EBA-8F80-D34C1E182F86}" destId="{FBFDA7FB-A7C8-49AD-890B-1064BCCD1FCC}" srcOrd="0" destOrd="0" parTransId="{23EE4FCA-A906-4990-B313-057625487639}" sibTransId="{DCF81485-1EF2-4BB4-9EDB-6810EDD78F87}"/>
    <dgm:cxn modelId="{6C9B6138-4EBF-4091-B1A0-CAC9AE26C47B}" type="presOf" srcId="{F5E7EB8E-7467-4EBA-8F80-D34C1E182F86}" destId="{3C1CA6AB-E60B-41DF-90BF-B1162885ABDC}" srcOrd="0" destOrd="0" presId="urn:microsoft.com/office/officeart/2005/8/layout/pyramid4"/>
    <dgm:cxn modelId="{2F19117D-AE4A-4B05-B4BF-ACA3920108F9}" type="presOf" srcId="{C34099BE-E3EE-4E77-8B25-302678E0F292}" destId="{8ED2CDE8-A560-4007-9B6C-A1411BE174D1}" srcOrd="0" destOrd="0" presId="urn:microsoft.com/office/officeart/2005/8/layout/pyramid4"/>
    <dgm:cxn modelId="{0C2500D3-02B3-44B1-998E-7952E57B2193}" type="presOf" srcId="{76A1F313-5D3F-4A56-A60B-EC08A5978F37}" destId="{5CBFC41F-B04D-43D6-857A-9DD27F43D300}" srcOrd="0" destOrd="0" presId="urn:microsoft.com/office/officeart/2005/8/layout/pyramid4"/>
    <dgm:cxn modelId="{49583D41-C33E-4469-880A-31E6677149BD}" srcId="{F5E7EB8E-7467-4EBA-8F80-D34C1E182F86}" destId="{76A1F313-5D3F-4A56-A60B-EC08A5978F37}" srcOrd="1" destOrd="0" parTransId="{9B1ACFBA-2467-43EC-B5AF-C8666BD58987}" sibTransId="{9FC342E1-422B-4379-8336-D0B3ED050415}"/>
    <dgm:cxn modelId="{EBFD43FF-53A2-4921-B8AC-D9B60E0D9639}" type="presParOf" srcId="{3C1CA6AB-E60B-41DF-90BF-B1162885ABDC}" destId="{B07A8BB0-480B-49E9-94D2-63425DE2039E}" srcOrd="0" destOrd="0" presId="urn:microsoft.com/office/officeart/2005/8/layout/pyramid4"/>
    <dgm:cxn modelId="{8C4E2B0F-20B6-488E-8C84-69B2442E0E02}" type="presParOf" srcId="{3C1CA6AB-E60B-41DF-90BF-B1162885ABDC}" destId="{5CBFC41F-B04D-43D6-857A-9DD27F43D300}" srcOrd="1" destOrd="0" presId="urn:microsoft.com/office/officeart/2005/8/layout/pyramid4"/>
    <dgm:cxn modelId="{85365999-15C2-4D77-BC0F-089FC3495CF9}" type="presParOf" srcId="{3C1CA6AB-E60B-41DF-90BF-B1162885ABDC}" destId="{E65FEFBB-12B6-4CFF-9EE0-9797EDEC1E2B}" srcOrd="2" destOrd="0" presId="urn:microsoft.com/office/officeart/2005/8/layout/pyramid4"/>
    <dgm:cxn modelId="{C31B4378-DB2E-4C3C-A7B5-DF8D52BC4DC0}" type="presParOf" srcId="{3C1CA6AB-E60B-41DF-90BF-B1162885ABDC}" destId="{8ED2CDE8-A560-4007-9B6C-A1411BE174D1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A8BB0-480B-49E9-94D2-63425DE2039E}">
      <dsp:nvSpPr>
        <dsp:cNvPr id="0" name=""/>
        <dsp:cNvSpPr/>
      </dsp:nvSpPr>
      <dsp:spPr>
        <a:xfrm>
          <a:off x="2709333" y="1393152"/>
          <a:ext cx="2709333" cy="17999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Praktik</a:t>
          </a:r>
          <a:endParaRPr lang="cs-CZ" sz="1800" kern="1200" dirty="0"/>
        </a:p>
      </dsp:txBody>
      <dsp:txXfrm>
        <a:off x="3386666" y="2293152"/>
        <a:ext cx="1354667" cy="899999"/>
      </dsp:txXfrm>
    </dsp:sp>
    <dsp:sp modelId="{5CBFC41F-B04D-43D6-857A-9DD27F43D300}">
      <dsp:nvSpPr>
        <dsp:cNvPr id="0" name=""/>
        <dsp:cNvSpPr/>
      </dsp:nvSpPr>
      <dsp:spPr>
        <a:xfrm>
          <a:off x="1354666" y="3164000"/>
          <a:ext cx="2709333" cy="17999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Student</a:t>
          </a:r>
          <a:endParaRPr lang="cs-CZ" sz="1800" kern="1200" dirty="0"/>
        </a:p>
      </dsp:txBody>
      <dsp:txXfrm>
        <a:off x="2031999" y="4064000"/>
        <a:ext cx="1354667" cy="899999"/>
      </dsp:txXfrm>
    </dsp:sp>
    <dsp:sp modelId="{E65FEFBB-12B6-4CFF-9EE0-9797EDEC1E2B}">
      <dsp:nvSpPr>
        <dsp:cNvPr id="0" name=""/>
        <dsp:cNvSpPr/>
      </dsp:nvSpPr>
      <dsp:spPr>
        <a:xfrm rot="10800000">
          <a:off x="2709333" y="3164000"/>
          <a:ext cx="2709333" cy="17999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Ověření pravdivosti teorií</a:t>
          </a:r>
          <a:endParaRPr lang="cs-CZ" sz="1800" kern="1200" dirty="0"/>
        </a:p>
      </dsp:txBody>
      <dsp:txXfrm rot="10800000">
        <a:off x="3386666" y="3164000"/>
        <a:ext cx="1354667" cy="899999"/>
      </dsp:txXfrm>
    </dsp:sp>
    <dsp:sp modelId="{8ED2CDE8-A560-4007-9B6C-A1411BE174D1}">
      <dsp:nvSpPr>
        <dsp:cNvPr id="0" name=""/>
        <dsp:cNvSpPr/>
      </dsp:nvSpPr>
      <dsp:spPr>
        <a:xfrm>
          <a:off x="4064000" y="3164000"/>
          <a:ext cx="2709333" cy="17999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Pedagog</a:t>
          </a:r>
          <a:endParaRPr lang="cs-CZ" sz="1800" kern="1200" dirty="0"/>
        </a:p>
      </dsp:txBody>
      <dsp:txXfrm>
        <a:off x="4741333" y="4064000"/>
        <a:ext cx="1354667" cy="899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F687-8659-44A5-B987-DB47E3AA8D81}" type="datetimeFigureOut">
              <a:rPr lang="cs-CZ" smtClean="0"/>
              <a:t>10.11.2017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C47E-BD00-42F4-B95C-2B987241CB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9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13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35829"/>
            <a:ext cx="6408162" cy="198112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="" xmlns:a16="http://schemas.microsoft.com/office/drawing/2014/main" id="{9C465973-12C9-4E7E-B3E7-339819B8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807" y="3468467"/>
            <a:ext cx="6232376" cy="1518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6" name="Zástupný symbol pro text 14">
            <a:extLst>
              <a:ext uri="{FF2B5EF4-FFF2-40B4-BE49-F238E27FC236}">
                <a16:creationId xmlns="" xmlns:a16="http://schemas.microsoft.com/office/drawing/2014/main" id="{6D621A1B-64B8-4E2C-9F7C-619F6D16DF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54807" y="4987429"/>
            <a:ext cx="6218237" cy="974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podnadpis.</a:t>
            </a:r>
          </a:p>
        </p:txBody>
      </p:sp>
      <p:sp>
        <p:nvSpPr>
          <p:cNvPr id="7" name="Zástupný symbol pro text 14">
            <a:extLst>
              <a:ext uri="{FF2B5EF4-FFF2-40B4-BE49-F238E27FC236}">
                <a16:creationId xmlns="" xmlns:a16="http://schemas.microsoft.com/office/drawing/2014/main" id="{3CBD455F-1540-428D-A023-C87A83F6C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4806" y="2805732"/>
            <a:ext cx="6218237" cy="52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název základní součásti.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89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555FAB65-B0A7-4575-8846-11158687D3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vložíte obrázek.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F224AE90-7605-4DC5-9CC0-F95158D6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4">
            <a:extLst>
              <a:ext uri="{FF2B5EF4-FFF2-40B4-BE49-F238E27FC236}">
                <a16:creationId xmlns="" xmlns:a16="http://schemas.microsoft.com/office/drawing/2014/main" id="{276D1917-8BCB-4A56-9BA7-03075193B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22C40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</a:t>
            </a:r>
            <a:r>
              <a:rPr lang="cs-CZ" dirty="0" smtClean="0"/>
              <a:t>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854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-  bez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50943"/>
            <a:ext cx="6408162" cy="1981120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="" xmlns:a16="http://schemas.microsoft.com/office/drawing/2014/main" id="{1FAEE400-C3C4-4524-978A-6626FFC80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0487" y="2962276"/>
            <a:ext cx="6218789" cy="77845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15" name="Zástupný symbol pro text 14">
            <a:extLst>
              <a:ext uri="{FF2B5EF4-FFF2-40B4-BE49-F238E27FC236}">
                <a16:creationId xmlns="" xmlns:a16="http://schemas.microsoft.com/office/drawing/2014/main" id="{6D164CCE-6D73-466D-BEB5-04B11A839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0487" y="3906326"/>
            <a:ext cx="6218237" cy="974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podnadpis.</a:t>
            </a:r>
          </a:p>
        </p:txBody>
      </p:sp>
    </p:spTree>
    <p:extLst>
      <p:ext uri="{BB962C8B-B14F-4D97-AF65-F5344CB8AC3E}">
        <p14:creationId xmlns:p14="http://schemas.microsoft.com/office/powerpoint/2010/main" val="358612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</a:t>
            </a:r>
            <a:r>
              <a:rPr lang="cs-CZ" dirty="0" smtClean="0"/>
              <a:t>nadpis.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4D34E2D-EE31-4DC0-9247-4DBF2ED796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Kliknutím vložíte </a:t>
            </a:r>
            <a:r>
              <a:rPr lang="cs-CZ" dirty="0" smtClean="0"/>
              <a:t>text.</a:t>
            </a:r>
            <a:endParaRPr lang="cs-CZ" dirty="0"/>
          </a:p>
          <a:p>
            <a:pPr lvl="1"/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=""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3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</a:t>
            </a:r>
            <a:r>
              <a:rPr lang="cs-CZ" dirty="0" smtClean="0"/>
              <a:t>nadpis.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=""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436F267A-BE8F-4FE3-A8F2-A3A14D7F5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C4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</a:t>
            </a:r>
            <a:r>
              <a:rPr lang="cs-CZ" dirty="0" smtClean="0"/>
              <a:t>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72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602828-E203-4BCF-A5B0-CB2FC2EC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645DBEC2-CBC0-4C1C-88E7-DC2EDCA58E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 smtClean="0"/>
              <a:t>Kliknutím </a:t>
            </a:r>
            <a:r>
              <a:rPr lang="cs-CZ" dirty="0"/>
              <a:t>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2F575050-708C-4714-B50C-D679D7CC41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 smtClean="0"/>
              <a:t>Kliknutím </a:t>
            </a:r>
            <a:r>
              <a:rPr lang="cs-CZ" dirty="0"/>
              <a:t>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B2EA612F-A0C2-4C25-85F3-1AD024CA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="" xmlns:a16="http://schemas.microsoft.com/office/drawing/2014/main" id="{1F61B0A8-8F34-4579-959E-67B3416A9699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0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E9FBEE-EED9-440B-B6A2-0370D421D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1BC1BE52-8A40-4C07-BD57-49A31749FC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9C8B1659-79F4-4765-8610-2F273D4750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071A42BE-7C37-4E5F-A5C7-DE3988B8FE8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="" xmlns:a16="http://schemas.microsoft.com/office/drawing/2014/main" id="{3252F095-D907-45FC-9209-CE575CF9B53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43AF3188-F662-42FA-942C-C3BA18BE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="" xmlns:a16="http://schemas.microsoft.com/office/drawing/2014/main" id="{80D3BDEC-7BDF-49D8-818D-67B015274AAF}"/>
              </a:ext>
            </a:extLst>
          </p:cNvPr>
          <p:cNvCxnSpPr/>
          <p:nvPr userDrawn="1"/>
        </p:nvCxnSpPr>
        <p:spPr>
          <a:xfrm>
            <a:off x="838200" y="160686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9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91B72C8-7D3F-4C74-90F8-8DA326D5D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6C5A6722-54AF-4AAD-A2E6-780E1205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="" xmlns:a16="http://schemas.microsoft.com/office/drawing/2014/main" id="{19713418-A7EB-478E-BEED-F2EBCA77CFFE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0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4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C356F0D-8BFD-494A-8220-002D1C5E3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3E0BA097-ED2B-4036-B097-8C187A6622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22D40"/>
              </a:buClr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vložíte </a:t>
            </a:r>
            <a:r>
              <a:rPr lang="cs-CZ" dirty="0" smtClean="0"/>
              <a:t>text.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="" xmlns:a16="http://schemas.microsoft.com/office/drawing/2014/main" id="{AC587ECA-5355-4449-8467-B73118C0A2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F7051C28-CB18-4E15-84A8-0937D20E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86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="" xmlns:a16="http://schemas.microsoft.com/office/drawing/2014/main" id="{644E5260-5AD8-478A-B5F5-E1D82BA0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/>
              <a:t>Souborný katalog jako stéblo pro tonoucí knihovny</a:t>
            </a:r>
            <a:endParaRPr lang="cs-CZ" sz="3600" dirty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="" xmlns:a16="http://schemas.microsoft.com/office/drawing/2014/main" id="{7E45BA4A-0F70-4A6D-AA8A-41F5B14EA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dirty="0"/>
              <a:t>PhDr. Radka Římanová, Ph.D.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cs-CZ" dirty="0"/>
              <a:t>Listopad </a:t>
            </a:r>
            <a:r>
              <a:rPr lang="en-US" dirty="0"/>
              <a:t> 2017</a:t>
            </a:r>
          </a:p>
          <a:p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="" xmlns:a16="http://schemas.microsoft.com/office/drawing/2014/main" id="{52237480-7ADF-4500-9A0D-E7A710267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cs-CZ" dirty="0"/>
              <a:t>Ú</a:t>
            </a:r>
            <a:r>
              <a:rPr lang="cs-CZ" dirty="0" smtClean="0"/>
              <a:t>stav informačních studií a knihovnictví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2039" r="56579"/>
          <a:stretch/>
        </p:blipFill>
        <p:spPr>
          <a:xfrm>
            <a:off x="9312443" y="5701685"/>
            <a:ext cx="2606842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Souborný katalog ČR zapojený do praktického cvičení 2. roč. (po 1,5 roce studia)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smtClean="0"/>
              <a:t>Aha…oni jsou dva</a:t>
            </a:r>
          </a:p>
          <a:p>
            <a:r>
              <a:rPr lang="cs-CZ" sz="3600" dirty="0" smtClean="0"/>
              <a:t>Knížka v azbuce jde/nejde vyhledat…</a:t>
            </a:r>
          </a:p>
          <a:p>
            <a:r>
              <a:rPr lang="cs-CZ" sz="3600" dirty="0" smtClean="0"/>
              <a:t>To, co uložím, je i vidět …</a:t>
            </a:r>
          </a:p>
          <a:p>
            <a:r>
              <a:rPr lang="cs-CZ" sz="3600" dirty="0" smtClean="0"/>
              <a:t>Sigla je sigla</a:t>
            </a:r>
          </a:p>
          <a:p>
            <a:r>
              <a:rPr lang="cs-CZ" sz="3600" dirty="0" smtClean="0"/>
              <a:t>I knihu bez autora/titulního listu lze najít…</a:t>
            </a:r>
          </a:p>
          <a:p>
            <a:r>
              <a:rPr lang="cs-CZ" sz="3600" dirty="0" smtClean="0"/>
              <a:t>Kterou stránku správně razítkovat?</a:t>
            </a:r>
          </a:p>
          <a:p>
            <a:r>
              <a:rPr lang="cs-CZ" sz="3600" dirty="0" smtClean="0"/>
              <a:t>Vlastní organizace katalogizační linky!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9218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Záruky ze strany MDA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…co bude až studenti odejdou?</a:t>
            </a:r>
          </a:p>
          <a:p>
            <a:r>
              <a:rPr lang="cs-CZ" dirty="0"/>
              <a:t>p</a:t>
            </a:r>
            <a:r>
              <a:rPr lang="cs-CZ" dirty="0" smtClean="0"/>
              <a:t>řipravenost na chybu</a:t>
            </a:r>
          </a:p>
          <a:p>
            <a:r>
              <a:rPr lang="cs-CZ" dirty="0" smtClean="0"/>
              <a:t>instalace virtuálního serveru</a:t>
            </a:r>
          </a:p>
          <a:p>
            <a:r>
              <a:rPr lang="cs-CZ" dirty="0"/>
              <a:t>z</a:t>
            </a:r>
            <a:r>
              <a:rPr lang="cs-CZ" dirty="0" smtClean="0"/>
              <a:t>přístupnění místností s knihami</a:t>
            </a:r>
          </a:p>
          <a:p>
            <a:r>
              <a:rPr lang="cs-CZ" dirty="0" smtClean="0"/>
              <a:t>Internet</a:t>
            </a:r>
          </a:p>
          <a:p>
            <a:r>
              <a:rPr lang="cs-CZ" dirty="0"/>
              <a:t>s</a:t>
            </a:r>
            <a:r>
              <a:rPr lang="cs-CZ" dirty="0" smtClean="0"/>
              <a:t>polupráce na knihovním řádu, procesech</a:t>
            </a:r>
          </a:p>
          <a:p>
            <a:r>
              <a:rPr lang="cs-CZ" dirty="0"/>
              <a:t>r</a:t>
            </a:r>
            <a:r>
              <a:rPr lang="cs-CZ" dirty="0" smtClean="0"/>
              <a:t>espektování studentů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2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Rozšiřující 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Návrh knihovního řádu</a:t>
            </a:r>
          </a:p>
          <a:p>
            <a:r>
              <a:rPr lang="cs-CZ" dirty="0" smtClean="0"/>
              <a:t>Popis procesů</a:t>
            </a:r>
          </a:p>
          <a:p>
            <a:r>
              <a:rPr lang="cs-CZ" dirty="0" smtClean="0"/>
              <a:t>Provenienční výzkum a dokumentace</a:t>
            </a:r>
          </a:p>
          <a:p>
            <a:r>
              <a:rPr lang="cs-CZ" dirty="0" smtClean="0"/>
              <a:t>Dokumentace k evidenci knihovny na Ministerstvu kultury</a:t>
            </a:r>
          </a:p>
          <a:p>
            <a:r>
              <a:rPr lang="cs-CZ" dirty="0" smtClean="0"/>
              <a:t>Instalace KOHA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0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Podpora členů české komunity KOHA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00" r="1162" b="3703"/>
          <a:stretch/>
        </p:blipFill>
        <p:spPr>
          <a:xfrm>
            <a:off x="838200" y="1780674"/>
            <a:ext cx="8731185" cy="43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Import záznamů ze Souborného katalogu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žádosti o FTP server k exportu záznamů proběhlo 48 hodin</a:t>
            </a:r>
          </a:p>
          <a:p>
            <a:r>
              <a:rPr lang="cs-CZ" dirty="0" smtClean="0"/>
              <a:t>Import až po ukončení semestru – studenti pokračují v práci v minimální míře, ale přece</a:t>
            </a:r>
          </a:p>
          <a:p>
            <a:r>
              <a:rPr lang="cs-CZ" dirty="0" smtClean="0"/>
              <a:t>Zatím velká dobrovolnická podpora pro práci s KOHA</a:t>
            </a:r>
          </a:p>
          <a:p>
            <a:r>
              <a:rPr lang="cs-CZ" dirty="0" smtClean="0"/>
              <a:t>Potvrzena unikátnost fondu – 60. – 70. léta zahraniční politologická literatura</a:t>
            </a:r>
          </a:p>
          <a:p>
            <a:r>
              <a:rPr lang="cs-CZ" dirty="0" smtClean="0"/>
              <a:t>Kolik zbývá zpracovat? Tak nějak, hodně, 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54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 - stéblo pro tonoucí knihovny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097253" cy="4351338"/>
          </a:xfrm>
        </p:spPr>
        <p:txBody>
          <a:bodyPr/>
          <a:lstStyle/>
          <a:p>
            <a:r>
              <a:rPr lang="cs-CZ" sz="2400" dirty="0" smtClean="0"/>
              <a:t>Metodická pomoc na začátku</a:t>
            </a:r>
          </a:p>
          <a:p>
            <a:r>
              <a:rPr lang="cs-CZ" sz="2400" dirty="0" smtClean="0"/>
              <a:t>Schopnost domluvit se i s laikem!</a:t>
            </a:r>
          </a:p>
          <a:p>
            <a:r>
              <a:rPr lang="cs-CZ" sz="4000" dirty="0" smtClean="0"/>
              <a:t>Velká šance pro malé specializované knihovny!</a:t>
            </a:r>
          </a:p>
          <a:p>
            <a:r>
              <a:rPr lang="cs-CZ" sz="2400" dirty="0" smtClean="0"/>
              <a:t>Povzbuzení, že lze něco dělat i bez peněz!</a:t>
            </a:r>
          </a:p>
          <a:p>
            <a:r>
              <a:rPr lang="cs-CZ" sz="2400" dirty="0" smtClean="0"/>
              <a:t>K dispozici jsou reálné nástroje, jak začít od nuly</a:t>
            </a:r>
          </a:p>
          <a:p>
            <a:r>
              <a:rPr lang="cs-CZ" sz="2400" dirty="0" smtClean="0"/>
              <a:t>Záznamy jsou kvalitní, včetně věcného popisu – jen je neupravovat!</a:t>
            </a:r>
          </a:p>
          <a:p>
            <a:pPr lvl="1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97" t="13684" r="90329" b="11578"/>
          <a:stretch/>
        </p:blipFill>
        <p:spPr>
          <a:xfrm>
            <a:off x="8662738" y="0"/>
            <a:ext cx="1748589" cy="6406818"/>
          </a:xfrm>
          <a:prstGeom prst="rect">
            <a:avLst/>
          </a:prstGeom>
        </p:spPr>
      </p:pic>
      <p:cxnSp>
        <p:nvCxnSpPr>
          <p:cNvPr id="6" name="Zakřivená spojnice 5"/>
          <p:cNvCxnSpPr/>
          <p:nvPr/>
        </p:nvCxnSpPr>
        <p:spPr>
          <a:xfrm>
            <a:off x="2999874" y="5438274"/>
            <a:ext cx="5759115" cy="96854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7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Dobří holubi se vracení a proto..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7090862" cy="4351338"/>
          </a:xfrm>
        </p:spPr>
        <p:txBody>
          <a:bodyPr/>
          <a:lstStyle/>
          <a:p>
            <a:r>
              <a:rPr lang="cs-CZ" sz="3600" dirty="0"/>
              <a:t>Po importu nezapomenout na toho, kdo mi udělal první </a:t>
            </a:r>
            <a:r>
              <a:rPr lang="cs-CZ" sz="3600" dirty="0" smtClean="0"/>
              <a:t>dobrou službu </a:t>
            </a:r>
            <a:endParaRPr lang="cs-CZ" sz="3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600" dirty="0"/>
              <a:t>Z39.50 – copy </a:t>
            </a:r>
            <a:r>
              <a:rPr lang="cs-CZ" sz="3600" dirty="0" err="1"/>
              <a:t>cataloguing</a:t>
            </a:r>
            <a:r>
              <a:rPr lang="cs-CZ" sz="3600" dirty="0"/>
              <a:t> =  první volba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600" dirty="0"/>
              <a:t>ABA001 = první </a:t>
            </a:r>
            <a:r>
              <a:rPr lang="cs-CZ" sz="3600" dirty="0" smtClean="0"/>
              <a:t>volba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600" dirty="0" smtClean="0"/>
              <a:t>SK </a:t>
            </a:r>
            <a:r>
              <a:rPr lang="cs-CZ" sz="3600" dirty="0"/>
              <a:t>musí být přece aktuální i s aktuálními daty od </a:t>
            </a:r>
            <a:r>
              <a:rPr lang="cs-CZ" sz="3600" dirty="0" smtClean="0"/>
              <a:t>vás!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081" y="1802937"/>
            <a:ext cx="2395893" cy="306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9062" y="4885624"/>
            <a:ext cx="3424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obrázku: https://commons.wikimedia.org/wiki/File:Carrier_pigeon,_colorful_Fortepan_9684.jpg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44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Nic nového pod sluncem?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1474" y="1773698"/>
            <a:ext cx="4202462" cy="28143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34653" y="4467726"/>
            <a:ext cx="7464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/>
              <a:t>Děkuji za pozornost a prostor</a:t>
            </a:r>
            <a:endParaRPr lang="cs-CZ" sz="4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85221" y="5439961"/>
            <a:ext cx="352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 obrázku: </a:t>
            </a:r>
            <a:r>
              <a:rPr lang="en-US" dirty="0" smtClean="0"/>
              <a:t>By </a:t>
            </a:r>
            <a:r>
              <a:rPr lang="en-US" dirty="0"/>
              <a:t>Michel32nl at </a:t>
            </a:r>
            <a:r>
              <a:rPr lang="en-US" dirty="0" err="1"/>
              <a:t>nl.wikipedia</a:t>
            </a:r>
            <a:r>
              <a:rPr lang="en-US" dirty="0"/>
              <a:t>, CC BY-SA 3.0, https://commons.wikimedia.org/w/index.php?curid=3187383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72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="" xmlns:a16="http://schemas.microsoft.com/office/drawing/2014/main" id="{1E7C9939-01F4-434F-8B54-C98F9F74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Souborný katalog Národní knihovny ČR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1A4E776F-1A9C-4FDA-9944-0C2BA9B02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smtClean="0"/>
              <a:t>Dobré místo pro práci, při studiu i po studiu</a:t>
            </a:r>
          </a:p>
          <a:p>
            <a:r>
              <a:rPr lang="cs-CZ" sz="3600" dirty="0" smtClean="0"/>
              <a:t>Místo pozitivní deviace v chaosu katalogizační praxe</a:t>
            </a:r>
          </a:p>
          <a:p>
            <a:r>
              <a:rPr lang="cs-CZ" sz="3600" dirty="0" smtClean="0"/>
              <a:t>Nezávislý arbitr kvality</a:t>
            </a:r>
          </a:p>
          <a:p>
            <a:r>
              <a:rPr lang="cs-CZ" sz="3600" dirty="0" smtClean="0"/>
              <a:t>Empatický partner každé české knihovny</a:t>
            </a:r>
          </a:p>
          <a:p>
            <a:r>
              <a:rPr lang="cs-CZ" sz="3600" dirty="0" smtClean="0"/>
              <a:t>Užitečný nástroj pro toho, kdo hledá knihu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2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Dlouholetá zkušenost s kooperací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484" y="1769478"/>
            <a:ext cx="5801784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713747" y="6296526"/>
            <a:ext cx="447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 obrázku: Facebook @</a:t>
            </a:r>
            <a:r>
              <a:rPr lang="cs-CZ" dirty="0" err="1" smtClean="0"/>
              <a:t>Soubornykatalogcr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9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dirty="0" smtClean="0"/>
              <a:t>Studijní program</a:t>
            </a:r>
            <a:br>
              <a:rPr lang="cs-CZ" sz="2400" dirty="0" smtClean="0"/>
            </a:br>
            <a:r>
              <a:rPr lang="cs-CZ" sz="2400" dirty="0" smtClean="0"/>
              <a:t>Informační studia a knihovnictví +</a:t>
            </a:r>
            <a:br>
              <a:rPr lang="cs-CZ" sz="2400" dirty="0" smtClean="0"/>
            </a:br>
            <a:r>
              <a:rPr lang="cs-CZ" sz="2400" dirty="0" smtClean="0"/>
              <a:t>Souborný katalog NK ČR </a:t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4577027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80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Milé děti…byly doby, kdy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28186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...nebyl žádný internet</a:t>
            </a:r>
          </a:p>
          <a:p>
            <a:pPr marL="0" indent="0">
              <a:buNone/>
            </a:pPr>
            <a:r>
              <a:rPr lang="cs-CZ" dirty="0" smtClean="0"/>
              <a:t>…nebyla katalogizační pravidla</a:t>
            </a:r>
          </a:p>
          <a:p>
            <a:pPr marL="0" indent="0">
              <a:buNone/>
            </a:pPr>
            <a:r>
              <a:rPr lang="cs-CZ" dirty="0" smtClean="0"/>
              <a:t>…nebyl žádný katalog</a:t>
            </a:r>
          </a:p>
          <a:p>
            <a:pPr marL="0" indent="0">
              <a:buNone/>
            </a:pPr>
            <a:r>
              <a:rPr lang="cs-CZ" dirty="0" smtClean="0"/>
              <a:t>…nebyl žádný souborný katalog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title="Zdroj: Facebook, @SoubornykatalogCR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459955" y="1825625"/>
            <a:ext cx="3618000" cy="482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12758" y="6240940"/>
            <a:ext cx="4647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 obrázku: Facebook,@</a:t>
            </a:r>
            <a:r>
              <a:rPr lang="cs-CZ" dirty="0" err="1" smtClean="0"/>
              <a:t>SoubornykatalogCR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39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…aby nebyly doby, kdy to zase nebude…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954" y="1969461"/>
            <a:ext cx="5886450" cy="40957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713747" y="6211669"/>
            <a:ext cx="455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 obrázku: Facebook,@</a:t>
            </a:r>
            <a:r>
              <a:rPr lang="cs-CZ" dirty="0" err="1"/>
              <a:t>SoubornykatalogCR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640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Pošlete nám nějaké studenty, máme tu hromadu knih…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769478"/>
            <a:ext cx="6527007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32496" y="6199606"/>
            <a:ext cx="652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Zdroj: http://zzkusebniii.blog.cz/1107/foto-nase-knihovna</a:t>
            </a:r>
          </a:p>
        </p:txBody>
      </p:sp>
    </p:spTree>
    <p:extLst>
      <p:ext uri="{BB962C8B-B14F-4D97-AF65-F5344CB8AC3E}">
        <p14:creationId xmlns:p14="http://schemas.microsoft.com/office/powerpoint/2010/main" val="42826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Masarykova demokratická akademie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Měli/mají hromadu knih</a:t>
            </a:r>
          </a:p>
          <a:p>
            <a:r>
              <a:rPr lang="cs-CZ" sz="3200" dirty="0"/>
              <a:t>Chtějí, aby tyto knihy byly čteny</a:t>
            </a:r>
            <a:r>
              <a:rPr lang="cs-CZ" sz="3200" dirty="0" smtClean="0"/>
              <a:t>….</a:t>
            </a:r>
          </a:p>
          <a:p>
            <a:r>
              <a:rPr lang="cs-CZ" sz="3200" dirty="0" smtClean="0"/>
              <a:t>Navázali spolupráci se souborným katalogem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Sigla ABE195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Exempláře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Signatury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Razítko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Tematicky utříděný fond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cs-CZ" sz="3600" dirty="0" smtClean="0"/>
          </a:p>
          <a:p>
            <a:pPr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1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Studenti INSK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594311" cy="3971401"/>
          </a:xfrm>
        </p:spPr>
        <p:txBody>
          <a:bodyPr/>
          <a:lstStyle/>
          <a:p>
            <a:pPr marL="685800" indent="-457200"/>
            <a:r>
              <a:rPr lang="cs-CZ" sz="2400" dirty="0" smtClean="0"/>
              <a:t>Typický </a:t>
            </a:r>
            <a:r>
              <a:rPr lang="cs-CZ" sz="2400" dirty="0" err="1" smtClean="0"/>
              <a:t>millennians</a:t>
            </a:r>
            <a:endParaRPr lang="cs-CZ" sz="2400" dirty="0" smtClean="0"/>
          </a:p>
          <a:p>
            <a:pPr marL="685800" indent="-457200"/>
            <a:endParaRPr lang="cs-CZ" sz="2400" dirty="0" smtClean="0"/>
          </a:p>
          <a:p>
            <a:pPr marL="685800" indent="-457200"/>
            <a:r>
              <a:rPr lang="cs-CZ" sz="1800" dirty="0" smtClean="0"/>
              <a:t>Zájem/motivace</a:t>
            </a:r>
          </a:p>
          <a:p>
            <a:pPr marL="685800" indent="-457200"/>
            <a:r>
              <a:rPr lang="cs-CZ" sz="1800" dirty="0" smtClean="0"/>
              <a:t>Poprvé </a:t>
            </a:r>
            <a:r>
              <a:rPr lang="cs-CZ" sz="1800" dirty="0" err="1" smtClean="0"/>
              <a:t>poprvé</a:t>
            </a:r>
            <a:endParaRPr lang="cs-CZ" sz="1800" dirty="0" smtClean="0"/>
          </a:p>
          <a:p>
            <a:pPr marL="685800" indent="-457200"/>
            <a:r>
              <a:rPr lang="cs-CZ" sz="1800" dirty="0" smtClean="0"/>
              <a:t>Týmová práce a individuální odpovědnost</a:t>
            </a:r>
          </a:p>
          <a:p>
            <a:pPr marL="685800" indent="-457200"/>
            <a:r>
              <a:rPr lang="cs-CZ" sz="1800" dirty="0" smtClean="0"/>
              <a:t>Povinně/volitelně</a:t>
            </a:r>
          </a:p>
          <a:p>
            <a:pPr marL="685800" indent="-457200"/>
            <a:r>
              <a:rPr lang="cs-CZ" sz="1800" dirty="0" smtClean="0"/>
              <a:t>Neměli by dělat práci pro práci, nebo v míře nezbytně nutné…</a:t>
            </a:r>
          </a:p>
          <a:p>
            <a:pPr marL="685800" indent="-457200"/>
            <a:endParaRPr lang="cs-CZ" sz="1800" dirty="0" smtClean="0"/>
          </a:p>
          <a:p>
            <a:pPr marL="685800" indent="-457200"/>
            <a:endParaRPr lang="cs-CZ" sz="1800" dirty="0" smtClean="0"/>
          </a:p>
          <a:p>
            <a:pPr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036" y="1825625"/>
            <a:ext cx="7009520" cy="3960000"/>
          </a:xfrm>
          <a:prstGeom prst="rect">
            <a:avLst/>
          </a:prstGeom>
        </p:spPr>
      </p:pic>
      <p:sp>
        <p:nvSpPr>
          <p:cNvPr id="5" name="Šipka doprava se zářezem 4"/>
          <p:cNvSpPr/>
          <p:nvPr/>
        </p:nvSpPr>
        <p:spPr>
          <a:xfrm>
            <a:off x="7797296" y="4324517"/>
            <a:ext cx="45719" cy="179457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432511" y="5797026"/>
            <a:ext cx="6882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https://www.pcrevue.sk/a/Millennials-sa-nechcu-citit-na-dovolenke-ako-turisti--Vyhladavaju-najma-zazitky-a-neboja-sa-cestovat-sami</a:t>
            </a:r>
          </a:p>
        </p:txBody>
      </p:sp>
      <p:pic>
        <p:nvPicPr>
          <p:cNvPr id="1026" name="Picture 2" descr="Goog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47" y="2395836"/>
            <a:ext cx="777072" cy="2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 doprava 6"/>
          <p:cNvSpPr/>
          <p:nvPr/>
        </p:nvSpPr>
        <p:spPr>
          <a:xfrm>
            <a:off x="3223094" y="2130211"/>
            <a:ext cx="1211179" cy="7940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9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D5752A5C-7494-4EDD-8151-DB9189CA592B}" vid="{5F1878C6-A779-4D69-8E32-E97DF00B1F4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ff_uk_sablona_CZ</Template>
  <TotalTime>200</TotalTime>
  <Words>504</Words>
  <Application>Microsoft Office PowerPoint</Application>
  <PresentationFormat>Širokoúhlá obrazovka</PresentationFormat>
  <Paragraphs>92</Paragraphs>
  <Slides>17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Wingdings</vt:lpstr>
      <vt:lpstr>Motiv Office</vt:lpstr>
      <vt:lpstr>Souborný katalog jako stéblo pro tonoucí knihovny</vt:lpstr>
      <vt:lpstr>Souborný katalog Národní knihovny ČR</vt:lpstr>
      <vt:lpstr>Dlouholetá zkušenost s kooperací</vt:lpstr>
      <vt:lpstr>Studijní program Informační studia a knihovnictví + Souborný katalog NK ČR  </vt:lpstr>
      <vt:lpstr>Milé děti…byly doby, kdy</vt:lpstr>
      <vt:lpstr>…aby nebyly doby, kdy to zase nebude…</vt:lpstr>
      <vt:lpstr>Pošlete nám nějaké studenty, máme tu hromadu knih… </vt:lpstr>
      <vt:lpstr>Masarykova demokratická akademie</vt:lpstr>
      <vt:lpstr>Studenti INSK</vt:lpstr>
      <vt:lpstr>Souborný katalog ČR zapojený do praktického cvičení 2. roč. (po 1,5 roce studia)</vt:lpstr>
      <vt:lpstr>Záruky ze strany MDA</vt:lpstr>
      <vt:lpstr>Rozšiřující úkoly</vt:lpstr>
      <vt:lpstr>Podpora členů české komunity KOHA</vt:lpstr>
      <vt:lpstr>Import záznamů ze Souborného katalogu</vt:lpstr>
      <vt:lpstr>SK - stéblo pro tonoucí knihovny …</vt:lpstr>
      <vt:lpstr>Dobří holubi se vracení a proto..</vt:lpstr>
      <vt:lpstr>Nic nového pod sluncem?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Římanová, Radka</dc:creator>
  <cp:lastModifiedBy>Římanová, Radka</cp:lastModifiedBy>
  <cp:revision>17</cp:revision>
  <dcterms:created xsi:type="dcterms:W3CDTF">2017-11-10T13:48:23Z</dcterms:created>
  <dcterms:modified xsi:type="dcterms:W3CDTF">2017-11-10T17:08:59Z</dcterms:modified>
</cp:coreProperties>
</file>