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8" r:id="rId13"/>
  </p:sldIdLst>
  <p:sldSz cx="9144000" cy="5143500" type="screen16x9"/>
  <p:notesSz cx="6858000" cy="9144000"/>
  <p:embeddedFontLst>
    <p:embeddedFont>
      <p:font typeface="PT Sans Narrow" panose="020B0604020202020204" charset="-18"/>
      <p:regular r:id="rId15"/>
      <p:bold r:id="rId16"/>
    </p:embeddedFont>
    <p:embeddedFont>
      <p:font typeface="Open Sans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5AA3B56-9C41-470B-810E-E1B4FDF5BDEC}">
  <a:tblStyle styleId="{55AA3B56-9C41-470B-810E-E1B4FDF5BDE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20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18383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2" name="Shape 1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Shape 13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" name="Shape 15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Shape 16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lt1"/>
                </a:solidFill>
              </a:rPr>
              <a:t>‹#›</a:t>
            </a:fld>
            <a:endParaRPr lang="c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7" name="Shape 4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lt1"/>
                </a:solidFill>
              </a:rPr>
              <a:t>‹#›</a:t>
            </a:fld>
            <a:endParaRPr lang="c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s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lang="cs" sz="1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tes.google.com/view/analyticka-bibliografie-c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Příprava koncepce národní analytické bibliografie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Petra Šťastná</a:t>
            </a:r>
          </a:p>
          <a:p>
            <a:pPr lvl="0">
              <a:spcBef>
                <a:spcPts val="0"/>
              </a:spcBef>
              <a:buNone/>
            </a:pPr>
            <a:r>
              <a:rPr lang="cs" sz="1800" i="1"/>
              <a:t>Národní knihovna ČR</a:t>
            </a:r>
          </a:p>
        </p:txBody>
      </p:sp>
      <p:pic>
        <p:nvPicPr>
          <p:cNvPr id="68" name="Shape 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8200" y="0"/>
            <a:ext cx="1255791" cy="666639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Shape 69"/>
          <p:cNvSpPr txBox="1"/>
          <p:nvPr/>
        </p:nvSpPr>
        <p:spPr>
          <a:xfrm>
            <a:off x="825650" y="4289999"/>
            <a:ext cx="7315200" cy="431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 i="1">
                <a:latin typeface="Open Sans"/>
                <a:ea typeface="Open Sans"/>
                <a:cs typeface="Open Sans"/>
                <a:sym typeface="Open Sans"/>
              </a:rPr>
              <a:t>Výroční seminář SK ČR (27.11.2017)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Anketa: Využívání databáze českých článků (2)</a:t>
            </a:r>
          </a:p>
        </p:txBody>
      </p:sp>
      <p:graphicFrame>
        <p:nvGraphicFramePr>
          <p:cNvPr id="128" name="Shape 128"/>
          <p:cNvGraphicFramePr/>
          <p:nvPr>
            <p:extLst>
              <p:ext uri="{D42A27DB-BD31-4B8C-83A1-F6EECF244321}">
                <p14:modId xmlns:p14="http://schemas.microsoft.com/office/powerpoint/2010/main" val="3978549193"/>
              </p:ext>
            </p:extLst>
          </p:nvPr>
        </p:nvGraphicFramePr>
        <p:xfrm>
          <a:off x="467544" y="1203598"/>
          <a:ext cx="3699961" cy="3723640"/>
        </p:xfrm>
        <a:graphic>
          <a:graphicData uri="http://schemas.openxmlformats.org/drawingml/2006/table">
            <a:tbl>
              <a:tblPr>
                <a:noFill/>
                <a:tableStyleId>{55AA3B56-9C41-470B-810E-E1B4FDF5BDEC}</a:tableStyleId>
              </a:tblPr>
              <a:tblGrid>
                <a:gridCol w="3034675"/>
                <a:gridCol w="665286"/>
              </a:tblGrid>
              <a:tr h="254000">
                <a:tc gridSpan="2"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b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Tuto databázi využívám: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při studiu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4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 práci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22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ve volné čase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jiné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0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při studiu, v práci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11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při studiu, v práci, ve volném čase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při studiu, ve volném čase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4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 práci, ve volném čase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11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prázdná odpověď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9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9" name="Shape 129"/>
          <p:cNvGraphicFramePr/>
          <p:nvPr>
            <p:extLst>
              <p:ext uri="{D42A27DB-BD31-4B8C-83A1-F6EECF244321}">
                <p14:modId xmlns:p14="http://schemas.microsoft.com/office/powerpoint/2010/main" val="2180216777"/>
              </p:ext>
            </p:extLst>
          </p:nvPr>
        </p:nvGraphicFramePr>
        <p:xfrm>
          <a:off x="4427984" y="1203598"/>
          <a:ext cx="4027700" cy="2855472"/>
        </p:xfrm>
        <a:graphic>
          <a:graphicData uri="http://schemas.openxmlformats.org/drawingml/2006/table">
            <a:tbl>
              <a:tblPr>
                <a:noFill/>
                <a:tableStyleId>{55AA3B56-9C41-470B-810E-E1B4FDF5BDEC}</a:tableStyleId>
              </a:tblPr>
              <a:tblGrid>
                <a:gridCol w="3303475"/>
                <a:gridCol w="724225"/>
              </a:tblGrid>
              <a:tr h="326550">
                <a:tc gridSpan="2"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b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Je pro vás databáze užitečná?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2655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rozhodně ano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35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2655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spíše ano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20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2655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nedovedu to posoudit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2655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spíše ne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2655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rozhodně ne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0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2655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bez odpovědi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9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2655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i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celkem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i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67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Budoucnost báze ANL		Rok 2018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11700" y="1266175"/>
            <a:ext cx="4260300" cy="3302700"/>
          </a:xfrm>
        </p:spPr>
        <p:txBody>
          <a:bodyPr/>
          <a:lstStyle/>
          <a:p>
            <a:pPr marL="457200" lvl="0" indent="-342900">
              <a:spcAft>
                <a:spcPts val="0"/>
              </a:spcAft>
            </a:pPr>
            <a:r>
              <a:rPr lang="cs" sz="1800" dirty="0"/>
              <a:t>kooperativní způsob doplňování</a:t>
            </a:r>
          </a:p>
          <a:p>
            <a:pPr marL="457200" lvl="0" indent="-342900">
              <a:spcAft>
                <a:spcPts val="0"/>
              </a:spcAft>
            </a:pPr>
            <a:r>
              <a:rPr lang="cs" sz="1800" dirty="0"/>
              <a:t>koordinace s dalšími zdroji</a:t>
            </a:r>
          </a:p>
          <a:p>
            <a:pPr marL="457200" lvl="0" indent="-342900">
              <a:spcAft>
                <a:spcPts val="0"/>
              </a:spcAft>
            </a:pPr>
            <a:r>
              <a:rPr lang="cs" sz="1800" dirty="0"/>
              <a:t>optimalizace excerpční základny</a:t>
            </a:r>
          </a:p>
          <a:p>
            <a:pPr marL="914400" lvl="1" indent="-317500">
              <a:spcAft>
                <a:spcPts val="0"/>
              </a:spcAft>
            </a:pPr>
            <a:r>
              <a:rPr lang="cs" sz="1400" dirty="0"/>
              <a:t>výběr excerpovaných titulů</a:t>
            </a:r>
          </a:p>
          <a:p>
            <a:pPr marL="914400" lvl="1" indent="-317500">
              <a:spcAft>
                <a:spcPts val="0"/>
              </a:spcAft>
            </a:pPr>
            <a:r>
              <a:rPr lang="cs" sz="1400" dirty="0"/>
              <a:t>zamezení duplicitám</a:t>
            </a:r>
          </a:p>
          <a:p>
            <a:pPr marL="914400" lvl="1" indent="-317500">
              <a:spcAft>
                <a:spcPts val="0"/>
              </a:spcAft>
            </a:pPr>
            <a:r>
              <a:rPr lang="cs" sz="1400" dirty="0"/>
              <a:t>doplnění nezpracovaných částí</a:t>
            </a:r>
          </a:p>
          <a:p>
            <a:pPr marL="457200" lvl="0" indent="-342900">
              <a:spcAft>
                <a:spcPts val="0"/>
              </a:spcAft>
            </a:pPr>
            <a:r>
              <a:rPr lang="cs" sz="1800" dirty="0"/>
              <a:t>propojení na plné texty</a:t>
            </a:r>
          </a:p>
          <a:p>
            <a:pPr marL="914400" lvl="1" indent="-317500">
              <a:spcAft>
                <a:spcPts val="0"/>
              </a:spcAft>
            </a:pPr>
            <a:r>
              <a:rPr lang="cs" sz="1400" dirty="0"/>
              <a:t>digitální knihovny</a:t>
            </a:r>
          </a:p>
          <a:p>
            <a:pPr marL="914400" lvl="1" indent="-317500">
              <a:spcAft>
                <a:spcPts val="0"/>
              </a:spcAft>
            </a:pPr>
            <a:r>
              <a:rPr lang="cs" sz="1400" dirty="0"/>
              <a:t>webarchiv</a:t>
            </a:r>
          </a:p>
          <a:p>
            <a:pPr marL="457200" lvl="0" indent="-342900"/>
            <a:r>
              <a:rPr lang="cs" sz="1800" dirty="0"/>
              <a:t>zlepšení nalezitelnosti </a:t>
            </a:r>
            <a:r>
              <a:rPr lang="cs" sz="1800" dirty="0" smtClean="0"/>
              <a:t>záznamů</a:t>
            </a:r>
            <a:endParaRPr lang="cs" sz="1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2"/>
          </p:nvPr>
        </p:nvSpPr>
        <p:spPr>
          <a:xfrm>
            <a:off x="4716016" y="1266175"/>
            <a:ext cx="4116284" cy="3302700"/>
          </a:xfrm>
        </p:spPr>
        <p:txBody>
          <a:bodyPr/>
          <a:lstStyle/>
          <a:p>
            <a:pPr marL="457200" lvl="0" indent="-342900">
              <a:spcAft>
                <a:spcPts val="0"/>
              </a:spcAft>
            </a:pPr>
            <a:r>
              <a:rPr lang="cs" sz="1800" dirty="0"/>
              <a:t>přechodné období</a:t>
            </a:r>
          </a:p>
          <a:p>
            <a:pPr marL="457200" lvl="0" indent="-342900">
              <a:spcAft>
                <a:spcPts val="0"/>
              </a:spcAft>
            </a:pPr>
            <a:r>
              <a:rPr lang="cs" sz="1800" dirty="0"/>
              <a:t>pokračování programu VISK9 - kooperativní doplňování záznamů</a:t>
            </a:r>
          </a:p>
          <a:p>
            <a:pPr marL="457200" lvl="0" indent="-342900">
              <a:spcAft>
                <a:spcPts val="0"/>
              </a:spcAft>
            </a:pPr>
            <a:r>
              <a:rPr lang="cs" sz="1800" dirty="0"/>
              <a:t>koordinace excerpční základny</a:t>
            </a:r>
          </a:p>
          <a:p>
            <a:pPr marL="457200" lvl="0" indent="-342900"/>
            <a:r>
              <a:rPr lang="cs" sz="1800" dirty="0"/>
              <a:t>příprava realizace plánovaného </a:t>
            </a:r>
            <a:r>
              <a:rPr lang="cs" sz="1800" dirty="0" smtClean="0"/>
              <a:t>návrhu</a:t>
            </a:r>
            <a:endParaRPr lang="cs" sz="1800" dirty="0"/>
          </a:p>
        </p:txBody>
      </p:sp>
    </p:spTree>
    <p:extLst>
      <p:ext uri="{BB962C8B-B14F-4D97-AF65-F5344CB8AC3E}">
        <p14:creationId xmlns:p14="http://schemas.microsoft.com/office/powerpoint/2010/main" val="1963371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Návrh webu o analytické bibliografii</a:t>
            </a:r>
          </a:p>
        </p:txBody>
      </p:sp>
      <p:pic>
        <p:nvPicPr>
          <p:cNvPr id="147" name="Shape 1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8200" y="0"/>
            <a:ext cx="1255791" cy="666639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Shape 148"/>
          <p:cNvSpPr txBox="1"/>
          <p:nvPr/>
        </p:nvSpPr>
        <p:spPr>
          <a:xfrm>
            <a:off x="939761" y="1613878"/>
            <a:ext cx="7315200" cy="85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 sz="1800" u="sng" dirty="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  <a:hlinkClick r:id="rId4"/>
              </a:rPr>
              <a:t>https://sites.google.com/view/analyticka-bibliografie-cr/</a:t>
            </a:r>
            <a:r>
              <a:rPr lang="cs" sz="1800" dirty="0">
                <a:solidFill>
                  <a:schemeClr val="accent2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939750" y="3248275"/>
            <a:ext cx="7065000" cy="85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 sz="24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Děkuji za pozornost.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1828811" y="4289997"/>
            <a:ext cx="7315200" cy="85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r>
              <a:rPr lang="c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petra.stastna@nkp.cz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Projekt 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Analytická bibliografie: návrh koncepce národního systému a příprava vzniku odborného pracoviště v NK ČR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VISK 1 (rok 2017)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Cíle: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koncepce národního </a:t>
            </a:r>
            <a:r>
              <a:rPr lang="cs" sz="1600" b="1" dirty="0"/>
              <a:t>systému analytické bibliografie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koncepce vzniku </a:t>
            </a:r>
            <a:r>
              <a:rPr lang="cs" sz="1600" b="1" dirty="0"/>
              <a:t>odborného pracoviště</a:t>
            </a:r>
            <a:r>
              <a:rPr lang="cs" sz="1600" dirty="0"/>
              <a:t> v NK jako koordinačního centra národního systému analytické bibliografie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vyhodnocení a návrh inovované </a:t>
            </a:r>
            <a:r>
              <a:rPr lang="cs" sz="1600" b="1" dirty="0"/>
              <a:t>excerpční základny</a:t>
            </a:r>
            <a:r>
              <a:rPr lang="cs" sz="1600" dirty="0"/>
              <a:t> a jejího institucionálního pokrytí</a:t>
            </a:r>
          </a:p>
          <a:p>
            <a:pPr marL="914400" lvl="1" indent="-317500" rtl="0">
              <a:spcBef>
                <a:spcPts val="0"/>
              </a:spcBef>
              <a:buSzPct val="100000"/>
            </a:pPr>
            <a:r>
              <a:rPr lang="cs" sz="1600" dirty="0"/>
              <a:t>workflow naplňování </a:t>
            </a:r>
            <a:r>
              <a:rPr lang="cs" sz="1600" b="1" dirty="0"/>
              <a:t>databáze ANL</a:t>
            </a:r>
            <a:r>
              <a:rPr lang="cs" sz="1600" dirty="0"/>
              <a:t> s napojením na existující plné texty v rámci navrženého systému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Návrh koncepce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východisko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Koncepce rozvoje knihoven ČR na léta 2017-2020 </a:t>
            </a:r>
            <a:br>
              <a:rPr lang="cs" sz="1600" dirty="0"/>
            </a:br>
            <a:r>
              <a:rPr lang="cs" sz="1600" dirty="0"/>
              <a:t>(Priorita 3: Budování knihovních fondů a informačních zdrojů)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SWOT analýza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Prioritní oblasti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Dlouhodobě stabilní institucionální zabezpečení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Retrospektivní zpracování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Rozšíření sítě spolupracujících institucí a excerpční základny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Spolehlivé propojení na plné texty</a:t>
            </a:r>
          </a:p>
          <a:p>
            <a:pPr marL="914400" lvl="1" indent="-317500">
              <a:spcBef>
                <a:spcPts val="0"/>
              </a:spcBef>
              <a:buSzPct val="100000"/>
            </a:pPr>
            <a:r>
              <a:rPr lang="cs" sz="1600" dirty="0"/>
              <a:t>Zlepšení dostupnosti a propagace bibliografie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766500" cy="707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SWOT analýza (1)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 b="1" dirty="0"/>
              <a:t>silné stránky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dlouhá </a:t>
            </a:r>
            <a:r>
              <a:rPr lang="cs" b="1" dirty="0"/>
              <a:t>historie</a:t>
            </a:r>
            <a:r>
              <a:rPr lang="cs" dirty="0"/>
              <a:t> tvorby biliografie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vysoký počet spolupracujících </a:t>
            </a:r>
            <a:r>
              <a:rPr lang="cs" b="1" dirty="0"/>
              <a:t>institucí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relativně vysoká </a:t>
            </a:r>
            <a:r>
              <a:rPr lang="cs" b="1" dirty="0"/>
              <a:t>užívanost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b="1" dirty="0"/>
              <a:t>dostupnost</a:t>
            </a:r>
            <a:r>
              <a:rPr lang="cs" dirty="0"/>
              <a:t> (online, zdarma)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základní </a:t>
            </a:r>
            <a:r>
              <a:rPr lang="cs" b="1" dirty="0"/>
              <a:t>standardy</a:t>
            </a:r>
            <a:r>
              <a:rPr lang="cs" dirty="0"/>
              <a:t> pro tvorbu a dodávání dat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b="1" dirty="0"/>
              <a:t>uživatelská základna</a:t>
            </a:r>
            <a:r>
              <a:rPr lang="cs" dirty="0"/>
              <a:t> mezi knihovníky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b="1" dirty="0"/>
              <a:t>zdroj</a:t>
            </a:r>
            <a:r>
              <a:rPr lang="cs" dirty="0"/>
              <a:t> dat pro oborové bibliografie</a:t>
            </a:r>
          </a:p>
          <a:p>
            <a:pPr marL="457200" lvl="0" indent="-317500">
              <a:spcBef>
                <a:spcPts val="0"/>
              </a:spcBef>
              <a:buSzPct val="100000"/>
            </a:pPr>
            <a:r>
              <a:rPr lang="cs" dirty="0"/>
              <a:t>začlenění do portálu </a:t>
            </a:r>
            <a:r>
              <a:rPr lang="cs" b="1" dirty="0"/>
              <a:t>knihovny.cz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2"/>
          </p:nvPr>
        </p:nvSpPr>
        <p:spPr>
          <a:xfrm>
            <a:off x="4156575" y="445025"/>
            <a:ext cx="4688100" cy="4525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 b="1" dirty="0"/>
              <a:t>slabé stránky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b="1" dirty="0"/>
              <a:t>nedostatečné</a:t>
            </a:r>
            <a:r>
              <a:rPr lang="cs" dirty="0"/>
              <a:t> právně-institucionální </a:t>
            </a:r>
            <a:r>
              <a:rPr lang="cs" b="1" dirty="0"/>
              <a:t>zakotvení</a:t>
            </a:r>
            <a:r>
              <a:rPr lang="cs" dirty="0"/>
              <a:t> bibliografie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b="1" dirty="0"/>
              <a:t>neexistence pracoviště</a:t>
            </a:r>
            <a:r>
              <a:rPr lang="cs" dirty="0"/>
              <a:t> přímo zaměřeného na provoz a rozvoj bibliografie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b="1" dirty="0"/>
              <a:t>nedostatečné metodické vedení</a:t>
            </a:r>
            <a:r>
              <a:rPr lang="cs" dirty="0"/>
              <a:t> ze strany NK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b="1" dirty="0"/>
              <a:t>nestabilní finanční zajištění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obtížná dostupnost aktuálních informací o bibliografii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nedostatečné systematické pokrytí sborníků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starší vrstvy bibliografie nejsou dostupné online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nedostupnost podrobných údajů o očekávání a potřebách cílové skupiny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b="1" dirty="0"/>
              <a:t>nedostatečná propagace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b="1" dirty="0"/>
              <a:t>nedostatečná redakce</a:t>
            </a:r>
          </a:p>
          <a:p>
            <a:pPr marL="457200" lvl="0" indent="-317500" rtl="0">
              <a:spcBef>
                <a:spcPts val="0"/>
              </a:spcBef>
              <a:buSzPct val="100000"/>
            </a:pPr>
            <a:r>
              <a:rPr lang="cs" b="1" dirty="0"/>
              <a:t>nedostatečná aktuálnost dat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SWOT analýza (2)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 b="1" dirty="0"/>
              <a:t>příležitosti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rozšíření </a:t>
            </a:r>
            <a:r>
              <a:rPr lang="cs" b="1" dirty="0"/>
              <a:t>excerpční základny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b="1" dirty="0"/>
              <a:t>retrospektivní zpracování</a:t>
            </a:r>
            <a:r>
              <a:rPr lang="cs" dirty="0"/>
              <a:t> a propojení s </a:t>
            </a:r>
            <a:r>
              <a:rPr lang="cs" b="1" dirty="0"/>
              <a:t>digitalizovanými dokumenty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propojení </a:t>
            </a:r>
            <a:r>
              <a:rPr lang="cs" b="1" dirty="0"/>
              <a:t>tištěných a online verzí</a:t>
            </a:r>
            <a:r>
              <a:rPr lang="cs" dirty="0"/>
              <a:t> zdrojových dokumentů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zlepšení </a:t>
            </a:r>
            <a:r>
              <a:rPr lang="cs" b="1" dirty="0"/>
              <a:t>nalezitelnosti záznamů</a:t>
            </a:r>
            <a:r>
              <a:rPr lang="cs" dirty="0"/>
              <a:t> prostřednictvím </a:t>
            </a:r>
            <a:r>
              <a:rPr lang="cs" b="1" dirty="0"/>
              <a:t>vyhledávačů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zpřístupnění záznamů v podobě </a:t>
            </a:r>
            <a:r>
              <a:rPr lang="cs" b="1" dirty="0"/>
              <a:t>propojených dat</a:t>
            </a:r>
          </a:p>
          <a:p>
            <a:pPr marL="457200" lvl="0" indent="-317500">
              <a:spcBef>
                <a:spcPts val="0"/>
              </a:spcBef>
              <a:buSzPct val="100000"/>
            </a:pPr>
            <a:r>
              <a:rPr lang="cs" dirty="0"/>
              <a:t>využívání dalších zdrojů dat (částečně automatizované přebírání dat)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b="1"/>
              <a:t>zvýšení automatizace</a:t>
            </a:r>
            <a:r>
              <a:rPr lang="cs"/>
              <a:t> dílčích činností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/>
              <a:t>vyšší pokrytí zdrojů vydávaných pouze v online podobě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/>
              <a:t>využití </a:t>
            </a:r>
            <a:r>
              <a:rPr lang="cs" b="1"/>
              <a:t>Webarchivu</a:t>
            </a:r>
            <a:r>
              <a:rPr lang="cs"/>
              <a:t> jako záložního zdroje plných textů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/>
              <a:t>přidávání </a:t>
            </a:r>
            <a:r>
              <a:rPr lang="cs" b="1"/>
              <a:t>identifikátorů</a:t>
            </a:r>
            <a:r>
              <a:rPr lang="cs"/>
              <a:t> uváděných v článcích (např. DOI)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/>
              <a:t>intenzivnější přidávání odkazů na digitalizované zdroje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/>
              <a:t>možnosti </a:t>
            </a:r>
            <a:r>
              <a:rPr lang="cs" b="1"/>
              <a:t>spolupráce</a:t>
            </a:r>
            <a:r>
              <a:rPr lang="cs"/>
              <a:t> (s odborníky na digitalizaci, s dalšími institucemi)</a:t>
            </a:r>
          </a:p>
          <a:p>
            <a:pPr marL="457200" lvl="0" indent="-317500">
              <a:spcBef>
                <a:spcPts val="0"/>
              </a:spcBef>
              <a:buSzPct val="100000"/>
            </a:pPr>
            <a:r>
              <a:rPr lang="cs"/>
              <a:t>zvýšení </a:t>
            </a:r>
            <a:r>
              <a:rPr lang="cs" b="1"/>
              <a:t>využívanosti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SWOT analýza (3)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 b="1" dirty="0"/>
              <a:t>hrozby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dlouhodobé nestabilní finanční a personální zajištění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pokles zájmu o využívání analytické bibliografie bez oborového zaměření</a:t>
            </a:r>
          </a:p>
          <a:p>
            <a:pPr marL="457200" lvl="0" indent="-317500">
              <a:spcBef>
                <a:spcPts val="0"/>
              </a:spcBef>
              <a:buSzPct val="100000"/>
            </a:pPr>
            <a:r>
              <a:rPr lang="cs" dirty="0"/>
              <a:t>technologické změny, na které nebude patřičně a včas reagovat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Návrh odborného pracoviště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koordinačně metodická činnost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koordinace excerpce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metodická činnost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komunikace se spolupracujícími institucemi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propagace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vlastní zpracování části titulů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zpracování aktuální produkce odborných a populárně naučných titulů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zpracování aktuální produkce denního tisku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zpracování starších (především digitalizovaných) periodik</a:t>
            </a:r>
          </a:p>
          <a:p>
            <a:pPr marL="914400" lvl="1" indent="-317500">
              <a:spcBef>
                <a:spcPts val="0"/>
              </a:spcBef>
              <a:buSzPct val="100000"/>
            </a:pPr>
            <a:r>
              <a:rPr lang="cs" sz="1600" dirty="0"/>
              <a:t>softwarová podpora, analýzy dat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Báze ANL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Technická správa - Souborný katalog ČR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Obsahová správa - Studijní a vědecká knihovna v Hradci Králové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koordinace excerpční základny (podpora z programu VISK9I)</a:t>
            </a:r>
            <a:r>
              <a:rPr lang="cs" dirty="0"/>
              <a:t> 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dirty="0"/>
              <a:t>stav k 15.11.2017:  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1 667 577 záznamů</a:t>
            </a: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415 599 připojených plných textů</a:t>
            </a:r>
          </a:p>
          <a:p>
            <a:pPr marL="457200" lvl="0" indent="-342900" rtl="0">
              <a:spcBef>
                <a:spcPts val="0"/>
              </a:spcBef>
              <a:buSzPct val="100000"/>
            </a:pPr>
            <a:r>
              <a:rPr lang="cs" dirty="0"/>
              <a:t>počet zapojených knihoven: 28 (22)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Anketa: Využívání databáze českých článků (1)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4260300" cy="113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termín: polovina října až polovina listopadu 2017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počet respondentů: 67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cs" sz="1600" dirty="0"/>
              <a:t>4 otázky + komentář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graphicFrame>
        <p:nvGraphicFramePr>
          <p:cNvPr id="121" name="Shape 121"/>
          <p:cNvGraphicFramePr/>
          <p:nvPr>
            <p:extLst>
              <p:ext uri="{D42A27DB-BD31-4B8C-83A1-F6EECF244321}">
                <p14:modId xmlns:p14="http://schemas.microsoft.com/office/powerpoint/2010/main" val="1778431090"/>
              </p:ext>
            </p:extLst>
          </p:nvPr>
        </p:nvGraphicFramePr>
        <p:xfrm>
          <a:off x="475828" y="2514525"/>
          <a:ext cx="4080150" cy="2091754"/>
        </p:xfrm>
        <a:graphic>
          <a:graphicData uri="http://schemas.openxmlformats.org/drawingml/2006/table">
            <a:tbl>
              <a:tblPr>
                <a:noFill/>
                <a:tableStyleId>{55AA3B56-9C41-470B-810E-E1B4FDF5BDEC}</a:tableStyleId>
              </a:tblPr>
              <a:tblGrid>
                <a:gridCol w="3088060"/>
                <a:gridCol w="992090"/>
              </a:tblGrid>
              <a:tr h="552100">
                <a:tc gridSpan="2"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b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Znáte databázi ANL - Výběr článků v českých novinách, časopisech a sbornících?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400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5067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ano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61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5067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ne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5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5067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nejsem si jist(a)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5067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i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celkem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i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67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2" name="Shape 122"/>
          <p:cNvGraphicFramePr/>
          <p:nvPr>
            <p:extLst>
              <p:ext uri="{D42A27DB-BD31-4B8C-83A1-F6EECF244321}">
                <p14:modId xmlns:p14="http://schemas.microsoft.com/office/powerpoint/2010/main" val="2127215037"/>
              </p:ext>
            </p:extLst>
          </p:nvPr>
        </p:nvGraphicFramePr>
        <p:xfrm>
          <a:off x="4860032" y="1275606"/>
          <a:ext cx="4025900" cy="3596640"/>
        </p:xfrm>
        <a:graphic>
          <a:graphicData uri="http://schemas.openxmlformats.org/drawingml/2006/table">
            <a:tbl>
              <a:tblPr>
                <a:noFill/>
                <a:tableStyleId>{55AA3B56-9C41-470B-810E-E1B4FDF5BDEC}</a:tableStyleId>
              </a:tblPr>
              <a:tblGrid>
                <a:gridCol w="3302000"/>
                <a:gridCol w="723900"/>
              </a:tblGrid>
              <a:tr h="336550">
                <a:tc gridSpan="2"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b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Jak často tuto databázi používáte?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400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alespoň jednou měsíčně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30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alespoň jednou za šest měsíců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alespoň jednou za rok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7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méně často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5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nedovedu to odhadnout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6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vůbec ji nepoužívám, pouze vím, že existuje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prázdná odpověď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6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i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celkem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1400" i="1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67</a:t>
                      </a:r>
                    </a:p>
                  </a:txBody>
                  <a:tcPr marL="63500" marR="63500" marT="63500" marB="63500" anchor="b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648</Words>
  <Application>Microsoft Office PowerPoint</Application>
  <PresentationFormat>Předvádění na obrazovce (16:9)</PresentationFormat>
  <Paragraphs>167</Paragraphs>
  <Slides>12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PT Sans Narrow</vt:lpstr>
      <vt:lpstr>Open Sans</vt:lpstr>
      <vt:lpstr>Tropic</vt:lpstr>
      <vt:lpstr>Příprava koncepce národní analytické bibliografie</vt:lpstr>
      <vt:lpstr>Projekt </vt:lpstr>
      <vt:lpstr>Návrh koncepce</vt:lpstr>
      <vt:lpstr>SWOT analýza (1)</vt:lpstr>
      <vt:lpstr>SWOT analýza (2)</vt:lpstr>
      <vt:lpstr>SWOT analýza (3)</vt:lpstr>
      <vt:lpstr>Návrh odborného pracoviště</vt:lpstr>
      <vt:lpstr>Báze ANL</vt:lpstr>
      <vt:lpstr>Anketa: Využívání databáze českých článků (1)</vt:lpstr>
      <vt:lpstr>Anketa: Využívání databáze českých článků (2)</vt:lpstr>
      <vt:lpstr>Budoucnost báze ANL  Rok 2018</vt:lpstr>
      <vt:lpstr>Návrh webu o analytické bibliografii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koncepce národní analytické bibliografie</dc:title>
  <dc:creator>Petra</dc:creator>
  <cp:lastModifiedBy>Petra</cp:lastModifiedBy>
  <cp:revision>3</cp:revision>
  <dcterms:modified xsi:type="dcterms:W3CDTF">2017-11-19T16:50:08Z</dcterms:modified>
</cp:coreProperties>
</file>