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9"/>
  </p:handoutMasterIdLst>
  <p:sldIdLst>
    <p:sldId id="256" r:id="rId2"/>
    <p:sldId id="264" r:id="rId3"/>
    <p:sldId id="286" r:id="rId4"/>
    <p:sldId id="287" r:id="rId5"/>
    <p:sldId id="288" r:id="rId6"/>
    <p:sldId id="289" r:id="rId7"/>
    <p:sldId id="290" r:id="rId8"/>
    <p:sldId id="270" r:id="rId9"/>
    <p:sldId id="301" r:id="rId10"/>
    <p:sldId id="305" r:id="rId11"/>
    <p:sldId id="306" r:id="rId12"/>
    <p:sldId id="307" r:id="rId13"/>
    <p:sldId id="265" r:id="rId14"/>
    <p:sldId id="260" r:id="rId15"/>
    <p:sldId id="309" r:id="rId16"/>
    <p:sldId id="302" r:id="rId17"/>
    <p:sldId id="303" r:id="rId18"/>
    <p:sldId id="310" r:id="rId19"/>
    <p:sldId id="291" r:id="rId20"/>
    <p:sldId id="292" r:id="rId21"/>
    <p:sldId id="299" r:id="rId22"/>
    <p:sldId id="295" r:id="rId23"/>
    <p:sldId id="312" r:id="rId24"/>
    <p:sldId id="297" r:id="rId25"/>
    <p:sldId id="313" r:id="rId26"/>
    <p:sldId id="277" r:id="rId27"/>
    <p:sldId id="311" r:id="rId28"/>
  </p:sldIdLst>
  <p:sldSz cx="12192000" cy="6858000"/>
  <p:notesSz cx="9928225" cy="66690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3077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346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346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A638E-0BB7-4D39-89F4-C8B4CB38A6FE}" type="datetimeFigureOut">
              <a:rPr lang="cs-CZ" smtClean="0"/>
              <a:pPr/>
              <a:t>25.11.2018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334476"/>
            <a:ext cx="4302231" cy="334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3697" y="6334476"/>
            <a:ext cx="4302231" cy="334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15AD7-C450-4652-ACD3-15B58BAA9C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64287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68FD-5B57-4A7C-8E93-8BAD4E312C09}" type="datetimeFigureOut">
              <a:rPr lang="cs-CZ" smtClean="0"/>
              <a:pPr/>
              <a:t>25.11.2018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AA5A-992D-462B-91BF-58637D00D12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3183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68FD-5B57-4A7C-8E93-8BAD4E312C09}" type="datetimeFigureOut">
              <a:rPr lang="cs-CZ" smtClean="0"/>
              <a:pPr/>
              <a:t>25.11.2018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AA5A-992D-462B-91BF-58637D00D12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4408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68FD-5B57-4A7C-8E93-8BAD4E312C09}" type="datetimeFigureOut">
              <a:rPr lang="cs-CZ" smtClean="0"/>
              <a:pPr/>
              <a:t>25.11.2018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AA5A-992D-462B-91BF-58637D00D12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2757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68FD-5B57-4A7C-8E93-8BAD4E312C09}" type="datetimeFigureOut">
              <a:rPr lang="cs-CZ" smtClean="0"/>
              <a:pPr/>
              <a:t>25.11.2018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AA5A-992D-462B-91BF-58637D00D12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8111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68FD-5B57-4A7C-8E93-8BAD4E312C09}" type="datetimeFigureOut">
              <a:rPr lang="cs-CZ" smtClean="0"/>
              <a:pPr/>
              <a:t>25.11.2018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AA5A-992D-462B-91BF-58637D00D12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5415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68FD-5B57-4A7C-8E93-8BAD4E312C09}" type="datetimeFigureOut">
              <a:rPr lang="cs-CZ" smtClean="0"/>
              <a:pPr/>
              <a:t>25.11.2018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AA5A-992D-462B-91BF-58637D00D12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3353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68FD-5B57-4A7C-8E93-8BAD4E312C09}" type="datetimeFigureOut">
              <a:rPr lang="cs-CZ" smtClean="0"/>
              <a:pPr/>
              <a:t>25.11.2018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AA5A-992D-462B-91BF-58637D00D12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4039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68FD-5B57-4A7C-8E93-8BAD4E312C09}" type="datetimeFigureOut">
              <a:rPr lang="cs-CZ" smtClean="0"/>
              <a:pPr/>
              <a:t>25.11.2018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AA5A-992D-462B-91BF-58637D00D12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3656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68FD-5B57-4A7C-8E93-8BAD4E312C09}" type="datetimeFigureOut">
              <a:rPr lang="cs-CZ" smtClean="0"/>
              <a:pPr/>
              <a:t>25.11.2018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AA5A-992D-462B-91BF-58637D00D12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4993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68FD-5B57-4A7C-8E93-8BAD4E312C09}" type="datetimeFigureOut">
              <a:rPr lang="cs-CZ" smtClean="0"/>
              <a:pPr/>
              <a:t>25.11.2018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AA5A-992D-462B-91BF-58637D00D12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2180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68FD-5B57-4A7C-8E93-8BAD4E312C09}" type="datetimeFigureOut">
              <a:rPr lang="cs-CZ" smtClean="0"/>
              <a:pPr/>
              <a:t>25.11.2018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AA5A-992D-462B-91BF-58637D00D12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5220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968FD-5B57-4A7C-8E93-8BAD4E312C09}" type="datetimeFigureOut">
              <a:rPr lang="cs-CZ" smtClean="0"/>
              <a:pPr/>
              <a:t>25.11.2018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FAA5A-992D-462B-91BF-58637D00D12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1033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-museums.cz/web/amg/titulni" TargetMode="External"/><Relationship Id="rId2" Type="http://schemas.openxmlformats.org/officeDocument/2006/relationships/hyperlink" Target="https://www.cz-museums.cz/web/amg/tituln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mailto:komig-request@cvut.cz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online.cz/" TargetMode="External"/><Relationship Id="rId2" Type="http://schemas.openxmlformats.org/officeDocument/2006/relationships/hyperlink" Target="http://www.cesonline.cz/arl-ces/cs/index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85984" y="-219740"/>
            <a:ext cx="9144000" cy="2387600"/>
          </a:xfrm>
        </p:spPr>
        <p:txBody>
          <a:bodyPr>
            <a:noAutofit/>
          </a:bodyPr>
          <a:lstStyle/>
          <a:p>
            <a:r>
              <a:rPr lang="cs-CZ" sz="5400" b="1" dirty="0" smtClean="0">
                <a:solidFill>
                  <a:schemeClr val="accent5">
                    <a:lumMod val="50000"/>
                  </a:schemeClr>
                </a:solidFill>
              </a:rPr>
              <a:t>Knihovny muzeí a galerií </a:t>
            </a:r>
            <a:br>
              <a:rPr lang="cs-CZ" sz="5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sz="5400" b="1" dirty="0" smtClean="0">
                <a:solidFill>
                  <a:schemeClr val="accent5">
                    <a:lumMod val="50000"/>
                  </a:schemeClr>
                </a:solidFill>
              </a:rPr>
              <a:t>a Souborný katalog ČR</a:t>
            </a:r>
            <a:endParaRPr lang="cs-CZ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08025" y="2913780"/>
            <a:ext cx="2949677" cy="1655762"/>
          </a:xfrm>
        </p:spPr>
        <p:txBody>
          <a:bodyPr/>
          <a:lstStyle/>
          <a:p>
            <a:r>
              <a:rPr lang="cs-CZ" dirty="0" smtClean="0"/>
              <a:t>Štěpánka Běhalová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89920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ULOŽENÍ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xmlns="" val="421373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KONZERVACE A RESTAUROVÁNÍ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684" y="2112847"/>
            <a:ext cx="5153891" cy="3416531"/>
          </a:xfrm>
        </p:spPr>
      </p:pic>
      <p:sp>
        <p:nvSpPr>
          <p:cNvPr id="12" name="Zástupný symbol pro text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112847"/>
            <a:ext cx="5183188" cy="3455458"/>
          </a:xfrm>
        </p:spPr>
      </p:pic>
    </p:spTree>
    <p:extLst>
      <p:ext uri="{BB962C8B-B14F-4D97-AF65-F5344CB8AC3E}">
        <p14:creationId xmlns:p14="http://schemas.microsoft.com/office/powerpoint/2010/main" xmlns="" val="352833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DIGITALIZACE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2243" y="1825625"/>
            <a:ext cx="6947514" cy="4351338"/>
          </a:xfrm>
        </p:spPr>
      </p:pic>
    </p:spTree>
    <p:extLst>
      <p:ext uri="{BB962C8B-B14F-4D97-AF65-F5344CB8AC3E}">
        <p14:creationId xmlns:p14="http://schemas.microsoft.com/office/powerpoint/2010/main" xmlns="" val="329053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VÝCHODISKA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i="1" dirty="0">
                <a:solidFill>
                  <a:srgbClr val="FF0000"/>
                </a:solidFill>
              </a:rPr>
              <a:t>Národní kulturní dědictví v těchto fondech si zaslouží přiměřený způsob péče a trvalé ochrany těchto knižních </a:t>
            </a:r>
            <a:r>
              <a:rPr lang="cs-CZ" i="1" dirty="0" smtClean="0">
                <a:solidFill>
                  <a:srgbClr val="FF0000"/>
                </a:solidFill>
              </a:rPr>
              <a:t>fondů</a:t>
            </a:r>
          </a:p>
          <a:p>
            <a:r>
              <a:rPr lang="cs-CZ" i="1" dirty="0" smtClean="0">
                <a:solidFill>
                  <a:srgbClr val="FF0000"/>
                </a:solidFill>
              </a:rPr>
              <a:t>Z </a:t>
            </a:r>
            <a:r>
              <a:rPr lang="cs-CZ" i="1" dirty="0">
                <a:solidFill>
                  <a:srgbClr val="FF0000"/>
                </a:solidFill>
              </a:rPr>
              <a:t>hlediska specifik fondů knihoven muzeí a galerií </a:t>
            </a:r>
            <a:r>
              <a:rPr lang="cs-CZ" i="1" dirty="0" smtClean="0">
                <a:solidFill>
                  <a:srgbClr val="FF0000"/>
                </a:solidFill>
              </a:rPr>
              <a:t>chápeme jako úkol komplexní péči o tradiční tištěné dokumenty </a:t>
            </a:r>
            <a:endParaRPr lang="cs-CZ" i="1" dirty="0">
              <a:solidFill>
                <a:srgbClr val="FF0000"/>
              </a:solidFill>
            </a:endParaRPr>
          </a:p>
          <a:p>
            <a:r>
              <a:rPr lang="cs-CZ" i="1" dirty="0" smtClean="0">
                <a:solidFill>
                  <a:srgbClr val="FF0000"/>
                </a:solidFill>
              </a:rPr>
              <a:t>Zpřístupnění studijních i zmíněných unikátních fondů </a:t>
            </a:r>
            <a:r>
              <a:rPr lang="cs-CZ" i="1" dirty="0">
                <a:solidFill>
                  <a:srgbClr val="FF0000"/>
                </a:solidFill>
              </a:rPr>
              <a:t>(sbírkové, speciální a regionální) </a:t>
            </a:r>
            <a:r>
              <a:rPr lang="cs-CZ" i="1" dirty="0" smtClean="0">
                <a:solidFill>
                  <a:srgbClr val="FF0000"/>
                </a:solidFill>
              </a:rPr>
              <a:t>prostřednictvím elektronických katalogů jednotlivých knihoven a prostřednictvím Souborného katalogu ČR        je jednou ze základních priorit knihoven muzeí a galerií</a:t>
            </a:r>
            <a:endParaRPr lang="cs-CZ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47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Koncepce rozvoje knihoven ČR na léta 2017 - 2020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6981" y="1825625"/>
            <a:ext cx="11050437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Prioritní oblasti k zajištění budoucího rozvoje knihoven</a:t>
            </a:r>
          </a:p>
          <a:p>
            <a:pPr marL="0" indent="0">
              <a:buNone/>
            </a:pPr>
            <a:endParaRPr lang="cs-CZ" b="1" dirty="0" smtClean="0"/>
          </a:p>
          <a:p>
            <a:r>
              <a:rPr lang="cs-CZ" dirty="0" smtClean="0"/>
              <a:t>1.	Knihovny ve virtuálním prostředí</a:t>
            </a:r>
          </a:p>
          <a:p>
            <a:r>
              <a:rPr lang="cs-CZ" dirty="0" smtClean="0"/>
              <a:t>2.	Knihovny jako otevřená vzdělávací, kulturní, komunitní a kreativní 	centra</a:t>
            </a:r>
          </a:p>
          <a:p>
            <a:r>
              <a:rPr lang="cs-CZ" dirty="0" smtClean="0"/>
              <a:t>3.	Budování knihovních fondů a informačních zdrojů</a:t>
            </a:r>
          </a:p>
          <a:p>
            <a:r>
              <a:rPr lang="cs-CZ" dirty="0" smtClean="0"/>
              <a:t>4.	Trvalé uchování tradičních knihovních dokumentů</a:t>
            </a:r>
          </a:p>
          <a:p>
            <a:r>
              <a:rPr lang="cs-CZ" dirty="0" smtClean="0"/>
              <a:t>5.	Výstavba knihoven, podpora infrastruktury ICT v knihovnách</a:t>
            </a:r>
          </a:p>
          <a:p>
            <a:r>
              <a:rPr lang="cs-CZ" dirty="0" smtClean="0"/>
              <a:t>6.	Systém hodnocení a marketing veřejných knihovnických a informačních služeb</a:t>
            </a:r>
          </a:p>
          <a:p>
            <a:r>
              <a:rPr lang="cs-CZ" dirty="0" smtClean="0"/>
              <a:t>7.	Vzdělávání pracovníků knihoven</a:t>
            </a:r>
          </a:p>
          <a:p>
            <a:r>
              <a:rPr lang="cs-CZ" dirty="0" smtClean="0"/>
              <a:t>8.	Knihovny jako vědecko-výzkumné instituce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68548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DOTAZNÍKOVÁ AKCE K PRIORITĚ 4</a:t>
            </a:r>
            <a:br>
              <a:rPr lang="cs-CZ" dirty="0" smtClean="0"/>
            </a:br>
            <a:r>
              <a:rPr lang="cs-CZ" dirty="0" smtClean="0"/>
              <a:t> VÝSLEDKY Z KNIHOVEN MUZEÍ A GALERIÍ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knihovny muzeí a galerií zaslaly 61 odpovědí z celkových 148 – tedy více než 42% odpovědí</a:t>
            </a:r>
          </a:p>
          <a:p>
            <a:r>
              <a:rPr lang="cs-CZ" dirty="0" smtClean="0"/>
              <a:t>jedná se o reprezentativní vzorek, kterého se účastnila řada knihoven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ROZDĚLENÍ ZÚČASTNĚNÝCH KNIHOVEN PODLE POČTU SVAZKŮ:</a:t>
            </a:r>
          </a:p>
          <a:p>
            <a:r>
              <a:rPr lang="cs-CZ" dirty="0"/>
              <a:t>Knihovna Národního muzea: 2 354 000 svazků</a:t>
            </a:r>
          </a:p>
          <a:p>
            <a:r>
              <a:rPr lang="cs-CZ" dirty="0"/>
              <a:t>Velké knihovny přes 400 000: 2 (MZM, </a:t>
            </a:r>
            <a:r>
              <a:rPr lang="cs-CZ" dirty="0" smtClean="0"/>
              <a:t>PNP)</a:t>
            </a:r>
            <a:endParaRPr lang="cs-CZ" dirty="0"/>
          </a:p>
          <a:p>
            <a:r>
              <a:rPr lang="cs-CZ" dirty="0"/>
              <a:t>Velké knihovny přes 100 tisíc svazků: 2 (NTM, Knihovna Náprstkova muzea)</a:t>
            </a:r>
          </a:p>
          <a:p>
            <a:r>
              <a:rPr lang="cs-CZ" dirty="0"/>
              <a:t>Knihovny nad 50 00 svazků: 4 (Národní galerie v Praze, Knihovna Západočeského muzea, knihovna Vlastivědného muzea v České Lípě a Knihovna Regionálního muzea v Teplicích)</a:t>
            </a:r>
          </a:p>
          <a:p>
            <a:r>
              <a:rPr lang="cs-CZ" dirty="0"/>
              <a:t>Knihovny 10 000 – 50 000 svazků: většina ostatních - 36</a:t>
            </a:r>
          </a:p>
          <a:p>
            <a:r>
              <a:rPr lang="cs-CZ" dirty="0"/>
              <a:t>Méně než 10 000 svazků: 4 knihovny</a:t>
            </a:r>
          </a:p>
          <a:p>
            <a:r>
              <a:rPr lang="cs-CZ" dirty="0"/>
              <a:t>Neuvádí: 10 knihoven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09120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POČET DOKUMENTŮ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9869" y="2402241"/>
            <a:ext cx="6393931" cy="383465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02241"/>
            <a:ext cx="4100082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725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POČTY OSTATNÍCH DOKUMENTŮ </a:t>
            </a:r>
            <a:br>
              <a:rPr lang="cs-CZ" dirty="0" smtClean="0"/>
            </a:br>
            <a:r>
              <a:rPr lang="cs-CZ" dirty="0" smtClean="0"/>
              <a:t>v dotazovaných institucí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/>
          </p:nvPr>
        </p:nvGraphicFramePr>
        <p:xfrm>
          <a:off x="2769079" y="1825625"/>
          <a:ext cx="4367842" cy="4351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5110"/>
                <a:gridCol w="1892732"/>
              </a:tblGrid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JINÉ DOKUMENTY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336 544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HUDEBNINY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191 701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STARÉ TISKY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182 859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FOTOGRAFIE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102 873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ZVUKOVÉ DOKUMENTY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96 896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KRAMÁŘSKÉ TISKY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77 177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ARCHIVÁLIE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48 555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RUKOPISY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46 523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PLAKÁTY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33 895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GRAFIKA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23 825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POHLEDNICE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20 459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MAPY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8 500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KALENDÁŘE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5 601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PRVOTISKY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2 533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MIKROFILMY A MIKROFIŠE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687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5596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FILM A VIDEO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647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55961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1179275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866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DOTAZNÍKOVÉ AKCE </a:t>
            </a:r>
            <a:br>
              <a:rPr lang="cs-CZ" dirty="0" smtClean="0"/>
            </a:br>
            <a:r>
              <a:rPr lang="cs-CZ" dirty="0" smtClean="0"/>
              <a:t>A SOUBORNÝ KATALOG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knihovny muzeí a galerií </a:t>
            </a:r>
            <a:r>
              <a:rPr lang="cs-CZ" dirty="0" smtClean="0"/>
              <a:t>uchovávají kromě </a:t>
            </a:r>
            <a:r>
              <a:rPr lang="cs-CZ" dirty="0" smtClean="0"/>
              <a:t>studijních fondů také historické knižní fondy</a:t>
            </a:r>
          </a:p>
          <a:p>
            <a:r>
              <a:rPr lang="cs-CZ" dirty="0" smtClean="0"/>
              <a:t>podle druhu dokumentu jsou to kromě monografií a periodik: staré tisky, prvotisky, rukopisy, archiválie, kalendáře, plakáty, grafika, pohlednice, mapy, hudebniny, zvukové dokumenty, fotografie a negativy, film a video, mikrofilmy a jiné</a:t>
            </a:r>
          </a:p>
          <a:p>
            <a:r>
              <a:rPr lang="cs-CZ" dirty="0" smtClean="0"/>
              <a:t>přibližně třetina knihoven muzeí a galerií uvádí zpracování monografií          v elektronickém katalogu, dále míra zpracování touto formou klesá</a:t>
            </a:r>
          </a:p>
          <a:p>
            <a:r>
              <a:rPr lang="cs-CZ" dirty="0" smtClean="0"/>
              <a:t>kvalitní katalogizační záznamy těchto dokumentů by obohatily Souborný katalog</a:t>
            </a:r>
          </a:p>
          <a:p>
            <a:r>
              <a:rPr lang="cs-CZ" dirty="0" smtClean="0"/>
              <a:t>knihovny muzeí a galerií nedisponují dostatkem personálu pro kvalitní zpracování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88367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SOUBORNÝ KATALOG </a:t>
            </a:r>
            <a:br>
              <a:rPr lang="cs-CZ" dirty="0" smtClean="0"/>
            </a:br>
            <a:r>
              <a:rPr lang="cs-CZ" dirty="0" smtClean="0"/>
              <a:t>A KNIHOVNY MUZEÍ A GALERIÍ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/>
              <a:t>současné době přispívá do Souborného katalogu </a:t>
            </a:r>
            <a:r>
              <a:rPr lang="cs-CZ" dirty="0" smtClean="0"/>
              <a:t>více než šedesát knihoven </a:t>
            </a:r>
            <a:r>
              <a:rPr lang="cs-CZ" dirty="0"/>
              <a:t>muzeí a </a:t>
            </a:r>
            <a:r>
              <a:rPr lang="cs-CZ" dirty="0" smtClean="0"/>
              <a:t>galerií, dalších </a:t>
            </a:r>
            <a:r>
              <a:rPr lang="cs-CZ" dirty="0" smtClean="0"/>
              <a:t>sedm </a:t>
            </a:r>
            <a:r>
              <a:rPr lang="cs-CZ" dirty="0" smtClean="0"/>
              <a:t>je ve zkušebním provozu</a:t>
            </a:r>
            <a:endParaRPr lang="cs-CZ" dirty="0"/>
          </a:p>
          <a:p>
            <a:r>
              <a:rPr lang="cs-CZ" dirty="0" smtClean="0"/>
              <a:t>V</a:t>
            </a:r>
            <a:r>
              <a:rPr lang="cs-CZ" dirty="0" smtClean="0"/>
              <a:t> </a:t>
            </a:r>
            <a:r>
              <a:rPr lang="cs-CZ" dirty="0" smtClean="0"/>
              <a:t>současné době je v </a:t>
            </a:r>
            <a:r>
              <a:rPr lang="cs-CZ" dirty="0" smtClean="0"/>
              <a:t>Souborném </a:t>
            </a:r>
            <a:r>
              <a:rPr lang="cs-CZ" dirty="0" smtClean="0"/>
              <a:t>katalogu </a:t>
            </a:r>
            <a:r>
              <a:rPr lang="cs-CZ" dirty="0" smtClean="0"/>
              <a:t>jeden a čtvrt milionu do</a:t>
            </a:r>
            <a:r>
              <a:rPr lang="cs-CZ" dirty="0" smtClean="0"/>
              <a:t>kumentů z </a:t>
            </a:r>
            <a:r>
              <a:rPr lang="cs-CZ" dirty="0" smtClean="0"/>
              <a:t>knihoven muzeí a galerií</a:t>
            </a:r>
          </a:p>
          <a:p>
            <a:r>
              <a:rPr lang="cs-CZ" dirty="0" smtClean="0"/>
              <a:t>Více než </a:t>
            </a:r>
            <a:r>
              <a:rPr lang="cs-CZ" dirty="0" smtClean="0"/>
              <a:t> 400 000 </a:t>
            </a:r>
            <a:r>
              <a:rPr lang="cs-CZ" dirty="0" smtClean="0"/>
              <a:t>záznamů zůstalo </a:t>
            </a:r>
            <a:r>
              <a:rPr lang="cs-CZ" dirty="0"/>
              <a:t>ve vlastnictví  některé z muzejních </a:t>
            </a:r>
            <a:r>
              <a:rPr lang="cs-CZ" dirty="0" smtClean="0"/>
              <a:t>knihoven (jedná se o </a:t>
            </a:r>
            <a:r>
              <a:rPr lang="cs-CZ" dirty="0"/>
              <a:t>úplné </a:t>
            </a:r>
            <a:r>
              <a:rPr lang="cs-CZ" dirty="0" smtClean="0"/>
              <a:t>originály nebo nejkvalitněji dodané záznamy,  u nichž jsou uvedeny i sigly ostatních knihoven, </a:t>
            </a:r>
            <a:r>
              <a:rPr lang="cs-CZ" dirty="0"/>
              <a:t>které </a:t>
            </a:r>
            <a:r>
              <a:rPr lang="cs-CZ" dirty="0" smtClean="0"/>
              <a:t>se       k záznamu připojují nebo to </a:t>
            </a:r>
            <a:r>
              <a:rPr lang="cs-CZ" dirty="0"/>
              <a:t>mohou být záznamy </a:t>
            </a:r>
            <a:r>
              <a:rPr lang="cs-CZ" dirty="0" smtClean="0"/>
              <a:t>duplicitní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2400" i="1" dirty="0" smtClean="0"/>
              <a:t>	</a:t>
            </a:r>
            <a:r>
              <a:rPr lang="cs-CZ" sz="1800" i="1" dirty="0" smtClean="0"/>
              <a:t>Pozn.: dle údajů Souborného katalogu</a:t>
            </a:r>
            <a:endParaRPr lang="cs-CZ" sz="1800" i="1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594640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KNIHOVNY MUZEÍ A GALERIÍ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60154"/>
            <a:ext cx="10515600" cy="4594840"/>
          </a:xfrm>
        </p:spPr>
        <p:txBody>
          <a:bodyPr>
            <a:normAutofit/>
          </a:bodyPr>
          <a:lstStyle/>
          <a:p>
            <a:r>
              <a:rPr lang="cs-CZ" dirty="0"/>
              <a:t>V</a:t>
            </a:r>
            <a:r>
              <a:rPr lang="cs-CZ" dirty="0" smtClean="0"/>
              <a:t>e </a:t>
            </a:r>
            <a:r>
              <a:rPr lang="cs-CZ" dirty="0"/>
              <a:t>statistice NIPOS </a:t>
            </a:r>
            <a:r>
              <a:rPr lang="cs-CZ" dirty="0" smtClean="0"/>
              <a:t>je uváděno </a:t>
            </a:r>
            <a:r>
              <a:rPr lang="cs-CZ" dirty="0"/>
              <a:t>235 knihoven </a:t>
            </a:r>
            <a:r>
              <a:rPr lang="cs-CZ" dirty="0" smtClean="0"/>
              <a:t>muzeí a galerií, které </a:t>
            </a:r>
            <a:r>
              <a:rPr lang="cs-CZ" dirty="0"/>
              <a:t>uchovávají </a:t>
            </a:r>
            <a:r>
              <a:rPr lang="cs-CZ" b="1" dirty="0">
                <a:solidFill>
                  <a:srgbClr val="FF0000"/>
                </a:solidFill>
              </a:rPr>
              <a:t>8 676 000 knihovních </a:t>
            </a:r>
            <a:r>
              <a:rPr lang="cs-CZ" b="1" dirty="0" smtClean="0">
                <a:solidFill>
                  <a:srgbClr val="FF0000"/>
                </a:solidFill>
              </a:rPr>
              <a:t>jednotek 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dirty="0"/>
              <a:t>D</a:t>
            </a:r>
            <a:r>
              <a:rPr lang="cs-CZ" dirty="0" smtClean="0"/>
              <a:t>ějiny </a:t>
            </a:r>
            <a:r>
              <a:rPr lang="cs-CZ" dirty="0"/>
              <a:t>muzejních knihoven </a:t>
            </a:r>
            <a:r>
              <a:rPr lang="cs-CZ" dirty="0" smtClean="0"/>
              <a:t>se odvíjí od počátků založení svých mateřských institucí – </a:t>
            </a:r>
            <a:r>
              <a:rPr lang="cs-CZ" b="1" dirty="0" smtClean="0">
                <a:solidFill>
                  <a:srgbClr val="FF0000"/>
                </a:solidFill>
              </a:rPr>
              <a:t>200 LET MUZEÍ V ČECHÁCH A NA MORAVĚ </a:t>
            </a:r>
            <a:r>
              <a:rPr lang="cs-CZ" dirty="0" smtClean="0"/>
              <a:t> </a:t>
            </a:r>
            <a:r>
              <a:rPr lang="cs-CZ" dirty="0"/>
              <a:t>(1814 - Slezské zemské muzeum, 1817 Moravské zemské muzeum, 1818 Národní </a:t>
            </a:r>
            <a:r>
              <a:rPr lang="cs-CZ" dirty="0" smtClean="0"/>
              <a:t>muzeum), řada </a:t>
            </a:r>
            <a:r>
              <a:rPr lang="cs-CZ" dirty="0"/>
              <a:t>regionálních muzeí byla založena </a:t>
            </a:r>
            <a:r>
              <a:rPr lang="cs-CZ" dirty="0" smtClean="0"/>
              <a:t>           v </a:t>
            </a:r>
            <a:r>
              <a:rPr lang="cs-CZ" dirty="0"/>
              <a:t>druhé polovině 19. </a:t>
            </a:r>
            <a:r>
              <a:rPr lang="cs-CZ" dirty="0" smtClean="0"/>
              <a:t>století</a:t>
            </a:r>
          </a:p>
          <a:p>
            <a:r>
              <a:rPr lang="cs-CZ" dirty="0" smtClean="0"/>
              <a:t>Tato </a:t>
            </a:r>
            <a:r>
              <a:rPr lang="cs-CZ" dirty="0"/>
              <a:t>skutečnost </a:t>
            </a:r>
            <a:r>
              <a:rPr lang="cs-CZ" u="sng" dirty="0"/>
              <a:t>spolu s cílem muzeí sbírat a uchovávat památky </a:t>
            </a:r>
            <a:r>
              <a:rPr lang="cs-CZ" dirty="0"/>
              <a:t>má značný vliv </a:t>
            </a:r>
            <a:r>
              <a:rPr lang="cs-CZ" dirty="0" smtClean="0"/>
              <a:t>na </a:t>
            </a:r>
            <a:r>
              <a:rPr lang="cs-CZ" b="1" dirty="0" smtClean="0">
                <a:solidFill>
                  <a:srgbClr val="FF0000"/>
                </a:solidFill>
              </a:rPr>
              <a:t>UNIKÁTNÍ SLOŽENÍ FONDŮ </a:t>
            </a:r>
            <a:r>
              <a:rPr lang="cs-CZ" dirty="0"/>
              <a:t>knihoven muzeí a </a:t>
            </a:r>
            <a:r>
              <a:rPr lang="cs-CZ" dirty="0" smtClean="0"/>
              <a:t>galerií</a:t>
            </a:r>
          </a:p>
        </p:txBody>
      </p:sp>
    </p:spTree>
    <p:extLst>
      <p:ext uri="{BB962C8B-B14F-4D97-AF65-F5344CB8AC3E}">
        <p14:creationId xmlns:p14="http://schemas.microsoft.com/office/powerpoint/2010/main" xmlns="" val="1311480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864973" y="477795"/>
            <a:ext cx="10488827" cy="5923005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cs-CZ" sz="5100" b="1" dirty="0" smtClean="0"/>
              <a:t>Největší počet dokumentů evidují v Souborném katalogu následující instituce:</a:t>
            </a:r>
          </a:p>
          <a:p>
            <a:pPr>
              <a:buNone/>
            </a:pPr>
            <a:r>
              <a:rPr lang="cs-CZ" sz="5100" b="1" dirty="0" smtClean="0"/>
              <a:t>	</a:t>
            </a:r>
          </a:p>
          <a:p>
            <a:r>
              <a:rPr lang="cs-CZ" sz="4900" dirty="0" smtClean="0"/>
              <a:t>Národní pedagogické muzeum – Pedagogická knihovna J. A. Komenského</a:t>
            </a:r>
          </a:p>
          <a:p>
            <a:r>
              <a:rPr lang="cs-CZ" sz="4900" dirty="0" smtClean="0"/>
              <a:t>Knihovna Národního muzea </a:t>
            </a:r>
          </a:p>
          <a:p>
            <a:r>
              <a:rPr lang="cs-CZ" sz="4900" dirty="0" smtClean="0"/>
              <a:t>Slezské zemské muzeum </a:t>
            </a:r>
          </a:p>
          <a:p>
            <a:r>
              <a:rPr lang="cs-CZ" sz="4900" dirty="0" smtClean="0"/>
              <a:t>Národní galerie</a:t>
            </a:r>
          </a:p>
          <a:p>
            <a:r>
              <a:rPr lang="cs-CZ" sz="4900" dirty="0" smtClean="0"/>
              <a:t>Moravská galerie</a:t>
            </a:r>
          </a:p>
          <a:p>
            <a:r>
              <a:rPr lang="cs-CZ" sz="4900" dirty="0" smtClean="0"/>
              <a:t>Národní technické muzeum</a:t>
            </a:r>
          </a:p>
          <a:p>
            <a:r>
              <a:rPr lang="cs-CZ" sz="4900" dirty="0" smtClean="0"/>
              <a:t>Uměleckoprůmyslové muzeum </a:t>
            </a:r>
          </a:p>
          <a:p>
            <a:r>
              <a:rPr lang="cs-CZ" sz="4900" dirty="0" smtClean="0"/>
              <a:t>Památník národního písemnictví</a:t>
            </a:r>
          </a:p>
          <a:p>
            <a:r>
              <a:rPr lang="cs-CZ" sz="4900" dirty="0" smtClean="0"/>
              <a:t>Židovské muzeum v Praze</a:t>
            </a:r>
          </a:p>
          <a:p>
            <a:r>
              <a:rPr lang="cs-CZ" sz="4900" dirty="0" smtClean="0"/>
              <a:t>Národní muzeum - </a:t>
            </a:r>
            <a:r>
              <a:rPr lang="cs-CZ" sz="4900" dirty="0" err="1" smtClean="0"/>
              <a:t>Náprstkovo</a:t>
            </a:r>
            <a:r>
              <a:rPr lang="cs-CZ" sz="4900" dirty="0" smtClean="0"/>
              <a:t> muzeum</a:t>
            </a:r>
          </a:p>
          <a:p>
            <a:r>
              <a:rPr lang="cs-CZ" sz="4900" dirty="0" smtClean="0"/>
              <a:t> Národní muzeum - České muzeum hudby</a:t>
            </a:r>
          </a:p>
          <a:p>
            <a:r>
              <a:rPr lang="cs-CZ" sz="4900" dirty="0" smtClean="0"/>
              <a:t> Muzeum umění v Olomouci</a:t>
            </a:r>
          </a:p>
          <a:p>
            <a:r>
              <a:rPr lang="cs-CZ" sz="4900" dirty="0" smtClean="0"/>
              <a:t> Husitské muzeum v Táboře </a:t>
            </a:r>
          </a:p>
          <a:p>
            <a:r>
              <a:rPr lang="cs-CZ" sz="4900" dirty="0" smtClean="0"/>
              <a:t> Vlastivědné muzeum a galerie v České Lípě</a:t>
            </a:r>
          </a:p>
          <a:p>
            <a:r>
              <a:rPr lang="cs-CZ" sz="4900" dirty="0" smtClean="0"/>
              <a:t>Muzeum Českého ráje v Turnově</a:t>
            </a:r>
          </a:p>
          <a:p>
            <a:r>
              <a:rPr lang="cs-CZ" sz="4900" dirty="0" smtClean="0"/>
              <a:t>Regionální muzeum v Kolíně</a:t>
            </a:r>
          </a:p>
          <a:p>
            <a:r>
              <a:rPr lang="cs-CZ" sz="4900" dirty="0" smtClean="0"/>
              <a:t>Muzeum města Ústí nad Labem</a:t>
            </a:r>
            <a:endParaRPr lang="cs-CZ" sz="3000" dirty="0" smtClean="0"/>
          </a:p>
          <a:p>
            <a:r>
              <a:rPr lang="cs-CZ" i="1" dirty="0" smtClean="0"/>
              <a:t>Pozn.: </a:t>
            </a:r>
            <a:r>
              <a:rPr lang="cs-CZ" i="1" dirty="0" smtClean="0"/>
              <a:t> dle údajů Souborného katalogu, doplněno 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40637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alt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KNIHOVNICKÁ KOMISE AMG ČR</a:t>
            </a:r>
            <a:endParaRPr lang="cs-CZ" alt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838201" y="1690688"/>
            <a:ext cx="8286749" cy="4546600"/>
          </a:xfrm>
        </p:spPr>
        <p:txBody>
          <a:bodyPr>
            <a:normAutofit fontScale="85000" lnSpcReduction="20000"/>
          </a:bodyPr>
          <a:lstStyle/>
          <a:p>
            <a:r>
              <a:rPr lang="cs-CZ" altLang="cs-CZ" sz="2400" dirty="0" smtClean="0"/>
              <a:t>AMG ČR, </a:t>
            </a:r>
            <a:r>
              <a:rPr lang="cs-CZ" altLang="cs-CZ" sz="2400" dirty="0" err="1" smtClean="0"/>
              <a:t>z.s</a:t>
            </a:r>
            <a:r>
              <a:rPr lang="cs-CZ" altLang="cs-CZ" sz="2400" dirty="0" smtClean="0"/>
              <a:t> sdružuje </a:t>
            </a:r>
            <a:r>
              <a:rPr lang="cs-CZ" altLang="cs-CZ" sz="2400" dirty="0"/>
              <a:t>přibližně 55 % muzejních institucí v České </a:t>
            </a:r>
            <a:r>
              <a:rPr lang="cs-CZ" altLang="cs-CZ" sz="2400" dirty="0" smtClean="0"/>
              <a:t>republice            a </a:t>
            </a:r>
            <a:r>
              <a:rPr lang="cs-CZ" altLang="cs-CZ" sz="2400" dirty="0"/>
              <a:t>zároveň 85 %  největších z nich, dále členy čestné a </a:t>
            </a:r>
            <a:r>
              <a:rPr lang="cs-CZ" altLang="cs-CZ" sz="2400" dirty="0" smtClean="0"/>
              <a:t>individuální</a:t>
            </a:r>
          </a:p>
          <a:p>
            <a:r>
              <a:rPr lang="cs-CZ" altLang="cs-CZ" sz="2400" dirty="0" smtClean="0"/>
              <a:t> </a:t>
            </a:r>
            <a:r>
              <a:rPr lang="cs-CZ" altLang="cs-CZ" sz="2400" dirty="0"/>
              <a:t>sdružuje krajské sekce, regionální a odborná kolegia a odborné </a:t>
            </a:r>
            <a:r>
              <a:rPr lang="cs-CZ" altLang="cs-CZ" sz="2400" dirty="0" smtClean="0"/>
              <a:t>komise</a:t>
            </a:r>
          </a:p>
          <a:p>
            <a:r>
              <a:rPr lang="cs-CZ" altLang="cs-CZ" sz="2400" dirty="0" smtClean="0">
                <a:solidFill>
                  <a:srgbClr val="C00000"/>
                </a:solidFill>
              </a:rPr>
              <a:t>www </a:t>
            </a:r>
            <a:r>
              <a:rPr lang="cs-CZ" altLang="cs-CZ" sz="2400" dirty="0">
                <a:solidFill>
                  <a:srgbClr val="C00000"/>
                </a:solidFill>
              </a:rPr>
              <a:t>stránky asociace: </a:t>
            </a:r>
            <a:r>
              <a:rPr lang="cs-CZ" altLang="cs-CZ" sz="2400" dirty="0">
                <a:solidFill>
                  <a:srgbClr val="C00000"/>
                </a:solidFill>
                <a:hlinkClick r:id="rId2"/>
              </a:rPr>
              <a:t>https://</a:t>
            </a:r>
            <a:r>
              <a:rPr lang="cs-CZ" altLang="cs-CZ" sz="2400" dirty="0" smtClean="0">
                <a:solidFill>
                  <a:srgbClr val="C00000"/>
                </a:solidFill>
                <a:hlinkClick r:id="rId2"/>
              </a:rPr>
              <a:t>www.cz-museums.cz/web/amg/titulni</a:t>
            </a:r>
            <a:endParaRPr lang="cs-CZ" altLang="cs-CZ" sz="2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b="1" dirty="0" smtClean="0"/>
              <a:t>Knihovnická </a:t>
            </a:r>
            <a:r>
              <a:rPr lang="cs-CZ" altLang="cs-CZ" sz="2400" b="1" dirty="0"/>
              <a:t>komise je jedna z největších komisí AMG ČR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v současné době má celkem 118 </a:t>
            </a:r>
            <a:r>
              <a:rPr lang="cs-CZ" altLang="cs-CZ" sz="2400" dirty="0"/>
              <a:t>platných členů </a:t>
            </a:r>
            <a:endParaRPr lang="cs-CZ" altLang="cs-CZ" sz="2400" dirty="0" smtClean="0"/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předseda </a:t>
            </a:r>
            <a:r>
              <a:rPr lang="cs-CZ" altLang="cs-CZ" sz="2400" dirty="0"/>
              <a:t>se účastní zasedání Senátu </a:t>
            </a:r>
            <a:r>
              <a:rPr lang="cs-CZ" altLang="cs-CZ" sz="2400" dirty="0" smtClean="0"/>
              <a:t>AMG s </a:t>
            </a:r>
            <a:r>
              <a:rPr lang="cs-CZ" altLang="cs-CZ" sz="2400" dirty="0"/>
              <a:t>právem hlasovat 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zástupce Knihovnické komise je členem Ústřední knihovnické rady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aktuální informace o činnosti komise na </a:t>
            </a:r>
            <a:r>
              <a:rPr lang="cs-CZ" altLang="cs-CZ" sz="2400" dirty="0">
                <a:hlinkClick r:id="rId3"/>
              </a:rPr>
              <a:t>www stránkách </a:t>
            </a:r>
            <a:r>
              <a:rPr lang="cs-CZ" altLang="cs-CZ" sz="2400" dirty="0" smtClean="0">
                <a:hlinkClick r:id="rId3"/>
              </a:rPr>
              <a:t>AMG</a:t>
            </a:r>
            <a:endParaRPr lang="cs-CZ" altLang="cs-CZ" sz="2400" dirty="0" smtClean="0"/>
          </a:p>
          <a:p>
            <a:pPr>
              <a:lnSpc>
                <a:spcPct val="80000"/>
              </a:lnSpc>
              <a:buFont typeface="Arial"/>
              <a:buChar char="•"/>
              <a:defRPr/>
            </a:pPr>
            <a:r>
              <a:rPr lang="cs-CZ" alt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elektronická konference KOMIG pro členy komise i zájemce o její práci</a:t>
            </a:r>
          </a:p>
          <a:p>
            <a:pPr>
              <a:lnSpc>
                <a:spcPct val="80000"/>
              </a:lnSpc>
              <a:buFont typeface="Arial"/>
              <a:buChar char="•"/>
              <a:defRPr/>
            </a:pPr>
            <a:r>
              <a:rPr lang="cs-CZ" alt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PŘIHLÁŠENÍ (odešlete mail </a:t>
            </a:r>
            <a:r>
              <a:rPr lang="cs-CZ" alt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 </a:t>
            </a:r>
            <a:r>
              <a:rPr lang="cs-CZ" alt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adresu: </a:t>
            </a:r>
            <a:r>
              <a:rPr lang="cs-CZ" alt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komig-request@cvut.cz</a:t>
            </a:r>
            <a:r>
              <a:rPr lang="cs-CZ" alt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do předmětu zprávy napište </a:t>
            </a:r>
            <a:r>
              <a:rPr lang="cs-CZ" altLang="cs-CZ" sz="24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subscribe</a:t>
            </a:r>
            <a:r>
              <a:rPr lang="cs-CZ" altLang="cs-CZ" sz="24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cs-CZ" alt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80000"/>
              </a:lnSpc>
              <a:buFont typeface="Arial"/>
              <a:buChar char="•"/>
              <a:defRPr/>
            </a:pPr>
            <a:r>
              <a:rPr lang="cs-CZ" alt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ZASÍLÁNÍ </a:t>
            </a:r>
            <a:r>
              <a:rPr lang="cs-CZ" alt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PŘÍSPĚVKŮ</a:t>
            </a:r>
            <a:r>
              <a:rPr lang="cs-CZ" alt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alt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 adresu </a:t>
            </a:r>
            <a:r>
              <a:rPr lang="cs-CZ" altLang="cs-CZ" sz="24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komig@konference.cvut.cz</a:t>
            </a:r>
            <a:endParaRPr lang="cs-CZ" altLang="cs-CZ" sz="24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2125" y="23378"/>
            <a:ext cx="2809875" cy="684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8989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 HISTORIE KOMISE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</a:t>
            </a:r>
            <a:r>
              <a:rPr lang="cs-CZ" sz="2400" dirty="0" smtClean="0"/>
              <a:t>ekce </a:t>
            </a:r>
            <a:r>
              <a:rPr lang="cs-CZ" sz="2400" dirty="0"/>
              <a:t>muzejních knihoven u Ústřední knihovnické rady </a:t>
            </a:r>
            <a:r>
              <a:rPr lang="cs-CZ" sz="2400" dirty="0" smtClean="0"/>
              <a:t>založena v </a:t>
            </a:r>
            <a:r>
              <a:rPr lang="cs-CZ" sz="2400" dirty="0"/>
              <a:t>polovině 50. </a:t>
            </a:r>
            <a:r>
              <a:rPr lang="cs-CZ" sz="2400" dirty="0" smtClean="0"/>
              <a:t>let</a:t>
            </a:r>
          </a:p>
          <a:p>
            <a:r>
              <a:rPr lang="cs-CZ" sz="2400" dirty="0"/>
              <a:t>S</a:t>
            </a:r>
            <a:r>
              <a:rPr lang="cs-CZ" sz="2400" dirty="0" smtClean="0"/>
              <a:t>amostatná </a:t>
            </a:r>
            <a:r>
              <a:rPr lang="cs-CZ" sz="2400" dirty="0"/>
              <a:t>síť muzejních </a:t>
            </a:r>
            <a:r>
              <a:rPr lang="cs-CZ" sz="2400" dirty="0" smtClean="0"/>
              <a:t>knihoven byla kodifikována </a:t>
            </a:r>
            <a:r>
              <a:rPr lang="cs-CZ" sz="2400" dirty="0"/>
              <a:t>v knihovnickém </a:t>
            </a:r>
            <a:r>
              <a:rPr lang="cs-CZ" sz="2400" dirty="0" smtClean="0"/>
              <a:t>zákoně        </a:t>
            </a:r>
            <a:r>
              <a:rPr lang="cs-CZ" sz="2400" dirty="0"/>
              <a:t>č. 53/1959 Sb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1973 – 1. setkání muzejních knihovníků v Oblastním muzeu v Teplicích                    v souvislosti s chystaným vyhlášením sítě muzeí a galerií</a:t>
            </a:r>
          </a:p>
          <a:p>
            <a:r>
              <a:rPr lang="cs-CZ" sz="2400" dirty="0" smtClean="0"/>
              <a:t>1976 - první </a:t>
            </a:r>
            <a:r>
              <a:rPr lang="cs-CZ" sz="2400" dirty="0"/>
              <a:t>setkání nově ustavené oborové komise při Ústředním muzeologickém kabinetu Národního muzea</a:t>
            </a:r>
          </a:p>
          <a:p>
            <a:r>
              <a:rPr lang="cs-CZ" sz="2400" dirty="0" smtClean="0"/>
              <a:t>Po zániku Ústředního muzeologického kabinetu pracovala komise od </a:t>
            </a:r>
            <a:r>
              <a:rPr lang="cs-CZ" sz="2400" dirty="0"/>
              <a:t>roku 1991 pod Knihovnou Národního muzea </a:t>
            </a:r>
            <a:endParaRPr lang="cs-CZ" sz="2400" dirty="0" smtClean="0"/>
          </a:p>
          <a:p>
            <a:r>
              <a:rPr lang="cs-CZ" sz="2400" dirty="0" smtClean="0"/>
              <a:t>Od </a:t>
            </a:r>
            <a:r>
              <a:rPr lang="cs-CZ" sz="2400" dirty="0"/>
              <a:t>roku 1997 se stala řádnou oborovou komisí Asociace muzeí a galerií České republiky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608977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7412" y="123825"/>
            <a:ext cx="8628079" cy="6100763"/>
          </a:xfrm>
        </p:spPr>
      </p:pic>
    </p:spTree>
    <p:extLst>
      <p:ext uri="{BB962C8B-B14F-4D97-AF65-F5344CB8AC3E}">
        <p14:creationId xmlns:p14="http://schemas.microsoft.com/office/powerpoint/2010/main" xmlns="" val="2713273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62643" y="981075"/>
            <a:ext cx="9006845" cy="731838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CÍLE KNIHOVNICKÉ KOMISE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2643" y="2125786"/>
            <a:ext cx="10757138" cy="401622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dirty="0"/>
              <a:t>posilovat postavení </a:t>
            </a:r>
            <a:r>
              <a:rPr lang="cs-CZ" altLang="cs-CZ" sz="2000" dirty="0" smtClean="0"/>
              <a:t>knihoven muzeí a galerií uvnitř </a:t>
            </a:r>
            <a:r>
              <a:rPr lang="cs-CZ" altLang="cs-CZ" sz="2000" dirty="0"/>
              <a:t>vlastních institucí (muzeí a galerií)</a:t>
            </a:r>
          </a:p>
          <a:p>
            <a:pPr eaLnBrk="1" hangingPunct="1"/>
            <a:r>
              <a:rPr lang="cs-CZ" altLang="cs-CZ" sz="2000" dirty="0"/>
              <a:t>upevňovat postavení </a:t>
            </a:r>
            <a:r>
              <a:rPr lang="cs-CZ" altLang="cs-CZ" sz="2000" dirty="0" smtClean="0"/>
              <a:t>knihoven muzeí a galerií mezi </a:t>
            </a:r>
            <a:r>
              <a:rPr lang="cs-CZ" altLang="cs-CZ" sz="2000" dirty="0"/>
              <a:t>ostatními veřejnými </a:t>
            </a:r>
            <a:r>
              <a:rPr lang="cs-CZ" altLang="cs-CZ" sz="2000" dirty="0" smtClean="0"/>
              <a:t>knihovnami</a:t>
            </a:r>
          </a:p>
          <a:p>
            <a:pPr eaLnBrk="1" hangingPunct="1"/>
            <a:r>
              <a:rPr lang="cs-CZ" altLang="cs-CZ" sz="2000" dirty="0" smtClean="0"/>
              <a:t>upevňovat postavení knihoven muzeí a galerií na veřejnosti</a:t>
            </a:r>
            <a:endParaRPr lang="cs-CZ" altLang="cs-CZ" sz="2000" dirty="0"/>
          </a:p>
          <a:p>
            <a:pPr eaLnBrk="1" hangingPunct="1"/>
            <a:r>
              <a:rPr lang="cs-CZ" altLang="cs-CZ" sz="2000" dirty="0"/>
              <a:t>poskytovat etické i odborné zázemí knihovníkům muzeí a galerií</a:t>
            </a:r>
          </a:p>
          <a:p>
            <a:pPr eaLnBrk="1" hangingPunct="1"/>
            <a:r>
              <a:rPr lang="cs-CZ" altLang="cs-CZ" sz="2000" dirty="0"/>
              <a:t>pořádat odborné semináře pro knihovníky muzeí a galerií</a:t>
            </a:r>
          </a:p>
          <a:p>
            <a:pPr eaLnBrk="1" hangingPunct="1"/>
            <a:r>
              <a:rPr lang="cs-CZ" altLang="cs-CZ" sz="2000" dirty="0"/>
              <a:t>aktivně se podílet na naplňování Koncepce rozvoje knihoven na léta </a:t>
            </a:r>
            <a:r>
              <a:rPr lang="cs-CZ" altLang="cs-CZ" sz="2000" dirty="0" smtClean="0"/>
              <a:t>2017-2020</a:t>
            </a:r>
            <a:endParaRPr lang="cs-CZ" altLang="cs-CZ" sz="2000" dirty="0"/>
          </a:p>
          <a:p>
            <a:pPr eaLnBrk="1" hangingPunct="1"/>
            <a:r>
              <a:rPr lang="cs-CZ" altLang="cs-CZ" sz="2000" dirty="0"/>
              <a:t>podporovat odbornou činnost muzejních </a:t>
            </a:r>
            <a:r>
              <a:rPr lang="cs-CZ" altLang="cs-CZ" sz="2000" dirty="0" smtClean="0"/>
              <a:t>knihoven </a:t>
            </a:r>
            <a:r>
              <a:rPr lang="cs-CZ" altLang="cs-CZ" sz="2000" dirty="0"/>
              <a:t>a služby veřejnosti</a:t>
            </a:r>
          </a:p>
          <a:p>
            <a:pPr eaLnBrk="1" hangingPunct="1"/>
            <a:r>
              <a:rPr lang="cs-CZ" altLang="cs-CZ" sz="2000" dirty="0"/>
              <a:t>zastupovat muzejní knihovny a prezentovat jejich činnost odborné i laické veřejnosti</a:t>
            </a:r>
          </a:p>
          <a:p>
            <a:pPr eaLnBrk="1" hangingPunct="1"/>
            <a:r>
              <a:rPr lang="cs-CZ" altLang="cs-CZ" sz="2000" dirty="0"/>
              <a:t>spolupracovat s paměťovými institucemi (muzei, galeriemi, knihovnami a památkovými institucemi)</a:t>
            </a:r>
          </a:p>
          <a:p>
            <a:pPr eaLnBrk="1" hangingPunct="1"/>
            <a:r>
              <a:rPr lang="cs-CZ" altLang="cs-CZ" sz="2000" dirty="0"/>
              <a:t>spolupracovat s ÚKR, se SKIP, SDRUK a samostatným oddělením knihoven na MK </a:t>
            </a:r>
            <a:r>
              <a:rPr lang="cs-CZ" altLang="cs-CZ" sz="2000" dirty="0" smtClean="0"/>
              <a:t>ČR</a:t>
            </a:r>
          </a:p>
        </p:txBody>
      </p:sp>
    </p:spTree>
    <p:extLst>
      <p:ext uri="{BB962C8B-B14F-4D97-AF65-F5344CB8AC3E}">
        <p14:creationId xmlns:p14="http://schemas.microsoft.com/office/powerpoint/2010/main" xmlns="" val="464926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6603" y="365125"/>
            <a:ext cx="4238625" cy="5946704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3630" y="358703"/>
            <a:ext cx="4464845" cy="59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3556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DLOUHOLETÁ SPOLUPRÁCE KNIHOVNICKÉ KOMISE </a:t>
            </a:r>
            <a:br>
              <a:rPr lang="cs-CZ" dirty="0" smtClean="0"/>
            </a:br>
            <a:r>
              <a:rPr lang="cs-CZ" dirty="0" smtClean="0"/>
              <a:t>SE SOUBORNÝM KATALOGEM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Účast zástupců knihovnické komise v pracovní skupině Souborného katalogu</a:t>
            </a:r>
          </a:p>
          <a:p>
            <a:r>
              <a:rPr lang="cs-CZ" dirty="0"/>
              <a:t>P</a:t>
            </a:r>
            <a:r>
              <a:rPr lang="cs-CZ" dirty="0" smtClean="0"/>
              <a:t>říprava školení pro knihovníky muzeí a galerií (katalogizační pravidla, výměnný formát)</a:t>
            </a:r>
          </a:p>
          <a:p>
            <a:r>
              <a:rPr lang="cs-CZ" dirty="0"/>
              <a:t>D</a:t>
            </a:r>
            <a:r>
              <a:rPr lang="cs-CZ" dirty="0" smtClean="0"/>
              <a:t>ůraz na další vzdělávání knihovníků, individuální školení pracovníků Souborného katalogu v knihovnách muzeí a galerií</a:t>
            </a:r>
          </a:p>
          <a:p>
            <a:r>
              <a:rPr lang="cs-CZ" dirty="0"/>
              <a:t>P</a:t>
            </a:r>
            <a:r>
              <a:rPr lang="cs-CZ" dirty="0" smtClean="0"/>
              <a:t>ravidelné informace o Souborném katalogu ve formě příspěvků                 na seminářích knihovníků muzeí a galerií</a:t>
            </a:r>
          </a:p>
          <a:p>
            <a:r>
              <a:rPr lang="cs-CZ" dirty="0"/>
              <a:t>H</a:t>
            </a:r>
            <a:r>
              <a:rPr lang="cs-CZ" dirty="0" smtClean="0"/>
              <a:t>ledání dalších možností spolupráce (Celostátní </a:t>
            </a:r>
            <a:r>
              <a:rPr lang="cs-CZ" dirty="0"/>
              <a:t>adresář </a:t>
            </a:r>
            <a:r>
              <a:rPr lang="cs-CZ" dirty="0" smtClean="0"/>
              <a:t>knihoven, využívání programů VISK a podobně)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0568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3713" y="365125"/>
            <a:ext cx="9261424" cy="5719763"/>
          </a:xfrm>
        </p:spPr>
      </p:pic>
    </p:spTree>
    <p:extLst>
      <p:ext uri="{BB962C8B-B14F-4D97-AF65-F5344CB8AC3E}">
        <p14:creationId xmlns:p14="http://schemas.microsoft.com/office/powerpoint/2010/main" xmlns="" val="1585616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LEGISLATIVA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Legislativní </a:t>
            </a:r>
            <a:r>
              <a:rPr lang="cs-CZ" dirty="0" smtClean="0"/>
              <a:t>zakotvení fondy </a:t>
            </a:r>
            <a:r>
              <a:rPr lang="cs-CZ" dirty="0"/>
              <a:t>knihoven muzeí a </a:t>
            </a:r>
            <a:r>
              <a:rPr lang="cs-CZ" dirty="0" smtClean="0"/>
              <a:t>galerií: </a:t>
            </a:r>
          </a:p>
          <a:p>
            <a:r>
              <a:rPr lang="cs-CZ" b="1" dirty="0" smtClean="0"/>
              <a:t>ZÁKON </a:t>
            </a:r>
            <a:r>
              <a:rPr lang="cs-CZ" b="1" dirty="0"/>
              <a:t>ze dne 29. června 2001 o knihovnách a podmínkách provozování veřejných knihovnických a informačních služeb (knihovní zákon)  257/2001 Sb</a:t>
            </a:r>
            <a:r>
              <a:rPr lang="cs-CZ" b="1" dirty="0" smtClean="0"/>
              <a:t>.</a:t>
            </a:r>
            <a:r>
              <a:rPr lang="cs-CZ" dirty="0"/>
              <a:t> </a:t>
            </a:r>
          </a:p>
          <a:p>
            <a:r>
              <a:rPr lang="cs-CZ" dirty="0" smtClean="0"/>
              <a:t>§ 2 Vymezení základních pojmů: V tomto zákoně se rozumí e) </a:t>
            </a:r>
            <a:r>
              <a:rPr lang="cs-CZ" i="1" dirty="0" smtClean="0"/>
              <a:t>historickým </a:t>
            </a:r>
            <a:r>
              <a:rPr lang="cs-CZ" i="1" dirty="0"/>
              <a:t>fondem knihovní fond sestávající z knihovních dokumentů, které vznikly do roku 1860 nebo mají v daném oboru pro svou jedinečnost historickou hodnotu, popřípadě jiný knihovní fond mající zvláštní historickou a kulturní hodnotu, pokud byl takto vymezen ve statutu knihovny nebo v jiném právním </a:t>
            </a:r>
            <a:r>
              <a:rPr lang="cs-CZ" i="1" dirty="0" smtClean="0"/>
              <a:t>předpisu</a:t>
            </a:r>
          </a:p>
          <a:p>
            <a:r>
              <a:rPr lang="cs-CZ" b="1" dirty="0" smtClean="0"/>
              <a:t>ZÁKON č</a:t>
            </a:r>
            <a:r>
              <a:rPr lang="cs-CZ" b="1" dirty="0"/>
              <a:t>. 122/2000 Sb., o sbírkách muzejní </a:t>
            </a:r>
            <a:r>
              <a:rPr lang="cs-CZ" b="1" dirty="0" smtClean="0"/>
              <a:t>povahy, </a:t>
            </a:r>
            <a:r>
              <a:rPr lang="cs-CZ" dirty="0" smtClean="0"/>
              <a:t>který umožňuje zápis cenných fondů různým institucím</a:t>
            </a:r>
          </a:p>
          <a:p>
            <a:r>
              <a:rPr lang="cs-CZ" dirty="0" smtClean="0"/>
              <a:t>centrální evidence sbírek </a:t>
            </a:r>
            <a:r>
              <a:rPr lang="cs-CZ" dirty="0" smtClean="0">
                <a:hlinkClick r:id="rId2"/>
              </a:rPr>
              <a:t>CES</a:t>
            </a:r>
            <a:r>
              <a:rPr lang="cs-CZ" dirty="0"/>
              <a:t> -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cesonline.cz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861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606" y="365125"/>
            <a:ext cx="11021962" cy="1325563"/>
          </a:xfrm>
        </p:spPr>
        <p:txBody>
          <a:bodyPr>
            <a:normAutofit/>
          </a:bodyPr>
          <a:lstStyle/>
          <a:p>
            <a:r>
              <a:rPr lang="cs-CZ" dirty="0" smtClean="0"/>
              <a:t>KNIHOVNY MUZEÍ A GALERIÍ </a:t>
            </a:r>
            <a:br>
              <a:rPr lang="cs-CZ" dirty="0" smtClean="0"/>
            </a:br>
            <a:r>
              <a:rPr lang="cs-CZ" dirty="0" smtClean="0"/>
              <a:t>(ZŘIZOVATEL MK ČR)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222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Ve 27 </a:t>
            </a:r>
            <a:r>
              <a:rPr lang="cs-CZ" dirty="0"/>
              <a:t>státních muzeích a galeriích je celkem 43 </a:t>
            </a:r>
            <a:r>
              <a:rPr lang="cs-CZ" dirty="0" smtClean="0"/>
              <a:t>knihoven, </a:t>
            </a:r>
            <a:r>
              <a:rPr lang="cs-CZ" dirty="0"/>
              <a:t>pouze jedna </a:t>
            </a:r>
            <a:r>
              <a:rPr lang="cs-CZ" dirty="0" smtClean="0"/>
              <a:t>           z </a:t>
            </a:r>
            <a:r>
              <a:rPr lang="cs-CZ" dirty="0"/>
              <a:t>nich nemá statut veřejně přístupné </a:t>
            </a:r>
            <a:r>
              <a:rPr lang="cs-CZ" dirty="0" smtClean="0"/>
              <a:t>knihovny</a:t>
            </a:r>
            <a:endParaRPr lang="cs-CZ" dirty="0"/>
          </a:p>
          <a:p>
            <a:r>
              <a:rPr lang="cs-CZ" dirty="0" smtClean="0"/>
              <a:t>Dohromady </a:t>
            </a:r>
            <a:r>
              <a:rPr lang="cs-CZ" dirty="0"/>
              <a:t>uchovávají knihovny v </a:t>
            </a:r>
            <a:r>
              <a:rPr lang="cs-CZ" dirty="0" smtClean="0"/>
              <a:t>muzeích a galeriích zřizovaných státem 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5 </a:t>
            </a:r>
            <a:r>
              <a:rPr lang="cs-CZ" b="1" dirty="0">
                <a:solidFill>
                  <a:srgbClr val="FF0000"/>
                </a:solidFill>
              </a:rPr>
              <a:t>618 000 </a:t>
            </a:r>
            <a:r>
              <a:rPr lang="cs-CZ" dirty="0"/>
              <a:t>knihovních jednotek</a:t>
            </a:r>
          </a:p>
          <a:p>
            <a:r>
              <a:rPr lang="cs-CZ" dirty="0"/>
              <a:t>Největší fond uchovává Knihovna Národního muzea - druhá největší knihovna </a:t>
            </a:r>
            <a:r>
              <a:rPr lang="cs-CZ" dirty="0" smtClean="0"/>
              <a:t>s historickými knihovními fondy v </a:t>
            </a:r>
            <a:r>
              <a:rPr lang="cs-CZ" dirty="0"/>
              <a:t>ČR</a:t>
            </a:r>
          </a:p>
          <a:p>
            <a:r>
              <a:rPr lang="cs-CZ" dirty="0"/>
              <a:t>D</a:t>
            </a:r>
            <a:r>
              <a:rPr lang="cs-CZ" dirty="0" smtClean="0"/>
              <a:t>alší </a:t>
            </a:r>
            <a:r>
              <a:rPr lang="cs-CZ" dirty="0"/>
              <a:t>knihovny s významnými fondy jsou v následujících muzeích zřizovaných MK ČR: Moravské zemské muzeum, Národní technické muzeum, Slezské zemské muzeum Opava, Vojenský historický ústav, Uměleckoprůmyslové </a:t>
            </a:r>
            <a:r>
              <a:rPr lang="cs-CZ" dirty="0" smtClean="0"/>
              <a:t>museum</a:t>
            </a:r>
            <a:r>
              <a:rPr lang="cs-CZ" dirty="0"/>
              <a:t>, Národní galerie, Památník národního </a:t>
            </a:r>
            <a:r>
              <a:rPr lang="cs-CZ" dirty="0" smtClean="0"/>
              <a:t>písemnictví</a:t>
            </a:r>
          </a:p>
          <a:p>
            <a:pPr>
              <a:buNone/>
            </a:pPr>
            <a:endParaRPr lang="cs-CZ" dirty="0" smtClean="0"/>
          </a:p>
          <a:p>
            <a:r>
              <a:rPr lang="cs-CZ" sz="1700" i="1" dirty="0" smtClean="0"/>
              <a:t>Pozn.: dle údajů </a:t>
            </a:r>
            <a:r>
              <a:rPr lang="cs-CZ" sz="1700" i="1" dirty="0" smtClean="0"/>
              <a:t>NIPOS</a:t>
            </a:r>
            <a:endParaRPr lang="cs-CZ" sz="17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2238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KNIHOVNY MUZEÍ A </a:t>
            </a:r>
            <a:r>
              <a:rPr lang="pt-BR" dirty="0" smtClean="0"/>
              <a:t>GALERIÍ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pt-BR" dirty="0" smtClean="0"/>
              <a:t>ZŘIZOVA</a:t>
            </a:r>
            <a:r>
              <a:rPr lang="cs-CZ" dirty="0" smtClean="0"/>
              <a:t>TEL</a:t>
            </a:r>
            <a:r>
              <a:rPr lang="pt-BR" dirty="0" smtClean="0"/>
              <a:t> </a:t>
            </a:r>
            <a:r>
              <a:rPr lang="cs-CZ" dirty="0" smtClean="0"/>
              <a:t>KRAJ)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/>
              <a:t>V celkem 94 muzeích zřizovaných kraji je uváděno </a:t>
            </a:r>
            <a:r>
              <a:rPr lang="cs-CZ" sz="2600" dirty="0" smtClean="0"/>
              <a:t>115 </a:t>
            </a:r>
            <a:r>
              <a:rPr lang="cs-CZ" sz="2600" dirty="0"/>
              <a:t>knihoven, </a:t>
            </a:r>
            <a:r>
              <a:rPr lang="cs-CZ" sz="2600" dirty="0" smtClean="0"/>
              <a:t>                         z </a:t>
            </a:r>
            <a:r>
              <a:rPr lang="cs-CZ" sz="2600" dirty="0" smtClean="0"/>
              <a:t>toho 101 </a:t>
            </a:r>
            <a:r>
              <a:rPr lang="cs-CZ" sz="2600" dirty="0"/>
              <a:t>je veřejně </a:t>
            </a:r>
            <a:r>
              <a:rPr lang="cs-CZ" sz="2600" dirty="0" smtClean="0"/>
              <a:t>přístupných</a:t>
            </a:r>
          </a:p>
          <a:p>
            <a:r>
              <a:rPr lang="cs-CZ" sz="2600" dirty="0" smtClean="0"/>
              <a:t>Významný </a:t>
            </a:r>
            <a:r>
              <a:rPr lang="cs-CZ" sz="2600" dirty="0"/>
              <a:t>podíl zde hrají knihovny větších muzeí v bývalých krajských </a:t>
            </a:r>
            <a:r>
              <a:rPr lang="cs-CZ" sz="2600" dirty="0" smtClean="0"/>
              <a:t>            a </a:t>
            </a:r>
            <a:r>
              <a:rPr lang="cs-CZ" sz="2600" dirty="0"/>
              <a:t>okresních městech, disponující dlouhou historií činnosti, </a:t>
            </a:r>
            <a:r>
              <a:rPr lang="cs-CZ" sz="2600" dirty="0" smtClean="0"/>
              <a:t>bohatými   </a:t>
            </a:r>
            <a:r>
              <a:rPr lang="cs-CZ" sz="2600" dirty="0" smtClean="0"/>
              <a:t>           </a:t>
            </a:r>
            <a:r>
              <a:rPr lang="cs-CZ" sz="2600" dirty="0"/>
              <a:t>a hodnotnými regionálními i speciálními fondy a v mnoha případech </a:t>
            </a:r>
            <a:r>
              <a:rPr lang="cs-CZ" sz="2600" dirty="0" smtClean="0"/>
              <a:t>  </a:t>
            </a:r>
            <a:r>
              <a:rPr lang="cs-CZ" sz="2600" dirty="0" smtClean="0"/>
              <a:t>                </a:t>
            </a:r>
            <a:r>
              <a:rPr lang="cs-CZ" sz="2600" dirty="0" smtClean="0"/>
              <a:t>i </a:t>
            </a:r>
            <a:r>
              <a:rPr lang="cs-CZ" sz="2600" dirty="0"/>
              <a:t>vysokou odbornou erudicí pracovníků </a:t>
            </a:r>
            <a:r>
              <a:rPr lang="cs-CZ" sz="2600" dirty="0" smtClean="0"/>
              <a:t>knihoven</a:t>
            </a:r>
          </a:p>
          <a:p>
            <a:r>
              <a:rPr lang="cs-CZ" sz="2600" dirty="0" smtClean="0"/>
              <a:t>V </a:t>
            </a:r>
            <a:r>
              <a:rPr lang="cs-CZ" sz="2600" dirty="0"/>
              <a:t>těchto knihovnách je uchováno </a:t>
            </a:r>
            <a:r>
              <a:rPr lang="cs-CZ" sz="2600" b="1" dirty="0">
                <a:solidFill>
                  <a:srgbClr val="FF0000"/>
                </a:solidFill>
              </a:rPr>
              <a:t>2 336 000 </a:t>
            </a:r>
            <a:r>
              <a:rPr lang="cs-CZ" sz="2600" dirty="0"/>
              <a:t>knihovních </a:t>
            </a:r>
            <a:r>
              <a:rPr lang="cs-CZ" sz="2600" dirty="0" smtClean="0"/>
              <a:t>jednotek </a:t>
            </a:r>
            <a:endParaRPr lang="cs-CZ" sz="2600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sz="1600" i="1" dirty="0" smtClean="0"/>
              <a:t>Pozn.: dle údajů NIPOS</a:t>
            </a:r>
            <a:endParaRPr lang="cs-CZ" sz="16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8553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KNIHOVNY MUZEÍ A GALERIÍ </a:t>
            </a:r>
            <a:br>
              <a:rPr lang="cs-CZ" dirty="0" smtClean="0"/>
            </a:br>
            <a:r>
              <a:rPr lang="cs-CZ" dirty="0" smtClean="0"/>
              <a:t>(ZŘIZOVATEL OBEC NEBO MĚSTO)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Tyto knihovny tvoří menší skupinu</a:t>
            </a:r>
          </a:p>
          <a:p>
            <a:r>
              <a:rPr lang="cs-CZ" dirty="0" smtClean="0"/>
              <a:t>Mezi 253 institucemi </a:t>
            </a:r>
            <a:r>
              <a:rPr lang="cs-CZ" dirty="0"/>
              <a:t>má samostatně vyčleněnu knihovnu jenom </a:t>
            </a:r>
            <a:r>
              <a:rPr lang="cs-CZ" dirty="0" smtClean="0"/>
              <a:t>       67 muzeí,  </a:t>
            </a:r>
            <a:r>
              <a:rPr lang="cs-CZ" dirty="0"/>
              <a:t>z toho </a:t>
            </a:r>
            <a:r>
              <a:rPr lang="cs-CZ" dirty="0" smtClean="0"/>
              <a:t>je </a:t>
            </a:r>
            <a:r>
              <a:rPr lang="cs-CZ" dirty="0"/>
              <a:t>53 je veřejně </a:t>
            </a:r>
            <a:r>
              <a:rPr lang="cs-CZ" dirty="0" smtClean="0"/>
              <a:t>přístupných</a:t>
            </a:r>
          </a:p>
          <a:p>
            <a:r>
              <a:rPr lang="cs-CZ" dirty="0"/>
              <a:t>Větší profesionální knihovny se nacházejí v Muzeu hlavního města Prahy, Muzeu města Brna, Muzeu města Ústí nad Labem </a:t>
            </a:r>
            <a:r>
              <a:rPr lang="cs-CZ" dirty="0" smtClean="0"/>
              <a:t>                          a </a:t>
            </a:r>
            <a:r>
              <a:rPr lang="cs-CZ" dirty="0"/>
              <a:t>v Ostravském </a:t>
            </a:r>
            <a:r>
              <a:rPr lang="cs-CZ" dirty="0" smtClean="0"/>
              <a:t>muzeu</a:t>
            </a:r>
            <a:endParaRPr lang="cs-CZ" dirty="0"/>
          </a:p>
          <a:p>
            <a:r>
              <a:rPr lang="cs-CZ" dirty="0" smtClean="0"/>
              <a:t>Je </a:t>
            </a:r>
            <a:r>
              <a:rPr lang="cs-CZ" dirty="0"/>
              <a:t>zde uloženo celkem</a:t>
            </a:r>
            <a:r>
              <a:rPr lang="cs-CZ" b="1" dirty="0">
                <a:solidFill>
                  <a:srgbClr val="FF0000"/>
                </a:solidFill>
              </a:rPr>
              <a:t> 442 000 </a:t>
            </a:r>
            <a:r>
              <a:rPr lang="cs-CZ" dirty="0"/>
              <a:t>knihovních </a:t>
            </a:r>
            <a:r>
              <a:rPr lang="cs-CZ" dirty="0" smtClean="0"/>
              <a:t>jednotek</a:t>
            </a:r>
          </a:p>
          <a:p>
            <a:endParaRPr lang="cs-CZ" dirty="0" smtClean="0"/>
          </a:p>
          <a:p>
            <a:r>
              <a:rPr lang="cs-CZ" sz="1600" i="1" dirty="0" smtClean="0"/>
              <a:t>Pozn.: dle údajů NIPOS</a:t>
            </a:r>
            <a:endParaRPr lang="cs-CZ" sz="1600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59598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KNIHOVNY MUZEÍ A GALERIÍ </a:t>
            </a:r>
            <a:br>
              <a:rPr lang="cs-CZ" dirty="0" smtClean="0"/>
            </a:br>
            <a:r>
              <a:rPr lang="cs-CZ" dirty="0" smtClean="0"/>
              <a:t>(ZŘIZOVATEL OSTATNÍ SUBJEKTY)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muzeí ostatních zřizovatelů a různých právních forem, </a:t>
            </a:r>
            <a:r>
              <a:rPr lang="cs-CZ" dirty="0" smtClean="0"/>
              <a:t>                         do </a:t>
            </a:r>
            <a:r>
              <a:rPr lang="cs-CZ" dirty="0"/>
              <a:t>nichž patří celkem 109 </a:t>
            </a:r>
            <a:r>
              <a:rPr lang="cs-CZ" dirty="0" smtClean="0"/>
              <a:t>institucí, </a:t>
            </a:r>
            <a:r>
              <a:rPr lang="cs-CZ" dirty="0"/>
              <a:t>se objevují knihovny </a:t>
            </a:r>
            <a:r>
              <a:rPr lang="cs-CZ" dirty="0" smtClean="0"/>
              <a:t>ojediněle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sz="1600" i="1" dirty="0" smtClean="0"/>
              <a:t>Pozn.: dle údajů NIPOS</a:t>
            </a:r>
            <a:endParaRPr lang="cs-CZ" sz="16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4523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UNIKÁTNÍ FONDY </a:t>
            </a:r>
            <a:br>
              <a:rPr lang="cs-CZ" dirty="0" smtClean="0"/>
            </a:br>
            <a:r>
              <a:rPr lang="cs-CZ" dirty="0" smtClean="0"/>
              <a:t>KNIHOVEN MUZEÍ A GALERIÍ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specializované sbírkové fondy a pozůstalostní knihovny</a:t>
            </a:r>
          </a:p>
          <a:p>
            <a:r>
              <a:rPr lang="cs-CZ" dirty="0" smtClean="0"/>
              <a:t> fondy regionální literatury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Tyto fondy obsahově zahrnují:</a:t>
            </a:r>
          </a:p>
          <a:p>
            <a:r>
              <a:rPr lang="cs-CZ" dirty="0" smtClean="0"/>
              <a:t>staré tisky, prvotisky, rukopisy, </a:t>
            </a:r>
            <a:r>
              <a:rPr lang="cs-CZ" dirty="0"/>
              <a:t>drobné </a:t>
            </a:r>
            <a:r>
              <a:rPr lang="cs-CZ" dirty="0" smtClean="0"/>
              <a:t>a příležitostné tisky </a:t>
            </a:r>
            <a:r>
              <a:rPr lang="cs-CZ" dirty="0"/>
              <a:t>- kramářské písně, svaté obrázky, kalendáře, gymnazijní ročenky, </a:t>
            </a:r>
            <a:r>
              <a:rPr lang="cs-CZ" dirty="0" smtClean="0"/>
              <a:t>aj.</a:t>
            </a:r>
            <a:endParaRPr lang="cs-CZ" dirty="0" smtClean="0"/>
          </a:p>
          <a:p>
            <a:r>
              <a:rPr lang="cs-CZ" dirty="0" smtClean="0"/>
              <a:t>unikátní fondy, budované </a:t>
            </a:r>
            <a:r>
              <a:rPr lang="cs-CZ" dirty="0"/>
              <a:t>podle formálního hlediska (knižní vazba, bibliofilie, výstavní katalogy, vzorníky apod</a:t>
            </a:r>
            <a:r>
              <a:rPr lang="cs-CZ" dirty="0" smtClean="0"/>
              <a:t>.)</a:t>
            </a:r>
          </a:p>
          <a:p>
            <a:r>
              <a:rPr lang="cs-CZ" dirty="0" smtClean="0"/>
              <a:t>fondy vztahující  </a:t>
            </a:r>
            <a:r>
              <a:rPr lang="cs-CZ" dirty="0"/>
              <a:t>se </a:t>
            </a:r>
            <a:r>
              <a:rPr lang="cs-CZ" dirty="0" smtClean="0"/>
              <a:t>k významným osobnostem, institucím nebo tématům</a:t>
            </a:r>
          </a:p>
          <a:p>
            <a:r>
              <a:rPr lang="cs-CZ" dirty="0" smtClean="0"/>
              <a:t>pozůstalostní knihovny</a:t>
            </a:r>
            <a:r>
              <a:rPr lang="cs-CZ" dirty="0"/>
              <a:t> </a:t>
            </a:r>
            <a:r>
              <a:rPr lang="cs-CZ" dirty="0" smtClean="0"/>
              <a:t>- osobnostní</a:t>
            </a:r>
            <a:r>
              <a:rPr lang="cs-CZ" dirty="0"/>
              <a:t>, rodové, klášterní, zámecké nebo jednotlivých korporací (např. školní a spolkové</a:t>
            </a:r>
            <a:r>
              <a:rPr lang="cs-CZ" dirty="0" smtClean="0"/>
              <a:t>)</a:t>
            </a:r>
          </a:p>
          <a:p>
            <a:r>
              <a:rPr lang="cs-CZ" dirty="0" smtClean="0"/>
              <a:t>regionální literaturu v naprosto unikátním obsahu</a:t>
            </a:r>
          </a:p>
        </p:txBody>
      </p:sp>
    </p:spTree>
    <p:extLst>
      <p:ext uri="{BB962C8B-B14F-4D97-AF65-F5344CB8AC3E}">
        <p14:creationId xmlns:p14="http://schemas.microsoft.com/office/powerpoint/2010/main" xmlns="" val="408430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prstClr val="black"/>
                </a:solidFill>
              </a:rPr>
              <a:t/>
            </a:r>
            <a:br>
              <a:rPr lang="cs-CZ" sz="4000" dirty="0">
                <a:solidFill>
                  <a:prstClr val="black"/>
                </a:solidFill>
              </a:rPr>
            </a:br>
            <a:r>
              <a:rPr lang="cs-CZ" sz="4000" dirty="0" smtClean="0">
                <a:solidFill>
                  <a:prstClr val="black"/>
                </a:solidFill>
              </a:rPr>
              <a:t>Péče o tradiční knihovní dokumenty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79542" y="1969294"/>
            <a:ext cx="6432916" cy="428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5156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2021</TotalTime>
  <Words>1416</Words>
  <Application>Microsoft Office PowerPoint</Application>
  <PresentationFormat>Vlastní</PresentationFormat>
  <Paragraphs>190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Office Theme</vt:lpstr>
      <vt:lpstr>Knihovny muzeí a galerií  a Souborný katalog ČR</vt:lpstr>
      <vt:lpstr>KNIHOVNY MUZEÍ A GALERIÍ</vt:lpstr>
      <vt:lpstr>LEGISLATIVA </vt:lpstr>
      <vt:lpstr>KNIHOVNY MUZEÍ A GALERIÍ  (ZŘIZOVATEL MK ČR)</vt:lpstr>
      <vt:lpstr>KNIHOVNY MUZEÍ A GALERIÍ (ZŘIZOVATEL KRAJ)</vt:lpstr>
      <vt:lpstr>KNIHOVNY MUZEÍ A GALERIÍ  (ZŘIZOVATEL OBEC NEBO MĚSTO)</vt:lpstr>
      <vt:lpstr>KNIHOVNY MUZEÍ A GALERIÍ  (ZŘIZOVATEL OSTATNÍ SUBJEKTY)</vt:lpstr>
      <vt:lpstr>UNIKÁTNÍ FONDY  KNIHOVEN MUZEÍ A GALERIÍ</vt:lpstr>
      <vt:lpstr> Péče o tradiční knihovní dokumenty</vt:lpstr>
      <vt:lpstr>ULOŽENÍ</vt:lpstr>
      <vt:lpstr>KONZERVACE A RESTAUROVÁNÍ</vt:lpstr>
      <vt:lpstr>DIGITALIZACE</vt:lpstr>
      <vt:lpstr>VÝCHODISKA</vt:lpstr>
      <vt:lpstr>Koncepce rozvoje knihoven ČR na léta 2017 - 2020 </vt:lpstr>
      <vt:lpstr>DOTAZNÍKOVÁ AKCE K PRIORITĚ 4  VÝSLEDKY Z KNIHOVEN MUZEÍ A GALERIÍ</vt:lpstr>
      <vt:lpstr>POČET DOKUMENTŮ</vt:lpstr>
      <vt:lpstr> POČTY OSTATNÍCH DOKUMENTŮ  v dotazovaných institucí </vt:lpstr>
      <vt:lpstr>VÝSLEDKY DOTAZNÍKOVÉ AKCE  A SOUBORNÝ KATALOG</vt:lpstr>
      <vt:lpstr>SOUBORNÝ KATALOG  A KNIHOVNY MUZEÍ A GALERIÍ</vt:lpstr>
      <vt:lpstr>Snímek 20</vt:lpstr>
      <vt:lpstr>KNIHOVNICKÁ KOMISE AMG ČR</vt:lpstr>
      <vt:lpstr>Z HISTORIE KOMISE</vt:lpstr>
      <vt:lpstr>Snímek 23</vt:lpstr>
      <vt:lpstr>CÍLE KNIHOVNICKÉ KOMISE</vt:lpstr>
      <vt:lpstr>Snímek 25</vt:lpstr>
      <vt:lpstr>DLOUHOLETÁ SPOLUPRÁCE KNIHOVNICKÉ KOMISE  SE SOUBORNÝM KATALOGEM</vt:lpstr>
      <vt:lpstr>Snímek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Robert</cp:lastModifiedBy>
  <cp:revision>85</cp:revision>
  <cp:lastPrinted>2018-11-21T12:08:38Z</cp:lastPrinted>
  <dcterms:created xsi:type="dcterms:W3CDTF">2018-08-30T10:01:48Z</dcterms:created>
  <dcterms:modified xsi:type="dcterms:W3CDTF">2018-11-25T18:33:59Z</dcterms:modified>
</cp:coreProperties>
</file>