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6.jpeg" ContentType="image/jpeg"/>
  <Override PartName="/ppt/media/image4.png" ContentType="image/png"/>
  <Override PartName="/ppt/media/image7.png" ContentType="image/png"/>
  <Override PartName="/ppt/media/image11.png" ContentType="image/png"/>
  <Override PartName="/ppt/media/image5.jpeg" ContentType="image/jpeg"/>
  <Override PartName="/ppt/media/image8.gif" ContentType="image/gif"/>
  <Override PartName="/ppt/media/image10.png" ContentType="image/png"/>
  <Override PartName="/ppt/media/image18.jpeg" ContentType="image/jpeg"/>
  <Override PartName="/ppt/media/image12.png" ContentType="image/png"/>
  <Override PartName="/ppt/media/image13.png" ContentType="image/png"/>
  <Override PartName="/ppt/media/image14.jpeg" ContentType="image/jpeg"/>
  <Override PartName="/ppt/media/image15.jpeg" ContentType="image/jpeg"/>
  <Override PartName="/ppt/media/image16.jpeg" ContentType="image/jpeg"/>
  <Override PartName="/ppt/media/image19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r>
              <a:rPr b="0" lang="cs-CZ" sz="4400" spc="-1" strike="noStrike">
                <a:solidFill>
                  <a:srgbClr val="000000"/>
                </a:solidFill>
                <a:latin typeface="Times New Roman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Aft>
                <a:spcPts val="1414"/>
              </a:spcAft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 algn="ctr">
              <a:spcAft>
                <a:spcPts val="1131"/>
              </a:spcAft>
            </a:pPr>
            <a:r>
              <a:rPr b="0" lang="cs-CZ" sz="2800" spc="-1" strike="noStrike">
                <a:solidFill>
                  <a:srgbClr val="000000"/>
                </a:solidFill>
                <a:latin typeface="Times New Roman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 algn="ctr">
              <a:spcAft>
                <a:spcPts val="848"/>
              </a:spcAft>
            </a:pPr>
            <a:r>
              <a:rPr b="0" lang="cs-CZ" sz="2400" spc="-1" strike="noStrike">
                <a:solidFill>
                  <a:srgbClr val="000000"/>
                </a:solidFill>
                <a:latin typeface="Times New Roman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 algn="ctr">
              <a:spcAft>
                <a:spcPts val="561"/>
              </a:spcAft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 algn="ctr">
              <a:spcAft>
                <a:spcPts val="281"/>
              </a:spcAft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 algn="ctr">
              <a:spcAft>
                <a:spcPts val="281"/>
              </a:spcAft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 algn="ctr">
              <a:spcAft>
                <a:spcPts val="281"/>
              </a:spcAft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364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cs-CZ" sz="1400" spc="-1" strike="noStrike">
                <a:latin typeface="Times New Roman"/>
              </a:rPr>
              <a:t>&lt;datum/čas&gt;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00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cs-CZ" sz="1400" spc="-1" strike="noStrike">
                <a:latin typeface="Times New Roman"/>
              </a:rPr>
              <a:t>&lt;zápatí&gt;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664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126DC74-7287-4959-9EAF-0BA5FB382F42}" type="slidenum">
              <a:rPr b="0" lang="cs-CZ" sz="1400" spc="-1" strike="noStrike">
                <a:latin typeface="Times New Roman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0" y="-1440"/>
            <a:ext cx="10080000" cy="7561440"/>
          </a:xfrm>
          <a:prstGeom prst="rect">
            <a:avLst/>
          </a:prstGeom>
          <a:ln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7704000" cy="113868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cs-CZ" sz="4400" spc="-1" strike="noStrike">
                <a:solidFill>
                  <a:srgbClr val="000000"/>
                </a:solidFill>
                <a:latin typeface="Times New Roman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Times New Roman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Times New Roman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cs-CZ" sz="1400" spc="-1" strike="noStrike">
                <a:latin typeface="Times New Roman"/>
              </a:rPr>
              <a:t>&lt;datum/čas&gt;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cs-CZ" sz="1400" spc="-1" strike="noStrike">
                <a:latin typeface="Times New Roman"/>
              </a:rPr>
              <a:t>&lt;zápatí&gt;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AFD9204-5BCD-49B1-A816-8A85690E61C5}" type="slidenum">
              <a:rPr b="0" lang="cs-CZ" sz="1400" spc="-1" strike="noStrike">
                <a:latin typeface="Times New Roman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7704000" cy="113868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cs-CZ" sz="4400" spc="-1" strike="noStrike">
                <a:solidFill>
                  <a:srgbClr val="000000"/>
                </a:solidFill>
                <a:latin typeface="Times New Roman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Times New Roman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Times New Roman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cs-CZ" sz="1400" spc="-1" strike="noStrike">
                <a:latin typeface="Times New Roman"/>
              </a:rPr>
              <a:t>&lt;datum/čas&gt;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cs-CZ" sz="1400" spc="-1" strike="noStrike">
                <a:latin typeface="Times New Roman"/>
              </a:rPr>
              <a:t>&lt;zápatí&gt;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5C2C58CE-7A76-4922-984D-226C0BD4B5DB}" type="slidenum">
              <a:rPr b="0" lang="cs-CZ" sz="1400" spc="-1" strike="noStrike">
                <a:latin typeface="Times New Roman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7704000" cy="113868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cs-CZ" sz="4400" spc="-1" strike="noStrike">
                <a:solidFill>
                  <a:srgbClr val="000000"/>
                </a:solidFill>
                <a:latin typeface="Times New Roman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Times New Roman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Times New Roman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Times New Roman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cs-CZ" sz="1400" spc="-1" strike="noStrike">
                <a:latin typeface="Times New Roman"/>
              </a:rPr>
              <a:t>&lt;datum/čas&gt;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cs-CZ" sz="1400" spc="-1" strike="noStrike">
                <a:latin typeface="Times New Roman"/>
              </a:rPr>
              <a:t>&lt;zápatí&gt;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DD6E8C3-065C-4A4E-BE2A-82CCE7641B14}" type="slidenum">
              <a:rPr b="0" lang="cs-CZ" sz="1400" spc="-1" strike="noStrike">
                <a:latin typeface="Times New Roman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4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4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4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3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3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4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gif"/><Relationship Id="rId3" Type="http://schemas.openxmlformats.org/officeDocument/2006/relationships/slideLayout" Target="../slideLayouts/slideLayout4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4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504000" y="316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cs-CZ" sz="4400" spc="-1" strike="noStrike">
                <a:solidFill>
                  <a:srgbClr val="000000"/>
                </a:solidFill>
                <a:latin typeface="Cambria"/>
              </a:rPr>
              <a:t>Malé muzeum ve velkém katalogu</a:t>
            </a:r>
            <a:endParaRPr b="1" lang="cs-CZ" sz="4400" spc="-1" strike="noStrike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504000" y="4752000"/>
            <a:ext cx="8870040" cy="259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 algn="ctr">
              <a:spcAft>
                <a:spcPts val="1414"/>
              </a:spcAft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Barbora Horáková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 algn="ctr">
              <a:spcAft>
                <a:spcPts val="1414"/>
              </a:spcAft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Regionální muzeum ve Vysokém Mýtě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000" spc="-1" strike="noStrike">
                <a:solidFill>
                  <a:srgbClr val="000000"/>
                </a:solidFill>
                <a:latin typeface="Cambria"/>
              </a:rPr>
              <a:t> </a:t>
            </a:r>
            <a:r>
              <a:rPr b="0" lang="cs-CZ" sz="4000" spc="-1" strike="noStrike">
                <a:solidFill>
                  <a:srgbClr val="000000"/>
                </a:solidFill>
                <a:latin typeface="Cambria"/>
              </a:rPr>
              <a:t>2014 spolupráce s SK ČR</a:t>
            </a:r>
            <a:endParaRPr b="0" lang="cs-CZ" sz="4000" spc="-1" strike="noStrike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1655280" y="1768680"/>
            <a:ext cx="6566760" cy="438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cs-CZ" sz="4400" spc="-1" strike="noStrike">
                <a:solidFill>
                  <a:srgbClr val="000000"/>
                </a:solidFill>
                <a:latin typeface="Times New Roman"/>
              </a:rPr>
              <a:t>2018 AKS Verbis</a:t>
            </a:r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503640" y="2125080"/>
            <a:ext cx="8870040" cy="367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cs-CZ" sz="4400" spc="-1" strike="noStrike">
                <a:solidFill>
                  <a:srgbClr val="000000"/>
                </a:solidFill>
                <a:latin typeface="Times New Roman"/>
              </a:rPr>
              <a:t>Proč spolupracovat?</a:t>
            </a:r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504000" y="1769040"/>
            <a:ext cx="8870040" cy="2091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Prezentace unikátních titulů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Stahování záznamů a autorit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MVS 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CADR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2520000" y="3591720"/>
            <a:ext cx="5193000" cy="3248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cs-CZ" sz="4000" spc="-1" strike="noStrike">
                <a:solidFill>
                  <a:srgbClr val="000000"/>
                </a:solidFill>
                <a:latin typeface="Cambria"/>
              </a:rPr>
              <a:t>Úskalí při spolupráci</a:t>
            </a:r>
            <a:endParaRPr b="0" lang="cs-CZ" sz="4000" spc="-1" strike="noStrike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98" name="TextShape 2"/>
          <p:cNvSpPr txBox="1"/>
          <p:nvPr/>
        </p:nvSpPr>
        <p:spPr>
          <a:xfrm>
            <a:off x="504000" y="1769040"/>
            <a:ext cx="8870040" cy="2091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Multiplicita záznamů v bázi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Práce „navíc“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Times New Roman"/>
              </a:rPr>
              <a:t>IT, systémy, nastavení...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288000" y="3528000"/>
            <a:ext cx="9432000" cy="316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cs-CZ" sz="4000" spc="-1" strike="noStrike">
                <a:solidFill>
                  <a:srgbClr val="000000"/>
                </a:solidFill>
                <a:latin typeface="Cambria"/>
              </a:rPr>
              <a:t>Po čtyřech letech s SKC</a:t>
            </a:r>
            <a:endParaRPr b="1" lang="cs-CZ" sz="4000" spc="-1" strike="noStrike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504000" y="176904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600" spc="-1" strike="noStrike">
                <a:solidFill>
                  <a:srgbClr val="000000"/>
                </a:solidFill>
                <a:latin typeface="Cambria"/>
              </a:rPr>
              <a:t>Záznamů ve fondu: </a:t>
            </a:r>
            <a:endParaRPr b="0" lang="cs-CZ" sz="36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600" spc="-1" strike="noStrike">
                <a:solidFill>
                  <a:srgbClr val="000000"/>
                </a:solidFill>
                <a:latin typeface="Cambria"/>
              </a:rPr>
              <a:t>14 457</a:t>
            </a:r>
            <a:endParaRPr b="0" lang="cs-CZ" sz="3600" spc="-1" strike="noStrike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5832000" y="1656000"/>
            <a:ext cx="2520000" cy="2304000"/>
          </a:xfrm>
          <a:prstGeom prst="rect">
            <a:avLst/>
          </a:prstGeom>
          <a:ln>
            <a:noFill/>
          </a:ln>
        </p:spPr>
      </p:pic>
      <p:sp>
        <p:nvSpPr>
          <p:cNvPr id="203" name="TextShape 3"/>
          <p:cNvSpPr txBox="1"/>
          <p:nvPr/>
        </p:nvSpPr>
        <p:spPr>
          <a:xfrm>
            <a:off x="504000" y="4059360"/>
            <a:ext cx="4328280" cy="2091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600" spc="-1" strike="noStrike">
                <a:solidFill>
                  <a:srgbClr val="000000"/>
                </a:solidFill>
                <a:latin typeface="Cambria"/>
              </a:rPr>
              <a:t>Odesláno do Caslin:</a:t>
            </a:r>
            <a:endParaRPr b="0" lang="cs-CZ" sz="36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600" spc="-1" strike="noStrike">
                <a:solidFill>
                  <a:srgbClr val="000000"/>
                </a:solidFill>
                <a:latin typeface="Cambria"/>
              </a:rPr>
              <a:t>4 744</a:t>
            </a:r>
            <a:endParaRPr b="0" lang="cs-CZ" sz="36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cs-CZ" sz="36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2"/>
          <a:stretch/>
        </p:blipFill>
        <p:spPr>
          <a:xfrm>
            <a:off x="5832000" y="4248000"/>
            <a:ext cx="2520000" cy="237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cs-CZ" sz="4000" spc="-1" strike="noStrike">
                <a:solidFill>
                  <a:srgbClr val="000000"/>
                </a:solidFill>
                <a:latin typeface="Cambria"/>
              </a:rPr>
              <a:t>Spokojený zřizovatel</a:t>
            </a:r>
            <a:endParaRPr b="0" lang="cs-CZ" sz="4000" spc="-1" strike="noStrike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1652040" y="1768680"/>
            <a:ext cx="6573240" cy="438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cs-CZ" sz="4000" spc="-1" strike="noStrike">
                <a:solidFill>
                  <a:srgbClr val="000000"/>
                </a:solidFill>
                <a:latin typeface="Cambria"/>
              </a:rPr>
              <a:t>Spokojený knihovník</a:t>
            </a:r>
            <a:endParaRPr b="0" lang="cs-CZ" sz="4000" spc="-1" strike="noStrike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2016000" y="1768680"/>
            <a:ext cx="5845680" cy="438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cs-CZ" sz="4000" spc="-1" strike="noStrike">
                <a:solidFill>
                  <a:srgbClr val="000000"/>
                </a:solidFill>
                <a:latin typeface="Cambria"/>
              </a:rPr>
              <a:t>Spokojený čtenář</a:t>
            </a:r>
            <a:endParaRPr b="0" lang="cs-CZ" sz="4000" spc="-1" strike="noStrike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1650600" y="1768680"/>
            <a:ext cx="6576120" cy="438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2628000" y="3168000"/>
            <a:ext cx="6695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This work is licensed under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a Creative Commons Attribution-ShareAlike 3.0 Unported License.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It makes use of the works of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Kelly Loves Whales and Nick Merritt.</a:t>
            </a:r>
            <a:endParaRPr b="0" lang="cs-CZ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1250280" y="3672000"/>
            <a:ext cx="837720" cy="294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cs-CZ" sz="4400" spc="-1" strike="noStrike">
                <a:solidFill>
                  <a:srgbClr val="000000"/>
                </a:solidFill>
                <a:latin typeface="Times New Roman"/>
              </a:rPr>
              <a:t>Trocha statistiky – muzea v ÚO</a:t>
            </a:r>
            <a:endParaRPr b="1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561960" y="1951560"/>
            <a:ext cx="9014040" cy="4960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Česká Třebová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Choceň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Králíky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Lanškroun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Letohrad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Ústí nad Orlicí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Vysoké Mýto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Žamberk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72" name="TextShape 3"/>
          <p:cNvSpPr txBox="1"/>
          <p:nvPr/>
        </p:nvSpPr>
        <p:spPr>
          <a:xfrm>
            <a:off x="504000" y="301680"/>
            <a:ext cx="7704000" cy="1138680"/>
          </a:xfrm>
          <a:prstGeom prst="rect">
            <a:avLst/>
          </a:prstGeom>
          <a:noFill/>
          <a:ln>
            <a:noFill/>
          </a:ln>
        </p:spPr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cs-CZ" sz="4400" spc="-1" strike="noStrike">
                <a:solidFill>
                  <a:srgbClr val="000000"/>
                </a:solidFill>
                <a:latin typeface="Cambria"/>
              </a:rPr>
              <a:t>Katalog knihovny</a:t>
            </a:r>
            <a:endParaRPr b="1" lang="cs-CZ" sz="4400" spc="-1" strike="noStrike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Česká Třebová (BACH)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Ústí nad Orlicí (Clavius)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Vysoké Mýto (Verbis)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cs-CZ" sz="4400" spc="-1" strike="noStrike">
                <a:solidFill>
                  <a:srgbClr val="000000"/>
                </a:solidFill>
                <a:latin typeface="Cambria"/>
              </a:rPr>
              <a:t>Evidence na MK</a:t>
            </a:r>
            <a:endParaRPr b="1" lang="cs-CZ" sz="4400" spc="-1" strike="noStrike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504000" y="1769040"/>
            <a:ext cx="8870040" cy="2091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Ústí nad Orlicí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Vysoké Mýto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cs-CZ" sz="3600" spc="-1" strike="noStrike">
                <a:solidFill>
                  <a:srgbClr val="000000"/>
                </a:solidFill>
                <a:latin typeface="Cambria"/>
              </a:rPr>
              <a:t>Spolupráce se Souborným katalogem</a:t>
            </a:r>
            <a:endParaRPr b="1" lang="cs-CZ" sz="3600" spc="-1" strike="noStrike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504000" y="1769040"/>
            <a:ext cx="88700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cs-CZ" sz="3200" spc="-1" strike="noStrike">
                <a:latin typeface="Cambria"/>
              </a:rPr>
              <a:t>Knihovna Regionálního muzea ve Vysokém Mýtě</a:t>
            </a:r>
            <a:endParaRPr b="0" lang="cs-CZ" sz="3200" spc="-1" strike="noStrike">
              <a:latin typeface="Cambria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cs-CZ" sz="4400" spc="-1" strike="noStrike">
                <a:solidFill>
                  <a:srgbClr val="000000"/>
                </a:solidFill>
                <a:latin typeface="Cambria"/>
              </a:rPr>
              <a:t>Evidence v retrospektivě</a:t>
            </a:r>
            <a:endParaRPr b="1" lang="cs-CZ" sz="4400" spc="-1" strike="noStrike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504000" y="1769040"/>
            <a:ext cx="8870040" cy="2091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Cambria"/>
              </a:rPr>
              <a:t>1871 založení muzea a rukopisné inventáře</a:t>
            </a:r>
            <a:endParaRPr b="0" lang="cs-CZ" sz="3200" spc="-1" strike="noStrike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2379240" y="2426400"/>
            <a:ext cx="4964760" cy="372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504000" y="213480"/>
            <a:ext cx="7704000" cy="1314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400" spc="-1" strike="noStrike">
                <a:solidFill>
                  <a:srgbClr val="000000"/>
                </a:solidFill>
                <a:latin typeface="Cambria"/>
              </a:rPr>
              <a:t> </a:t>
            </a:r>
            <a:r>
              <a:rPr b="0" lang="cs-CZ" sz="4400" spc="-1" strike="noStrike">
                <a:solidFill>
                  <a:srgbClr val="000000"/>
                </a:solidFill>
                <a:latin typeface="Cambria"/>
              </a:rPr>
              <a:t>1969 rozdělení knihovny na sbírkovou a odbornou část</a:t>
            </a:r>
            <a:endParaRPr b="0" lang="cs-CZ" sz="4400" spc="-1" strike="noStrike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3294720" y="1768680"/>
            <a:ext cx="3287880" cy="438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cs-CZ" sz="4400" spc="-1" strike="noStrike">
                <a:solidFill>
                  <a:srgbClr val="000000"/>
                </a:solidFill>
                <a:latin typeface="Times New Roman"/>
              </a:rPr>
              <a:t>Léta 90. Bach, Isis, Excel, Acces</a:t>
            </a:r>
            <a:endParaRPr b="0" lang="cs-CZ" sz="4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503640" y="2234880"/>
            <a:ext cx="4328280" cy="345240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2"/>
          <a:stretch/>
        </p:blipFill>
        <p:spPr>
          <a:xfrm>
            <a:off x="5048640" y="2419200"/>
            <a:ext cx="4328280" cy="308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576000" y="629280"/>
            <a:ext cx="7704000" cy="59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000" spc="-1" strike="noStrike">
                <a:solidFill>
                  <a:srgbClr val="000000"/>
                </a:solidFill>
                <a:latin typeface="Cambria"/>
              </a:rPr>
              <a:t> </a:t>
            </a:r>
            <a:r>
              <a:rPr b="0" lang="cs-CZ" sz="4000" spc="-1" strike="noStrike">
                <a:solidFill>
                  <a:srgbClr val="000000"/>
                </a:solidFill>
                <a:latin typeface="Cambria"/>
              </a:rPr>
              <a:t>2002 evidence na MK</a:t>
            </a:r>
            <a:endParaRPr b="0" lang="cs-CZ" sz="4000" spc="-1" strike="noStrike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88" name="TextShape 2"/>
          <p:cNvSpPr txBox="1"/>
          <p:nvPr/>
        </p:nvSpPr>
        <p:spPr>
          <a:xfrm>
            <a:off x="417960" y="1224000"/>
            <a:ext cx="8870040" cy="100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lnSpc>
                <a:spcPct val="115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000" spc="-1" strike="noStrike">
                <a:solidFill>
                  <a:srgbClr val="000000"/>
                </a:solidFill>
                <a:latin typeface="Cambria"/>
              </a:rPr>
              <a:t>2005 převod fondu do AKS </a:t>
            </a:r>
            <a:r>
              <a:rPr b="0" lang="cs-CZ" sz="4000" spc="-1" strike="noStrike">
                <a:solidFill>
                  <a:srgbClr val="000000"/>
                </a:solidFill>
                <a:latin typeface="Cambria"/>
              </a:rPr>
              <a:t>Clavius</a:t>
            </a:r>
            <a:endParaRPr b="0" lang="cs-CZ" sz="4000" spc="-1" strike="noStrike">
              <a:solidFill>
                <a:srgbClr val="000000"/>
              </a:solidFill>
              <a:latin typeface="Cambria"/>
            </a:endParaRPr>
          </a:p>
          <a:p>
            <a:pPr marL="432000" indent="-324000">
              <a:lnSpc>
                <a:spcPct val="115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cs-CZ" sz="4000" spc="-1" strike="noStrike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1152000" y="2520000"/>
            <a:ext cx="7560000" cy="4253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Application>LibreOffice/6.0.5.2$Windows_X86_64 LibreOffice_project/54c8cbb85f300ac59db32fe8a675ff7683cd5a16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2018-11-06T13:30:32Z</dcterms:created>
  <dc:creator/>
  <dc:description>Those creative commons textures have been used:
http://www.flickr.com/photos/kellyloveswhales/3505365913/ by 'Kelly Loves Whales'
http://www.flickr.com/photos/digitalyardsale/4806075532/in/photostream/ by Nick Merritt
License: https://creativecommons.org/licenses/by-sa/3.0/</dc:description>
  <dc:language>cs-CZ</dc:language>
  <cp:lastModifiedBy/>
  <dcterms:modified xsi:type="dcterms:W3CDTF">2018-11-07T13:49:14Z</dcterms:modified>
  <cp:revision>3</cp:revision>
  <dc:subject/>
  <dc:title>Vintage</dc:title>
</cp:coreProperties>
</file>