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9.png" ContentType="image/png"/>
  <Override PartName="/ppt/media/image1.png" ContentType="image/png"/>
  <Override PartName="/ppt/media/image2.png" ContentType="image/png"/>
  <Override PartName="/ppt/media/image17.jpeg" ContentType="image/jpeg"/>
  <Override PartName="/ppt/media/image3.png" ContentType="image/png"/>
  <Override PartName="/ppt/media/image6.jpeg" ContentType="image/jpeg"/>
  <Override PartName="/ppt/media/image4.png" ContentType="image/png"/>
  <Override PartName="/ppt/media/image7.png" ContentType="image/png"/>
  <Override PartName="/ppt/media/image11.png" ContentType="image/png"/>
  <Override PartName="/ppt/media/image5.jpeg" ContentType="image/jpeg"/>
  <Override PartName="/ppt/media/image8.gif" ContentType="image/gif"/>
  <Override PartName="/ppt/media/image10.png" ContentType="image/png"/>
  <Override PartName="/ppt/media/image18.jpeg" ContentType="image/jpeg"/>
  <Override PartName="/ppt/media/image12.png" ContentType="image/png"/>
  <Override PartName="/ppt/media/image13.png" ContentType="image/png"/>
  <Override PartName="/ppt/media/image14.jpeg" ContentType="image/jpeg"/>
  <Override PartName="/ppt/media/image15.jpeg" ContentType="image/jpeg"/>
  <Override PartName="/ppt/media/image16.jpeg" ContentType="image/jpeg"/>
  <Override PartName="/ppt/media/image19.png" ContentType="image/pn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031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5019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031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5019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504000" y="316800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5031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5019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50400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5031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5019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504000" y="316800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5031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5019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50400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5031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5019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504000" y="316800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 type="body"/>
          </p:nvPr>
        </p:nvSpPr>
        <p:spPr>
          <a:xfrm>
            <a:off x="35031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body"/>
          </p:nvPr>
        </p:nvSpPr>
        <p:spPr>
          <a:xfrm>
            <a:off x="6501960" y="475200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 type="body"/>
          </p:nvPr>
        </p:nvSpPr>
        <p:spPr>
          <a:xfrm>
            <a:off x="50400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 type="body"/>
          </p:nvPr>
        </p:nvSpPr>
        <p:spPr>
          <a:xfrm>
            <a:off x="35031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 type="body"/>
          </p:nvPr>
        </p:nvSpPr>
        <p:spPr>
          <a:xfrm>
            <a:off x="6501960" y="5805360"/>
            <a:ext cx="28558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168000"/>
            <a:ext cx="9071640" cy="585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cs-CZ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9000" y="580536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9000" y="4752000"/>
            <a:ext cx="432828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5805360"/>
            <a:ext cx="8870040" cy="961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algn="ctr">
              <a:spcAft>
                <a:spcPts val="1414"/>
              </a:spcAft>
            </a:pP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80000" cy="7560000"/>
          </a:xfrm>
          <a:prstGeom prst="rect">
            <a:avLst/>
          </a:prstGeom>
          <a:ln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3168000"/>
            <a:ext cx="9071640" cy="1262160"/>
          </a:xfrm>
          <a:prstGeom prst="rect">
            <a:avLst/>
          </a:prstGeom>
        </p:spPr>
        <p:txBody>
          <a:bodyPr lIns="0" rIns="0" tIns="0" bIns="0" anchor="ctr">
            <a:normAutofit/>
          </a:bodyPr>
          <a:p>
            <a:pPr algn="ctr"/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Klikněte pro úpravu formátu textu nadpisu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4752000"/>
            <a:ext cx="8870040" cy="20160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 algn="ctr">
              <a:spcAft>
                <a:spcPts val="1414"/>
              </a:spcAft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Klikněte pro úpravu formátu textu osnovy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lvl="1" marL="864000" indent="-324000" algn="ctr">
              <a:spcAft>
                <a:spcPts val="1131"/>
              </a:spcAft>
            </a:pPr>
            <a:r>
              <a:rPr b="0" lang="cs-CZ" sz="2800" spc="-1" strike="noStrike">
                <a:solidFill>
                  <a:srgbClr val="000000"/>
                </a:solidFill>
                <a:latin typeface="Times New Roman"/>
              </a:rPr>
              <a:t>Druhá úroveň</a:t>
            </a:r>
            <a:endParaRPr b="0" lang="cs-CZ" sz="2800" spc="-1" strike="noStrike">
              <a:solidFill>
                <a:srgbClr val="000000"/>
              </a:solidFill>
              <a:latin typeface="Times New Roman"/>
            </a:endParaRPr>
          </a:p>
          <a:p>
            <a:pPr lvl="2" marL="1296000" indent="-288000" algn="ctr">
              <a:spcAft>
                <a:spcPts val="848"/>
              </a:spcAft>
            </a:pPr>
            <a:r>
              <a:rPr b="0" lang="cs-CZ" sz="2400" spc="-1" strike="noStrike">
                <a:solidFill>
                  <a:srgbClr val="000000"/>
                </a:solidFill>
                <a:latin typeface="Times New Roman"/>
              </a:rPr>
              <a:t>Třetí úroveň</a:t>
            </a:r>
            <a:endParaRPr b="0" lang="cs-CZ" sz="2400" spc="-1" strike="noStrike">
              <a:solidFill>
                <a:srgbClr val="000000"/>
              </a:solidFill>
              <a:latin typeface="Times New Roman"/>
            </a:endParaRPr>
          </a:p>
          <a:p>
            <a:pPr lvl="3" marL="1728000" indent="-216000" algn="ctr">
              <a:spcAft>
                <a:spcPts val="561"/>
              </a:spcAft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Čtvrtá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4" marL="2160000" indent="-216000" algn="ctr">
              <a:spcAft>
                <a:spcPts val="281"/>
              </a:spcAft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Pátá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5" marL="2592000" indent="-216000" algn="ctr">
              <a:spcAft>
                <a:spcPts val="281"/>
              </a:spcAft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Šestá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6" marL="3024000" indent="-216000" algn="ctr">
              <a:spcAft>
                <a:spcPts val="281"/>
              </a:spcAft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Sedmá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dt"/>
          </p:nvPr>
        </p:nvSpPr>
        <p:spPr>
          <a:xfrm>
            <a:off x="50364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cs-CZ" sz="1400" spc="-1" strike="noStrike">
                <a:latin typeface="Times New Roman"/>
              </a:rPr>
              <a:t>&lt;datum/čas&gt;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ftr"/>
          </p:nvPr>
        </p:nvSpPr>
        <p:spPr>
          <a:xfrm>
            <a:off x="344700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sldNum"/>
          </p:nvPr>
        </p:nvSpPr>
        <p:spPr>
          <a:xfrm>
            <a:off x="722664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6126DC74-7287-4959-9EAF-0BA5FB382F42}" type="slidenum">
              <a:rPr b="0" lang="cs-CZ" sz="1400" spc="-1" strike="noStrike">
                <a:latin typeface="Times New Roman"/>
              </a:rPr>
              <a:t>&lt;číslo&gt;</a:t>
            </a:fld>
            <a:endParaRPr b="0" lang="cs-CZ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2"/>
          <a:stretch/>
        </p:blipFill>
        <p:spPr>
          <a:xfrm>
            <a:off x="0" y="-1440"/>
            <a:ext cx="10080000" cy="7561440"/>
          </a:xfrm>
          <a:prstGeom prst="rect">
            <a:avLst/>
          </a:prstGeom>
          <a:ln>
            <a:noFill/>
          </a:ln>
        </p:spPr>
      </p:pic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7704000" cy="11386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Klikněte pro úpravu formátu textu nadpisu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88700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Klikněte pro úpravu formátu textu osnovy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solidFill>
                  <a:srgbClr val="000000"/>
                </a:solidFill>
                <a:latin typeface="Times New Roman"/>
              </a:rPr>
              <a:t>Druhá úroveň</a:t>
            </a:r>
            <a:endParaRPr b="0" lang="cs-CZ" sz="2800" spc="-1" strike="noStrike">
              <a:solidFill>
                <a:srgbClr val="000000"/>
              </a:solidFill>
              <a:latin typeface="Times New Roman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solidFill>
                  <a:srgbClr val="000000"/>
                </a:solidFill>
                <a:latin typeface="Times New Roman"/>
              </a:rPr>
              <a:t>Třetí úroveň</a:t>
            </a:r>
            <a:endParaRPr b="0" lang="cs-CZ" sz="2400" spc="-1" strike="noStrike">
              <a:solidFill>
                <a:srgbClr val="000000"/>
              </a:solidFill>
              <a:latin typeface="Times New Roman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Čtvrtá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Pátá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Šestá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Sedmá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cs-CZ" sz="1400" spc="-1" strike="noStrike">
                <a:latin typeface="Times New Roman"/>
              </a:rPr>
              <a:t>&lt;datum/čas&gt;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6AFD9204-5BCD-49B1-A816-8A85690E61C5}" type="slidenum">
              <a:rPr b="0" lang="cs-CZ" sz="1400" spc="-1" strike="noStrike">
                <a:latin typeface="Times New Roman"/>
              </a:rPr>
              <a:t>&lt;číslo&gt;</a:t>
            </a:fld>
            <a:endParaRPr b="0" lang="cs-CZ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80000" cy="7560000"/>
          </a:xfrm>
          <a:prstGeom prst="rect">
            <a:avLst/>
          </a:prstGeom>
          <a:ln>
            <a:noFill/>
          </a:ln>
        </p:spPr>
      </p:pic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7704000" cy="11386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Klikněte pro úpravu formátu textu nadpisu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88700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Klikněte pro úpravu formátu textu osnovy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solidFill>
                  <a:srgbClr val="000000"/>
                </a:solidFill>
                <a:latin typeface="Times New Roman"/>
              </a:rPr>
              <a:t>Druhá úroveň</a:t>
            </a:r>
            <a:endParaRPr b="0" lang="cs-CZ" sz="2800" spc="-1" strike="noStrike">
              <a:solidFill>
                <a:srgbClr val="000000"/>
              </a:solidFill>
              <a:latin typeface="Times New Roman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solidFill>
                  <a:srgbClr val="000000"/>
                </a:solidFill>
                <a:latin typeface="Times New Roman"/>
              </a:rPr>
              <a:t>Třetí úroveň</a:t>
            </a:r>
            <a:endParaRPr b="0" lang="cs-CZ" sz="2400" spc="-1" strike="noStrike">
              <a:solidFill>
                <a:srgbClr val="000000"/>
              </a:solidFill>
              <a:latin typeface="Times New Roman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Čtvrtá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Pátá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Šestá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Sedmá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cs-CZ" sz="1400" spc="-1" strike="noStrike">
                <a:latin typeface="Times New Roman"/>
              </a:rPr>
              <a:t>&lt;datum/čas&gt;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5C2C58CE-7A76-4922-984D-226C0BD4B5DB}" type="slidenum">
              <a:rPr b="0" lang="cs-CZ" sz="1400" spc="-1" strike="noStrike">
                <a:latin typeface="Times New Roman"/>
              </a:rPr>
              <a:t>&lt;číslo&gt;</a:t>
            </a:fld>
            <a:endParaRPr b="0" lang="cs-CZ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" descr=""/>
          <p:cNvPicPr/>
          <p:nvPr/>
        </p:nvPicPr>
        <p:blipFill>
          <a:blip r:embed="rId2"/>
          <a:stretch/>
        </p:blipFill>
        <p:spPr>
          <a:xfrm>
            <a:off x="0" y="0"/>
            <a:ext cx="10080000" cy="7560000"/>
          </a:xfrm>
          <a:prstGeom prst="rect">
            <a:avLst/>
          </a:prstGeom>
          <a:ln>
            <a:noFill/>
          </a:ln>
        </p:spPr>
      </p:pic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7704000" cy="113868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Klikněte pro úpravu formátu textu nadpisu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8870040" cy="43844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Klikněte pro úpravu formátu textu osnovy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lvl="1" marL="864000" indent="-324000">
              <a:spcAft>
                <a:spcPts val="1134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pc="-1" strike="noStrike">
                <a:solidFill>
                  <a:srgbClr val="000000"/>
                </a:solidFill>
                <a:latin typeface="Times New Roman"/>
              </a:rPr>
              <a:t>Druhá úroveň</a:t>
            </a:r>
            <a:endParaRPr b="0" lang="cs-CZ" sz="2800" spc="-1" strike="noStrike">
              <a:solidFill>
                <a:srgbClr val="000000"/>
              </a:solidFill>
              <a:latin typeface="Times New Roman"/>
            </a:endParaRPr>
          </a:p>
          <a:p>
            <a:pPr lvl="2" marL="1296000" indent="-288000"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pc="-1" strike="noStrike">
                <a:solidFill>
                  <a:srgbClr val="000000"/>
                </a:solidFill>
                <a:latin typeface="Times New Roman"/>
              </a:rPr>
              <a:t>Třetí úroveň</a:t>
            </a:r>
            <a:endParaRPr b="0" lang="cs-CZ" sz="2400" spc="-1" strike="noStrike">
              <a:solidFill>
                <a:srgbClr val="000000"/>
              </a:solidFill>
              <a:latin typeface="Times New Roman"/>
            </a:endParaRPr>
          </a:p>
          <a:p>
            <a:pPr lvl="3" marL="1728000" indent="-216000">
              <a:spcAft>
                <a:spcPts val="567"/>
              </a:spcAft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Čtvrtá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4" marL="2160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Pátá úroveň osnovy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5" marL="2592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Šestá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  <a:p>
            <a:pPr lvl="6" marL="3024000" indent="-216000">
              <a:spcAft>
                <a:spcPts val="283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Times New Roman"/>
              </a:rPr>
              <a:t>Sedmá úroveň</a:t>
            </a:r>
            <a:endParaRPr b="0" lang="cs-CZ" sz="20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r>
              <a:rPr b="0" lang="cs-CZ" sz="1400" spc="-1" strike="noStrike">
                <a:latin typeface="Times New Roman"/>
              </a:rPr>
              <a:t>&lt;datum/čas&gt;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130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b="0" lang="cs-CZ" sz="1400" spc="-1" strike="noStrike">
                <a:latin typeface="Times New Roman"/>
              </a:rPr>
              <a:t>&lt;zápatí&gt;</a:t>
            </a:r>
            <a:endParaRPr b="0" lang="cs-CZ" sz="1400" spc="-1" strike="noStrike">
              <a:latin typeface="Times New Roman"/>
            </a:endParaRPr>
          </a:p>
        </p:txBody>
      </p:sp>
      <p:sp>
        <p:nvSpPr>
          <p:cNvPr id="131" name="PlaceHolder 5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6DD6E8C3-065C-4A4E-BE2A-82CCE7641B14}" type="slidenum">
              <a:rPr b="0" lang="cs-CZ" sz="1400" spc="-1" strike="noStrike">
                <a:latin typeface="Times New Roman"/>
              </a:rPr>
              <a:t>&lt;číslo&gt;</a:t>
            </a:fld>
            <a:endParaRPr b="0" lang="cs-CZ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3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46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46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image" Target="../media/image15.jpeg"/><Relationship Id="rId3" Type="http://schemas.openxmlformats.org/officeDocument/2006/relationships/slideLayout" Target="../slideLayouts/slideLayout4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3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3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3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4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3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gif"/><Relationship Id="rId3" Type="http://schemas.openxmlformats.org/officeDocument/2006/relationships/slideLayout" Target="../slideLayouts/slideLayout40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504000" y="316800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rmAutofit/>
          </a:bodyPr>
          <a:p>
            <a:pPr algn="ctr"/>
            <a:r>
              <a:rPr b="1" lang="cs-CZ" sz="4400" spc="-1" strike="noStrike">
                <a:solidFill>
                  <a:srgbClr val="000000"/>
                </a:solidFill>
                <a:latin typeface="Cambria"/>
              </a:rPr>
              <a:t>Malé muzeum ve velkém katalogu</a:t>
            </a:r>
            <a:endParaRPr b="1" lang="cs-CZ" sz="44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69" name="TextShape 2"/>
          <p:cNvSpPr txBox="1"/>
          <p:nvPr/>
        </p:nvSpPr>
        <p:spPr>
          <a:xfrm>
            <a:off x="504000" y="4752000"/>
            <a:ext cx="8870040" cy="2592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 algn="ctr">
              <a:spcAft>
                <a:spcPts val="1414"/>
              </a:spcAft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Barbora Horáková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 algn="ctr">
              <a:spcAft>
                <a:spcPts val="1414"/>
              </a:spcAft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Regionální muzeum ve Vysokém Mýtě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2014 spolupráce s SK ČR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191" name="" descr=""/>
          <p:cNvPicPr/>
          <p:nvPr/>
        </p:nvPicPr>
        <p:blipFill>
          <a:blip r:embed="rId1"/>
          <a:stretch/>
        </p:blipFill>
        <p:spPr>
          <a:xfrm>
            <a:off x="1655280" y="1768680"/>
            <a:ext cx="6566760" cy="4384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2018 AKS Verbis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93" name="" descr=""/>
          <p:cNvPicPr/>
          <p:nvPr/>
        </p:nvPicPr>
        <p:blipFill>
          <a:blip r:embed="rId1"/>
          <a:stretch/>
        </p:blipFill>
        <p:spPr>
          <a:xfrm>
            <a:off x="503640" y="2125080"/>
            <a:ext cx="8870040" cy="3671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Proč spolupracovat?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5" name="TextShape 2"/>
          <p:cNvSpPr txBox="1"/>
          <p:nvPr/>
        </p:nvSpPr>
        <p:spPr>
          <a:xfrm>
            <a:off x="504000" y="1769040"/>
            <a:ext cx="8870040" cy="20912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Prezentace unikátních titulů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Stahování záznamů a autorit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MVS 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CADR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96" name="" descr=""/>
          <p:cNvPicPr/>
          <p:nvPr/>
        </p:nvPicPr>
        <p:blipFill>
          <a:blip r:embed="rId1"/>
          <a:stretch/>
        </p:blipFill>
        <p:spPr>
          <a:xfrm>
            <a:off x="2520000" y="3591720"/>
            <a:ext cx="5193000" cy="3248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Úskalí při spolupráci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504000" y="1769040"/>
            <a:ext cx="8870040" cy="20912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Multiplicita záznamů v bázi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Práce „navíc“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Times New Roman"/>
              </a:rPr>
              <a:t>IT, systémy, nastavení...</a:t>
            </a:r>
            <a:endParaRPr b="0" lang="cs-CZ" sz="32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99" name="" descr=""/>
          <p:cNvPicPr/>
          <p:nvPr/>
        </p:nvPicPr>
        <p:blipFill>
          <a:blip r:embed="rId1"/>
          <a:stretch/>
        </p:blipFill>
        <p:spPr>
          <a:xfrm>
            <a:off x="288000" y="3528000"/>
            <a:ext cx="9432000" cy="3168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1" lang="cs-CZ" sz="4000" spc="-1" strike="noStrike">
                <a:solidFill>
                  <a:srgbClr val="000000"/>
                </a:solidFill>
                <a:latin typeface="Cambria"/>
              </a:rPr>
              <a:t>Po čtyřech letech s SKC</a:t>
            </a:r>
            <a:endParaRPr b="1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201" name="TextShape 2"/>
          <p:cNvSpPr txBox="1"/>
          <p:nvPr/>
        </p:nvSpPr>
        <p:spPr>
          <a:xfrm>
            <a:off x="504000" y="1769040"/>
            <a:ext cx="4328280" cy="20912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600" spc="-1" strike="noStrike">
                <a:solidFill>
                  <a:srgbClr val="000000"/>
                </a:solidFill>
                <a:latin typeface="Cambria"/>
              </a:rPr>
              <a:t>Záznamů ve fondu: </a:t>
            </a:r>
            <a:endParaRPr b="0" lang="cs-CZ" sz="36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600" spc="-1" strike="noStrike">
                <a:solidFill>
                  <a:srgbClr val="000000"/>
                </a:solidFill>
                <a:latin typeface="Cambria"/>
              </a:rPr>
              <a:t>14 457</a:t>
            </a:r>
            <a:endParaRPr b="0" lang="cs-CZ" sz="36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5832000" y="1656000"/>
            <a:ext cx="2520000" cy="2304000"/>
          </a:xfrm>
          <a:prstGeom prst="rect">
            <a:avLst/>
          </a:prstGeom>
          <a:ln>
            <a:noFill/>
          </a:ln>
        </p:spPr>
      </p:pic>
      <p:sp>
        <p:nvSpPr>
          <p:cNvPr id="203" name="TextShape 3"/>
          <p:cNvSpPr txBox="1"/>
          <p:nvPr/>
        </p:nvSpPr>
        <p:spPr>
          <a:xfrm>
            <a:off x="504000" y="4059360"/>
            <a:ext cx="4328280" cy="20912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600" spc="-1" strike="noStrike">
                <a:solidFill>
                  <a:srgbClr val="000000"/>
                </a:solidFill>
                <a:latin typeface="Cambria"/>
              </a:rPr>
              <a:t>Odesláno do Caslin:</a:t>
            </a:r>
            <a:endParaRPr b="0" lang="cs-CZ" sz="36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600" spc="-1" strike="noStrike">
                <a:solidFill>
                  <a:srgbClr val="000000"/>
                </a:solidFill>
                <a:latin typeface="Cambria"/>
              </a:rPr>
              <a:t>4 744</a:t>
            </a:r>
            <a:endParaRPr b="0" lang="cs-CZ" sz="3600" spc="-1" strike="noStrike">
              <a:solidFill>
                <a:srgbClr val="000000"/>
              </a:solidFill>
              <a:latin typeface="Times New Roman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cs-CZ" sz="36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4" name="" descr=""/>
          <p:cNvPicPr/>
          <p:nvPr/>
        </p:nvPicPr>
        <p:blipFill>
          <a:blip r:embed="rId2"/>
          <a:stretch/>
        </p:blipFill>
        <p:spPr>
          <a:xfrm>
            <a:off x="5832000" y="4248000"/>
            <a:ext cx="2520000" cy="2375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Spokojený zřizovatel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206" name="" descr=""/>
          <p:cNvPicPr/>
          <p:nvPr/>
        </p:nvPicPr>
        <p:blipFill>
          <a:blip r:embed="rId1"/>
          <a:stretch/>
        </p:blipFill>
        <p:spPr>
          <a:xfrm>
            <a:off x="1652040" y="1768680"/>
            <a:ext cx="6573240" cy="4384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Spokojený knihovník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2016000" y="1768680"/>
            <a:ext cx="5845680" cy="4384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Spokojený čtenář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210" name="" descr=""/>
          <p:cNvPicPr/>
          <p:nvPr/>
        </p:nvPicPr>
        <p:blipFill>
          <a:blip r:embed="rId1"/>
          <a:stretch/>
        </p:blipFill>
        <p:spPr>
          <a:xfrm>
            <a:off x="1650600" y="1768680"/>
            <a:ext cx="6576120" cy="4384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" dur="indefinite" restart="never" nodeType="tmRoot">
          <p:childTnLst>
            <p:seq>
              <p:cTn id="3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2628000" y="3168000"/>
            <a:ext cx="6695640" cy="12621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rmAutofit/>
          </a:bodyPr>
          <a:p>
            <a:pPr algn="ctr"/>
            <a:r>
              <a:rPr b="0" lang="en-US" sz="1800" spc="-1" strike="noStrike">
                <a:solidFill>
                  <a:srgbClr val="000000"/>
                </a:solidFill>
                <a:latin typeface="Times New Roman"/>
              </a:rPr>
              <a:t>This work is licensed under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Times New Roman"/>
              </a:rPr>
              <a:t>a Creative Commons Attribution-ShareAlike 3.0 Unported License.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Times New Roman"/>
              </a:rPr>
              <a:t>It makes use of the works of</a:t>
            </a:r>
            <a:br/>
            <a:r>
              <a:rPr b="0" lang="en-US" sz="1800" spc="-1" strike="noStrike">
                <a:solidFill>
                  <a:srgbClr val="000000"/>
                </a:solidFill>
                <a:latin typeface="Times New Roman"/>
              </a:rPr>
              <a:t>Kelly Loves Whales and Nick Merritt.</a:t>
            </a:r>
            <a:endParaRPr b="0" lang="cs-CZ" sz="18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12" name="" descr=""/>
          <p:cNvPicPr/>
          <p:nvPr/>
        </p:nvPicPr>
        <p:blipFill>
          <a:blip r:embed="rId1"/>
          <a:stretch/>
        </p:blipFill>
        <p:spPr>
          <a:xfrm>
            <a:off x="1250280" y="3672000"/>
            <a:ext cx="837720" cy="294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" dur="indefinite" restart="never" nodeType="tmRoot">
          <p:childTnLst>
            <p:seq>
              <p:cTn id="3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1" lang="cs-CZ" sz="4400" spc="-1" strike="noStrike">
                <a:solidFill>
                  <a:srgbClr val="000000"/>
                </a:solidFill>
                <a:latin typeface="Times New Roman"/>
              </a:rPr>
              <a:t>Trocha statistiky – muzea v ÚO</a:t>
            </a:r>
            <a:endParaRPr b="1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" name="TextShape 2"/>
          <p:cNvSpPr txBox="1"/>
          <p:nvPr/>
        </p:nvSpPr>
        <p:spPr>
          <a:xfrm>
            <a:off x="561960" y="1951560"/>
            <a:ext cx="9014040" cy="4960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Česká Třebová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Choceň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Králíky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Lanškroun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Letohrad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Ústí nad Orlicí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Vysoké Mýto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Žamberk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72" name="TextShape 3"/>
          <p:cNvSpPr txBox="1"/>
          <p:nvPr/>
        </p:nvSpPr>
        <p:spPr>
          <a:xfrm>
            <a:off x="504000" y="301680"/>
            <a:ext cx="7704000" cy="1138680"/>
          </a:xfrm>
          <a:prstGeom prst="rect">
            <a:avLst/>
          </a:prstGeom>
          <a:noFill/>
          <a:ln>
            <a:noFill/>
          </a:ln>
        </p:spPr>
      </p:sp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1" lang="cs-CZ" sz="4400" spc="-1" strike="noStrike">
                <a:solidFill>
                  <a:srgbClr val="000000"/>
                </a:solidFill>
                <a:latin typeface="Cambria"/>
              </a:rPr>
              <a:t>Katalog knihovny</a:t>
            </a:r>
            <a:endParaRPr b="1" lang="cs-CZ" sz="44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74" name="TextShape 2"/>
          <p:cNvSpPr txBox="1"/>
          <p:nvPr/>
        </p:nvSpPr>
        <p:spPr>
          <a:xfrm>
            <a:off x="504000" y="1769040"/>
            <a:ext cx="88700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Česká Třebová (BACH)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Ústí nad Orlicí (Clavius)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Vysoké Mýto (Verbis)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</p:txBody>
      </p:sp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1" lang="cs-CZ" sz="4400" spc="-1" strike="noStrike">
                <a:solidFill>
                  <a:srgbClr val="000000"/>
                </a:solidFill>
                <a:latin typeface="Cambria"/>
              </a:rPr>
              <a:t>Evidence na MK</a:t>
            </a:r>
            <a:endParaRPr b="1" lang="cs-CZ" sz="44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76" name="TextShape 2"/>
          <p:cNvSpPr txBox="1"/>
          <p:nvPr/>
        </p:nvSpPr>
        <p:spPr>
          <a:xfrm>
            <a:off x="504000" y="1769040"/>
            <a:ext cx="8870040" cy="20912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Ústí nad Orlicí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Vysoké Mýto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</p:txBody>
      </p:sp>
    </p:spTree>
  </p:cSld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1" lang="cs-CZ" sz="3600" spc="-1" strike="noStrike">
                <a:solidFill>
                  <a:srgbClr val="000000"/>
                </a:solidFill>
                <a:latin typeface="Cambria"/>
              </a:rPr>
              <a:t>Spolupráce se Souborným katalogem</a:t>
            </a:r>
            <a:endParaRPr b="1" lang="cs-CZ" sz="36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78" name="TextShape 2"/>
          <p:cNvSpPr txBox="1"/>
          <p:nvPr/>
        </p:nvSpPr>
        <p:spPr>
          <a:xfrm>
            <a:off x="504000" y="1769040"/>
            <a:ext cx="8870040" cy="438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 algn="ctr"/>
            <a:r>
              <a:rPr b="0" lang="cs-CZ" sz="3200" spc="-1" strike="noStrike">
                <a:latin typeface="Cambria"/>
              </a:rPr>
              <a:t>Knihovna Regionálního muzea ve Vysokém Mýtě</a:t>
            </a:r>
            <a:endParaRPr b="0" lang="cs-CZ" sz="3200" spc="-1" strike="noStrike">
              <a:latin typeface="Cambria"/>
            </a:endParaRPr>
          </a:p>
        </p:txBody>
      </p:sp>
    </p:spTree>
  </p:cSld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r>
              <a:rPr b="1" lang="cs-CZ" sz="4400" spc="-1" strike="noStrike">
                <a:solidFill>
                  <a:srgbClr val="000000"/>
                </a:solidFill>
                <a:latin typeface="Cambria"/>
              </a:rPr>
              <a:t>Evidence v retrospektivě</a:t>
            </a:r>
            <a:endParaRPr b="1" lang="cs-CZ" sz="44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80" name="TextShape 2"/>
          <p:cNvSpPr txBox="1"/>
          <p:nvPr/>
        </p:nvSpPr>
        <p:spPr>
          <a:xfrm>
            <a:off x="504000" y="1769040"/>
            <a:ext cx="8870040" cy="20912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mbria"/>
              </a:rPr>
              <a:t>1871 založení muzea a rukopisné inventáře</a:t>
            </a:r>
            <a:endParaRPr b="0" lang="cs-CZ" sz="32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181" name="" descr=""/>
          <p:cNvPicPr/>
          <p:nvPr/>
        </p:nvPicPr>
        <p:blipFill>
          <a:blip r:embed="rId1"/>
          <a:stretch/>
        </p:blipFill>
        <p:spPr>
          <a:xfrm>
            <a:off x="2379240" y="2426400"/>
            <a:ext cx="4964760" cy="3723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504000" y="213480"/>
            <a:ext cx="7704000" cy="131436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4400" spc="-1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cs-CZ" sz="4400" spc="-1" strike="noStrike">
                <a:solidFill>
                  <a:srgbClr val="000000"/>
                </a:solidFill>
                <a:latin typeface="Cambria"/>
              </a:rPr>
              <a:t>1969 rozdělení knihovny na sbírkovou a odbornou část</a:t>
            </a:r>
            <a:endParaRPr b="0" lang="cs-CZ" sz="44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183" name="" descr=""/>
          <p:cNvPicPr/>
          <p:nvPr/>
        </p:nvPicPr>
        <p:blipFill>
          <a:blip r:embed="rId1"/>
          <a:stretch/>
        </p:blipFill>
        <p:spPr>
          <a:xfrm>
            <a:off x="3294720" y="1768680"/>
            <a:ext cx="3287880" cy="4384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extShape 1"/>
          <p:cNvSpPr txBox="1"/>
          <p:nvPr/>
        </p:nvSpPr>
        <p:spPr>
          <a:xfrm>
            <a:off x="504000" y="301320"/>
            <a:ext cx="7704000" cy="113868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 </a:t>
            </a:r>
            <a:r>
              <a:rPr b="0" lang="cs-CZ" sz="4400" spc="-1" strike="noStrike">
                <a:solidFill>
                  <a:srgbClr val="000000"/>
                </a:solidFill>
                <a:latin typeface="Times New Roman"/>
              </a:rPr>
              <a:t>Léta 90. Bach, Isis, Excel, Acces</a:t>
            </a:r>
            <a:endParaRPr b="0" lang="cs-CZ" sz="4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503640" y="2234880"/>
            <a:ext cx="4328280" cy="3452400"/>
          </a:xfrm>
          <a:prstGeom prst="rect">
            <a:avLst/>
          </a:prstGeom>
          <a:ln>
            <a:noFill/>
          </a:ln>
        </p:spPr>
      </p:pic>
      <p:pic>
        <p:nvPicPr>
          <p:cNvPr id="186" name="" descr=""/>
          <p:cNvPicPr/>
          <p:nvPr/>
        </p:nvPicPr>
        <p:blipFill>
          <a:blip r:embed="rId2"/>
          <a:stretch/>
        </p:blipFill>
        <p:spPr>
          <a:xfrm>
            <a:off x="5048640" y="2419200"/>
            <a:ext cx="4328280" cy="3083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576000" y="629280"/>
            <a:ext cx="7704000" cy="59472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/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 </a:t>
            </a:r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2002 evidence na MK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sp>
        <p:nvSpPr>
          <p:cNvPr id="188" name="TextShape 2"/>
          <p:cNvSpPr txBox="1"/>
          <p:nvPr/>
        </p:nvSpPr>
        <p:spPr>
          <a:xfrm>
            <a:off x="417960" y="1224000"/>
            <a:ext cx="8870040" cy="100800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>
            <a:normAutofit/>
          </a:bodyPr>
          <a:p>
            <a:pPr marL="432000" indent="-324000">
              <a:lnSpc>
                <a:spcPct val="115000"/>
              </a:lnSpc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2005 převod fondu do AKS </a:t>
            </a:r>
            <a:r>
              <a:rPr b="0" lang="cs-CZ" sz="4000" spc="-1" strike="noStrike">
                <a:solidFill>
                  <a:srgbClr val="000000"/>
                </a:solidFill>
                <a:latin typeface="Cambria"/>
              </a:rPr>
              <a:t>Clavius</a:t>
            </a: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  <a:p>
            <a:pPr marL="432000" indent="-324000">
              <a:lnSpc>
                <a:spcPct val="115000"/>
              </a:lnSpc>
              <a:spcAft>
                <a:spcPts val="141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cs-CZ" sz="4000" spc="-1" strike="noStrike">
              <a:solidFill>
                <a:srgbClr val="000000"/>
              </a:solidFill>
              <a:latin typeface="Cambria"/>
            </a:endParaRPr>
          </a:p>
        </p:txBody>
      </p:sp>
      <p:pic>
        <p:nvPicPr>
          <p:cNvPr id="189" name="" descr=""/>
          <p:cNvPicPr/>
          <p:nvPr/>
        </p:nvPicPr>
        <p:blipFill>
          <a:blip r:embed="rId1"/>
          <a:stretch/>
        </p:blipFill>
        <p:spPr>
          <a:xfrm>
            <a:off x="1152000" y="2520000"/>
            <a:ext cx="7560000" cy="42530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Application>LibreOffice/6.0.5.2$Windows_X86_64 LibreOffice_project/54c8cbb85f300ac59db32fe8a675ff7683cd5a16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2018-11-06T13:30:32Z</dcterms:created>
  <dc:creator/>
  <dc:description>Those creative commons textures have been used:
http://www.flickr.com/photos/kellyloveswhales/3505365913/ by 'Kelly Loves Whales'
http://www.flickr.com/photos/digitalyardsale/4806075532/in/photostream/ by Nick Merritt
License: https://creativecommons.org/licenses/by-sa/3.0/</dc:description>
  <dc:language>cs-CZ</dc:language>
  <cp:lastModifiedBy/>
  <dcterms:modified xsi:type="dcterms:W3CDTF">2018-11-07T13:49:14Z</dcterms:modified>
  <cp:revision>3</cp:revision>
  <dc:subject/>
  <dc:title>Vintage</dc:title>
</cp:coreProperties>
</file>