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5" r:id="rId3"/>
    <p:sldId id="264" r:id="rId4"/>
    <p:sldId id="277" r:id="rId5"/>
    <p:sldId id="261" r:id="rId6"/>
    <p:sldId id="278" r:id="rId7"/>
    <p:sldId id="279" r:id="rId8"/>
    <p:sldId id="280" r:id="rId9"/>
    <p:sldId id="288" r:id="rId10"/>
    <p:sldId id="293" r:id="rId11"/>
    <p:sldId id="294" r:id="rId12"/>
    <p:sldId id="295" r:id="rId13"/>
    <p:sldId id="296" r:id="rId14"/>
    <p:sldId id="289" r:id="rId15"/>
    <p:sldId id="28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3078"/>
    <a:srgbClr val="EE9524"/>
    <a:srgbClr val="03A1A4"/>
    <a:srgbClr val="FF7344"/>
    <a:srgbClr val="1C7CBB"/>
    <a:srgbClr val="E6E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40" autoAdjust="0"/>
    <p:restoredTop sz="94641" autoAdjust="0"/>
  </p:normalViewPr>
  <p:slideViewPr>
    <p:cSldViewPr snapToGrid="0">
      <p:cViewPr varScale="1">
        <p:scale>
          <a:sx n="94" d="100"/>
          <a:sy n="94" d="100"/>
        </p:scale>
        <p:origin x="230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00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1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7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28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2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2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1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1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4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6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8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1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E6291-269F-4017-8EF3-5876289F47E8}" type="datetimeFigureOut">
              <a:rPr lang="en-US" smtClean="0"/>
              <a:t>11/19/2018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zuzana.kopencova@mlp.c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mailto:ivana.ferdinandova@mlp.cz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\\PRACOVNA\Pracovna-D\Pracovní\Městská knihovna v Praze\Grafické zpracování\MLP\PPT prezentace sablona\091109\cover-b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335360" y="2648932"/>
            <a:ext cx="11521280" cy="3327661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CENTRAL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3600" b="1" dirty="0" smtClean="0">
                <a:solidFill>
                  <a:schemeClr val="bg1">
                    <a:lumMod val="50000"/>
                  </a:schemeClr>
                </a:solidFill>
              </a:rPr>
              <a:t>Katalogizace beletrie pro knihovny ČR</a:t>
            </a:r>
            <a:br>
              <a:rPr lang="cs-CZ" sz="36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3600" b="1" dirty="0" smtClean="0">
                <a:solidFill>
                  <a:schemeClr val="bg1">
                    <a:lumMod val="50000"/>
                  </a:schemeClr>
                </a:solidFill>
              </a:rPr>
              <a:t>Jsme na startu….</a:t>
            </a: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1800" b="1" dirty="0" smtClean="0">
                <a:solidFill>
                  <a:srgbClr val="C00000"/>
                </a:solidFill>
              </a:rPr>
              <a:t>Zuzana Kopencová, Ivana </a:t>
            </a:r>
            <a:r>
              <a:rPr lang="cs-CZ" sz="1800" b="1" dirty="0" err="1" smtClean="0">
                <a:solidFill>
                  <a:srgbClr val="C00000"/>
                </a:solidFill>
              </a:rPr>
              <a:t>Ferdinandová</a:t>
            </a:r>
            <a:r>
              <a:rPr lang="cs-CZ" sz="1800" b="1" dirty="0" smtClean="0">
                <a:solidFill>
                  <a:srgbClr val="C00000"/>
                </a:solidFill>
              </a:rPr>
              <a:t>       </a:t>
            </a:r>
            <a:br>
              <a:rPr lang="cs-CZ" sz="1800" b="1" dirty="0" smtClean="0">
                <a:solidFill>
                  <a:srgbClr val="C00000"/>
                </a:solidFill>
              </a:rPr>
            </a:br>
            <a:r>
              <a:rPr lang="cs-CZ" sz="1800" b="1" dirty="0" smtClean="0">
                <a:solidFill>
                  <a:srgbClr val="C00000"/>
                </a:solidFill>
              </a:rPr>
              <a:t>26. 11. 2018</a:t>
            </a: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cs-CZ" altLang="cs-CZ" sz="28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766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/>
          <a:lstStyle/>
          <a:p>
            <a:pPr algn="l"/>
            <a:r>
              <a:rPr lang="cs-CZ" sz="6000" dirty="0" smtClean="0">
                <a:solidFill>
                  <a:srgbClr val="C00000"/>
                </a:solidFill>
              </a:rPr>
              <a:t>MARC 21 jako Marcipán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cs-CZ" alt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white">
                    <a:lumMod val="50000"/>
                  </a:prstClr>
                </a:solidFill>
              </a:rPr>
              <a:t>Vytvoření vlastního katalogizačního modulu: MARCIPÁN</a:t>
            </a:r>
            <a:endParaRPr lang="cs-CZ" sz="2800" dirty="0">
              <a:solidFill>
                <a:prstClr val="white">
                  <a:lumMod val="50000"/>
                </a:prstClr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white">
                    <a:lumMod val="50000"/>
                  </a:prstClr>
                </a:solidFill>
              </a:rPr>
              <a:t>Je součástí Koniáše (systém vytvořený pro potřeby MKP)</a:t>
            </a:r>
            <a:endParaRPr lang="cs-CZ" sz="2800" dirty="0">
              <a:solidFill>
                <a:prstClr val="white">
                  <a:lumMod val="50000"/>
                </a:prstClr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white">
                    <a:lumMod val="50000"/>
                  </a:prstClr>
                </a:solidFill>
              </a:rPr>
              <a:t>Vývoj: komunikace se </a:t>
            </a:r>
            <a:r>
              <a:rPr lang="cs-CZ" sz="2800" dirty="0" err="1" smtClean="0">
                <a:solidFill>
                  <a:prstClr val="white">
                    <a:lumMod val="50000"/>
                  </a:prstClr>
                </a:solidFill>
              </a:rPr>
              <a:t>spec</a:t>
            </a:r>
            <a:r>
              <a:rPr lang="cs-CZ" sz="2800" dirty="0" smtClean="0">
                <a:solidFill>
                  <a:prstClr val="white">
                    <a:lumMod val="50000"/>
                  </a:prstClr>
                </a:solidFill>
              </a:rPr>
              <a:t>. </a:t>
            </a:r>
            <a:r>
              <a:rPr lang="cs-CZ" sz="2800" dirty="0">
                <a:solidFill>
                  <a:prstClr val="white">
                    <a:lumMod val="50000"/>
                  </a:prstClr>
                </a:solidFill>
              </a:rPr>
              <a:t>ú</a:t>
            </a:r>
            <a:r>
              <a:rPr lang="cs-CZ" sz="2800" dirty="0" smtClean="0">
                <a:solidFill>
                  <a:prstClr val="white">
                    <a:lumMod val="50000"/>
                  </a:prstClr>
                </a:solidFill>
              </a:rPr>
              <a:t>seky, OIT, všemi lektory a katalogizátory</a:t>
            </a:r>
            <a:endParaRPr lang="cs-CZ" sz="2800" dirty="0">
              <a:solidFill>
                <a:prstClr val="white">
                  <a:lumMod val="50000"/>
                </a:prstClr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prstClr val="white">
                    <a:lumMod val="50000"/>
                  </a:prstClr>
                </a:solidFill>
              </a:rPr>
              <a:t>Testování: KAT </a:t>
            </a:r>
            <a:r>
              <a:rPr lang="cs-CZ" sz="2800" dirty="0">
                <a:solidFill>
                  <a:prstClr val="white">
                    <a:lumMod val="50000"/>
                  </a:prstClr>
                </a:solidFill>
              </a:rPr>
              <a:t>jako testovací tým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prstClr val="white">
                    <a:lumMod val="50000"/>
                  </a:prstClr>
                </a:solidFill>
              </a:rPr>
              <a:t>Konzultace s NK</a:t>
            </a:r>
          </a:p>
        </p:txBody>
      </p:sp>
    </p:spTree>
    <p:extLst>
      <p:ext uri="{BB962C8B-B14F-4D97-AF65-F5344CB8AC3E}">
        <p14:creationId xmlns:p14="http://schemas.microsoft.com/office/powerpoint/2010/main" val="27296604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/>
          <a:lstStyle/>
          <a:p>
            <a:pPr algn="l"/>
            <a:r>
              <a:rPr lang="cs-CZ" sz="6000" dirty="0">
                <a:solidFill>
                  <a:srgbClr val="C00000"/>
                </a:solidFill>
              </a:rPr>
              <a:t>2018 – nová cesta knihy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cs-CZ" alt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Leden – návrh časového a personálního navýšení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Únor – návrh pilotního projektu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Červen  - vyhodnocení pilotního projektu</a:t>
            </a:r>
          </a:p>
        </p:txBody>
      </p:sp>
    </p:spTree>
    <p:extLst>
      <p:ext uri="{BB962C8B-B14F-4D97-AF65-F5344CB8AC3E}">
        <p14:creationId xmlns:p14="http://schemas.microsoft.com/office/powerpoint/2010/main" val="23894621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485975"/>
            <a:ext cx="9601067" cy="1702702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6000" dirty="0">
                <a:solidFill>
                  <a:srgbClr val="C00000"/>
                </a:solidFill>
              </a:rPr>
              <a:t>1.8.2018 – zahájení zkušebního </a:t>
            </a:r>
            <a:r>
              <a:rPr lang="cs-CZ" sz="6000" dirty="0" smtClean="0">
                <a:solidFill>
                  <a:srgbClr val="C00000"/>
                </a:solidFill>
              </a:rPr>
              <a:t>provozu</a:t>
            </a:r>
            <a:br>
              <a:rPr lang="cs-CZ" sz="6000" dirty="0" smtClean="0">
                <a:solidFill>
                  <a:srgbClr val="C00000"/>
                </a:solidFill>
              </a:rPr>
            </a:br>
            <a:r>
              <a:rPr lang="cs-CZ" sz="6000" dirty="0">
                <a:solidFill>
                  <a:srgbClr val="C00000"/>
                </a:solidFill>
              </a:rPr>
              <a:t/>
            </a:r>
            <a:br>
              <a:rPr lang="cs-CZ" sz="6000" dirty="0">
                <a:solidFill>
                  <a:srgbClr val="C00000"/>
                </a:solidFill>
              </a:rPr>
            </a:br>
            <a:r>
              <a:rPr lang="cs-CZ" sz="6000" dirty="0" smtClean="0">
                <a:solidFill>
                  <a:srgbClr val="C00000"/>
                </a:solidFill>
              </a:rPr>
              <a:t/>
            </a:r>
            <a:br>
              <a:rPr lang="cs-CZ" sz="6000" dirty="0" smtClean="0">
                <a:solidFill>
                  <a:srgbClr val="C00000"/>
                </a:solidFill>
              </a:rPr>
            </a:br>
            <a:r>
              <a:rPr lang="cs-CZ" sz="6000" dirty="0">
                <a:solidFill>
                  <a:srgbClr val="C00000"/>
                </a:solidFill>
              </a:rPr>
              <a:t/>
            </a:r>
            <a:br>
              <a:rPr lang="cs-CZ" sz="6000" dirty="0">
                <a:solidFill>
                  <a:srgbClr val="C00000"/>
                </a:solidFill>
              </a:rPr>
            </a:b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cs-CZ" alt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1 koordinátor, 31 lektorů beletrie, 46 lektorů </a:t>
            </a:r>
            <a:r>
              <a:rPr lang="cs-CZ" sz="2800" dirty="0" err="1">
                <a:solidFill>
                  <a:schemeClr val="bg1">
                    <a:lumMod val="50000"/>
                  </a:schemeClr>
                </a:solidFill>
              </a:rPr>
              <a:t>naučky</a:t>
            </a:r>
            <a:endParaRPr lang="cs-CZ" sz="2800" dirty="0">
              <a:solidFill>
                <a:schemeClr val="bg1">
                  <a:lumMod val="50000"/>
                </a:schemeClr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Proškolení všech lektorů (beletrie – červenec, </a:t>
            </a:r>
            <a:r>
              <a:rPr lang="cs-CZ" sz="2800" dirty="0" err="1">
                <a:solidFill>
                  <a:schemeClr val="bg1">
                    <a:lumMod val="50000"/>
                  </a:schemeClr>
                </a:solidFill>
              </a:rPr>
              <a:t>naučka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 – říjen)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Kontrola našich záznamů Národní knihovnou</a:t>
            </a:r>
          </a:p>
        </p:txBody>
      </p:sp>
    </p:spTree>
    <p:extLst>
      <p:ext uri="{BB962C8B-B14F-4D97-AF65-F5344CB8AC3E}">
        <p14:creationId xmlns:p14="http://schemas.microsoft.com/office/powerpoint/2010/main" val="403133236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485975"/>
            <a:ext cx="9601067" cy="1702702"/>
          </a:xfrm>
        </p:spPr>
        <p:txBody>
          <a:bodyPr anchor="t">
            <a:normAutofit fontScale="90000"/>
          </a:bodyPr>
          <a:lstStyle/>
          <a:p>
            <a:pPr algn="l"/>
            <a:r>
              <a:rPr lang="cs-CZ" sz="6000" dirty="0">
                <a:solidFill>
                  <a:srgbClr val="C00000"/>
                </a:solidFill>
              </a:rPr>
              <a:t>1.1.2019 – zahájení ostrého provozu</a:t>
            </a:r>
            <a:br>
              <a:rPr lang="cs-CZ" sz="6000" dirty="0">
                <a:solidFill>
                  <a:srgbClr val="C00000"/>
                </a:solidFill>
              </a:rPr>
            </a:br>
            <a:r>
              <a:rPr lang="cs-CZ" sz="6000" dirty="0" smtClean="0">
                <a:solidFill>
                  <a:srgbClr val="C00000"/>
                </a:solidFill>
              </a:rPr>
              <a:t/>
            </a:r>
            <a:br>
              <a:rPr lang="cs-CZ" sz="6000" dirty="0" smtClean="0">
                <a:solidFill>
                  <a:srgbClr val="C00000"/>
                </a:solidFill>
              </a:rPr>
            </a:br>
            <a:r>
              <a:rPr lang="cs-CZ" sz="6000" dirty="0">
                <a:solidFill>
                  <a:srgbClr val="C00000"/>
                </a:solidFill>
              </a:rPr>
              <a:t/>
            </a:r>
            <a:br>
              <a:rPr lang="cs-CZ" sz="6000" dirty="0">
                <a:solidFill>
                  <a:srgbClr val="C00000"/>
                </a:solidFill>
              </a:rPr>
            </a:br>
            <a:r>
              <a:rPr lang="cs-CZ" sz="6000" dirty="0" smtClean="0">
                <a:solidFill>
                  <a:srgbClr val="C00000"/>
                </a:solidFill>
              </a:rPr>
              <a:t/>
            </a:r>
            <a:br>
              <a:rPr lang="cs-CZ" sz="6000" dirty="0" smtClean="0">
                <a:solidFill>
                  <a:srgbClr val="C00000"/>
                </a:solidFill>
              </a:rPr>
            </a:br>
            <a:r>
              <a:rPr lang="cs-CZ" sz="6000" dirty="0">
                <a:solidFill>
                  <a:srgbClr val="C00000"/>
                </a:solidFill>
              </a:rPr>
              <a:t/>
            </a:r>
            <a:br>
              <a:rPr lang="cs-CZ" sz="6000" dirty="0">
                <a:solidFill>
                  <a:srgbClr val="C00000"/>
                </a:solidFill>
              </a:rPr>
            </a:b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cs-CZ" altLang="cs-CZ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Nastavení </a:t>
            </a: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</a:rPr>
              <a:t>co nejvyšší 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váhy našich záznamů beletrie Národní knihovnou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</a:rPr>
              <a:t>Vznik Úseku 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jmenného zpracování beletrie v rámci KAT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800" dirty="0">
                <a:solidFill>
                  <a:schemeClr val="bg1">
                    <a:lumMod val="50000"/>
                  </a:schemeClr>
                </a:solidFill>
              </a:rPr>
              <a:t>Intenzivní spolupráce: KAT + lektoři + NK + knihovny ČR </a:t>
            </a:r>
          </a:p>
        </p:txBody>
      </p:sp>
    </p:spTree>
    <p:extLst>
      <p:ext uri="{BB962C8B-B14F-4D97-AF65-F5344CB8AC3E}">
        <p14:creationId xmlns:p14="http://schemas.microsoft.com/office/powerpoint/2010/main" val="44618231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68169" y="1790774"/>
            <a:ext cx="9601067" cy="1440160"/>
          </a:xfrm>
        </p:spPr>
        <p:txBody>
          <a:bodyPr anchor="t"/>
          <a:lstStyle/>
          <a:p>
            <a:r>
              <a:rPr lang="cs-CZ" sz="6000" dirty="0" smtClean="0">
                <a:solidFill>
                  <a:srgbClr val="C00000"/>
                </a:solidFill>
              </a:rPr>
              <a:t>Startujeme 1. 1. 2019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80767" y="3823594"/>
            <a:ext cx="113758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Úplný katalogizační záznam beletrie </a:t>
            </a:r>
          </a:p>
          <a:p>
            <a:pPr algn="ctr"/>
            <a:r>
              <a:rPr lang="cs-CZ" sz="32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Jmenné a věcné zpracování + anotace</a:t>
            </a:r>
            <a:endParaRPr lang="cs-CZ" sz="32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6985576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\\PRACOVNA\Pracovna-D\Pracovní\Městská knihovna v Praze\Grafické zpracování\MLP\PPT prezentace sablona\091109\cover-b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17" y="0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Nadpis 1"/>
          <p:cNvSpPr>
            <a:spLocks noGrp="1"/>
          </p:cNvSpPr>
          <p:nvPr>
            <p:ph type="ctrTitle"/>
          </p:nvPr>
        </p:nvSpPr>
        <p:spPr>
          <a:xfrm>
            <a:off x="2190751" y="2130425"/>
            <a:ext cx="9525000" cy="1512888"/>
          </a:xfrm>
        </p:spPr>
        <p:txBody>
          <a:bodyPr/>
          <a:lstStyle/>
          <a:p>
            <a:pPr algn="l" eaLnBrk="1" hangingPunct="1"/>
            <a:r>
              <a:rPr lang="cs-CZ" altLang="cs-CZ" sz="4000" b="1" dirty="0" smtClean="0"/>
              <a:t>Děkujeme za pozornost</a:t>
            </a:r>
          </a:p>
        </p:txBody>
      </p:sp>
      <p:sp>
        <p:nvSpPr>
          <p:cNvPr id="10244" name="Podnadpis 2"/>
          <p:cNvSpPr>
            <a:spLocks noGrp="1"/>
          </p:cNvSpPr>
          <p:nvPr>
            <p:ph type="subTitle" idx="1"/>
          </p:nvPr>
        </p:nvSpPr>
        <p:spPr>
          <a:xfrm>
            <a:off x="2243579" y="3886201"/>
            <a:ext cx="9169488" cy="1400175"/>
          </a:xfrm>
        </p:spPr>
        <p:txBody>
          <a:bodyPr/>
          <a:lstStyle/>
          <a:p>
            <a:pPr algn="l" eaLnBrk="1" hangingPunct="1"/>
            <a:r>
              <a:rPr lang="cs-CZ" altLang="cs-CZ" sz="1800" dirty="0" smtClean="0">
                <a:solidFill>
                  <a:schemeClr val="tx2"/>
                </a:solidFill>
              </a:rPr>
              <a:t>Zuzana Kopencová           			Ivana </a:t>
            </a:r>
            <a:r>
              <a:rPr lang="cs-CZ" altLang="cs-CZ" sz="1800" dirty="0" err="1">
                <a:solidFill>
                  <a:schemeClr val="tx2"/>
                </a:solidFill>
              </a:rPr>
              <a:t>F</a:t>
            </a:r>
            <a:r>
              <a:rPr lang="cs-CZ" altLang="cs-CZ" sz="1800" dirty="0" err="1" smtClean="0">
                <a:solidFill>
                  <a:schemeClr val="tx2"/>
                </a:solidFill>
              </a:rPr>
              <a:t>erdinandová</a:t>
            </a:r>
            <a:endParaRPr lang="cs-CZ" altLang="cs-CZ" sz="1800" dirty="0" smtClean="0">
              <a:solidFill>
                <a:schemeClr val="tx2"/>
              </a:solidFill>
            </a:endParaRPr>
          </a:p>
          <a:p>
            <a:pPr algn="l" eaLnBrk="1" hangingPunct="1"/>
            <a:r>
              <a:rPr lang="cs-CZ" altLang="cs-CZ" sz="1800" dirty="0" smtClean="0">
                <a:solidFill>
                  <a:schemeClr val="tx2"/>
                </a:solidFill>
                <a:hlinkClick r:id="rId3"/>
              </a:rPr>
              <a:t>zuzana.kopencova@mlp.cz</a:t>
            </a:r>
            <a:r>
              <a:rPr lang="cs-CZ" altLang="cs-CZ" sz="1800" dirty="0" smtClean="0">
                <a:solidFill>
                  <a:schemeClr val="tx2"/>
                </a:solidFill>
              </a:rPr>
              <a:t>			</a:t>
            </a:r>
            <a:r>
              <a:rPr lang="cs-CZ" altLang="cs-CZ" sz="1800" dirty="0" smtClean="0">
                <a:solidFill>
                  <a:schemeClr val="tx2"/>
                </a:solidFill>
                <a:hlinkClick r:id="rId4"/>
              </a:rPr>
              <a:t>ivana.ferdinandova@mlp.cz</a:t>
            </a:r>
            <a:endParaRPr lang="cs-CZ" altLang="cs-CZ" sz="1800" dirty="0" smtClean="0">
              <a:solidFill>
                <a:schemeClr val="tx2"/>
              </a:solidFill>
            </a:endParaRPr>
          </a:p>
          <a:p>
            <a:pPr algn="l" eaLnBrk="1" hangingPunct="1"/>
            <a:r>
              <a:rPr lang="cs-CZ" altLang="cs-CZ" sz="1800" dirty="0" smtClean="0">
                <a:solidFill>
                  <a:schemeClr val="tx2"/>
                </a:solidFill>
              </a:rPr>
              <a:t>222 113 205				222 113 204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8984" y="5373688"/>
            <a:ext cx="1344083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158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/>
          <a:lstStyle/>
          <a:p>
            <a:pPr algn="l"/>
            <a:r>
              <a:rPr lang="cs-CZ" sz="6000" dirty="0" smtClean="0">
                <a:solidFill>
                  <a:srgbClr val="C00000"/>
                </a:solidFill>
              </a:rPr>
              <a:t>Proč to děláme?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6" y="3284985"/>
            <a:ext cx="1056117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altLang="cs-CZ" sz="28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Pravidla </a:t>
            </a:r>
            <a:r>
              <a:rPr lang="cs-CZ" altLang="cs-CZ" sz="28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RDA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Od </a:t>
            </a:r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1. 5. </a:t>
            </a:r>
            <a:r>
              <a:rPr lang="cs-CZ" alt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2015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Složitější </a:t>
            </a:r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záznam - všichni autoři, ilustrátoři, </a:t>
            </a:r>
            <a:r>
              <a:rPr lang="cs-CZ" alt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překladatelé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Potřeba </a:t>
            </a:r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kvalitních, úplných záznamu - bez duplicit </a:t>
            </a:r>
            <a:endParaRPr lang="cs-CZ" altLang="cs-CZ" sz="28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Značné </a:t>
            </a:r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personální náklady v jednotlivých </a:t>
            </a:r>
            <a:r>
              <a:rPr lang="cs-CZ" alt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knihovnách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Neekonomické </a:t>
            </a:r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- násobné vynakládání finančních prostředků</a:t>
            </a:r>
          </a:p>
          <a:p>
            <a:endParaRPr lang="cs-CZ" sz="2800" i="1" spc="-1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769621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/>
          <a:lstStyle/>
          <a:p>
            <a:pPr algn="l"/>
            <a:r>
              <a:rPr lang="cs-CZ" sz="6000" dirty="0" smtClean="0">
                <a:solidFill>
                  <a:srgbClr val="C00000"/>
                </a:solidFill>
              </a:rPr>
              <a:t>Proč to děláme?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Implementace </a:t>
            </a:r>
            <a:r>
              <a:rPr lang="cs-CZ" sz="2800" b="1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Koncepce rozvoje knihoven v ČR na léta 2017–</a:t>
            </a:r>
          </a:p>
          <a:p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2020</a:t>
            </a: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: Prioritní 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oblast 3. Budování knihovních fondů a informačních zdrojů, Opatření 3.10.2 Zajistit zdroje kvalitních </a:t>
            </a: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(…) a katalogizačních 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záznamů, </a:t>
            </a: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(…), 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pro </a:t>
            </a:r>
            <a:r>
              <a:rPr lang="cs-CZ" sz="2800" i="1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sdílenou katalogizaci </a:t>
            </a:r>
            <a:r>
              <a:rPr lang="cs-CZ" sz="2800" i="1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v rámci celé ČR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229391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/>
          <a:lstStyle/>
          <a:p>
            <a:pPr algn="l"/>
            <a:r>
              <a:rPr lang="cs-CZ" sz="6000" dirty="0" smtClean="0">
                <a:solidFill>
                  <a:srgbClr val="C00000"/>
                </a:solidFill>
              </a:rPr>
              <a:t>Proč to děláme?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Strategie MKP 2018+ </a:t>
            </a:r>
          </a:p>
          <a:p>
            <a:endParaRPr lang="cs-CZ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cs-CZ" sz="2800" i="1" spc="-1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“</a:t>
            </a:r>
            <a:r>
              <a:rPr lang="cs-CZ" sz="2800" i="1" spc="-1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Jsme hlavním zdrojem katalogizačních dat </a:t>
            </a:r>
            <a:r>
              <a:rPr lang="cs-CZ" sz="2800" i="1" spc="-1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beletrie pro další knihovny ČR.”</a:t>
            </a:r>
            <a:endParaRPr lang="cs-CZ" sz="2800" i="1" spc="-1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50313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01199" y="869204"/>
            <a:ext cx="9601067" cy="1440160"/>
          </a:xfrm>
        </p:spPr>
        <p:txBody>
          <a:bodyPr anchor="t"/>
          <a:lstStyle/>
          <a:p>
            <a:pPr algn="l"/>
            <a:r>
              <a:rPr lang="cs-CZ" sz="6000" dirty="0" smtClean="0">
                <a:solidFill>
                  <a:srgbClr val="C00000"/>
                </a:solidFill>
              </a:rPr>
              <a:t>Proč to děláme?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782425" y="2026763"/>
            <a:ext cx="105108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Jsme velká městská knihovna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Máme bohaté zkušenosti s nakupováním a zpracováním beletrie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Máme výborné kontakty s pražskými nakladateli, vydavateli a distributory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Jsme schopni rychle získat signální výtisky od pražských distributorů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Dokážeme vytvořit kvalitní záznam (RDA, MARC21) obohacený anotací</a:t>
            </a: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Máme tým zkušených akvizitérů, katalogizátorů a lektorů</a:t>
            </a:r>
          </a:p>
          <a:p>
            <a:pPr lvl="2">
              <a:buBlip>
                <a:blip r:embed="rId2"/>
              </a:buBlip>
            </a:pPr>
            <a:endParaRPr lang="cs-CZ" altLang="cs-CZ" dirty="0">
              <a:solidFill>
                <a:schemeClr val="tx2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098154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8650" y="1114301"/>
            <a:ext cx="9601067" cy="1440160"/>
          </a:xfrm>
        </p:spPr>
        <p:txBody>
          <a:bodyPr anchor="t">
            <a:normAutofit/>
          </a:bodyPr>
          <a:lstStyle/>
          <a:p>
            <a:pPr algn="l"/>
            <a:r>
              <a:rPr lang="cs-CZ" sz="6000" dirty="0" smtClean="0">
                <a:solidFill>
                  <a:srgbClr val="C00000"/>
                </a:solidFill>
              </a:rPr>
              <a:t>Zeptali jsme se katalogizátorů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6" y="2530841"/>
            <a:ext cx="1056117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Dotazníkové šetření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Zajištění zrychleného zpracování české tištěné produkce beletrie pro sdílenou katalogizaci knihoven ČR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Dobře a zároveň realisticky nastavit parametry této činnosti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9 otázek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91 odpovědí</a:t>
            </a:r>
          </a:p>
          <a:p>
            <a:endParaRPr lang="cs-CZ" sz="2800" i="1" spc="-1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22100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93809" y="774936"/>
            <a:ext cx="9601067" cy="1035011"/>
          </a:xfrm>
        </p:spPr>
        <p:txBody>
          <a:bodyPr anchor="t">
            <a:normAutofit/>
          </a:bodyPr>
          <a:lstStyle/>
          <a:p>
            <a:pPr algn="l"/>
            <a:r>
              <a:rPr lang="cs-CZ" altLang="cs-CZ" sz="2800" dirty="0">
                <a:solidFill>
                  <a:srgbClr val="C00000"/>
                </a:solidFill>
              </a:rPr>
              <a:t>Považujete možnost přebírání záznamů titulů beletrie z jednoho centra za užitečnou?</a:t>
            </a:r>
            <a:endParaRPr lang="cs-CZ" sz="28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800" i="1" spc="-1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6" name="Picture 5" descr="C:\Users\kopencoz\AppData\Local\Temp\chart-2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67" y="2015489"/>
            <a:ext cx="7832741" cy="384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2473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/>
          <a:lstStyle/>
          <a:p>
            <a:pPr algn="l"/>
            <a:r>
              <a:rPr lang="cs-CZ" sz="6000" dirty="0" smtClean="0">
                <a:solidFill>
                  <a:srgbClr val="C00000"/>
                </a:solidFill>
              </a:rPr>
              <a:t>Co jsme pro to museli udělat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Cíl: zajistit 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přechod z formátu UNIMARC na </a:t>
            </a:r>
            <a:r>
              <a:rPr lang="cs-CZ" sz="2800" dirty="0" err="1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Marc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 21</a:t>
            </a:r>
          </a:p>
          <a:p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Cíl: vytvořit </a:t>
            </a:r>
            <a:r>
              <a:rPr lang="cs-CZ" sz="2800" dirty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editor pro katalogizaci dle standardů </a:t>
            </a:r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RDA</a:t>
            </a:r>
          </a:p>
          <a:p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Cíl: Změnit postupy a procesy zpracování</a:t>
            </a:r>
          </a:p>
          <a:p>
            <a:r>
              <a:rPr lang="cs-CZ" sz="28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Cíl: dosáhnout standardizovaného exportu dat pro SKC</a:t>
            </a:r>
            <a:endParaRPr lang="cs-CZ" sz="28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1356498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641023"/>
            <a:ext cx="10972800" cy="1461153"/>
          </a:xfrm>
        </p:spPr>
        <p:txBody>
          <a:bodyPr>
            <a:normAutofit/>
          </a:bodyPr>
          <a:lstStyle/>
          <a:p>
            <a:r>
              <a:rPr lang="cs-CZ" sz="6000" dirty="0">
                <a:solidFill>
                  <a:srgbClr val="C00000"/>
                </a:solidFill>
              </a:rPr>
              <a:t>Spolupráce s </a:t>
            </a:r>
            <a:r>
              <a:rPr lang="cs-CZ" sz="6000" dirty="0" smtClean="0">
                <a:solidFill>
                  <a:srgbClr val="C00000"/>
                </a:solidFill>
              </a:rPr>
              <a:t>NK ČR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Blip>
                <a:blip r:embed="rId2"/>
              </a:buBlip>
            </a:pPr>
            <a:endParaRPr lang="cs-CZ" altLang="cs-CZ" sz="3200" b="1" dirty="0" smtClean="0">
              <a:solidFill>
                <a:schemeClr val="tx2"/>
              </a:solidFill>
            </a:endParaRPr>
          </a:p>
          <a:p>
            <a:pPr marL="457200" lvl="1" indent="0" eaLnBrk="1" hangingPunct="1">
              <a:buNone/>
            </a:pPr>
            <a:r>
              <a:rPr lang="cs-CZ" altLang="cs-CZ" sz="32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Konzultace </a:t>
            </a:r>
            <a:r>
              <a:rPr lang="cs-CZ" altLang="cs-CZ" sz="3200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a </a:t>
            </a:r>
            <a:r>
              <a:rPr lang="cs-CZ" altLang="cs-CZ" sz="3200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poradenství</a:t>
            </a:r>
          </a:p>
          <a:p>
            <a:pPr marL="457200" lvl="1" indent="0" eaLnBrk="1" hangingPunct="1">
              <a:buNone/>
            </a:pPr>
            <a:endParaRPr lang="cs-CZ" altLang="cs-CZ" sz="3200" b="1" dirty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pPr marL="914400" lvl="2" indent="0" eaLnBrk="1" hangingPunct="1">
              <a:buNone/>
            </a:pPr>
            <a:r>
              <a:rPr lang="cs-CZ" altLang="cs-CZ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Jmenné 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zpracování - s PhDr. Jaroslavou Svobodovou</a:t>
            </a:r>
          </a:p>
          <a:p>
            <a:pPr marL="914400" lvl="2" indent="0" eaLnBrk="1" hangingPunct="1">
              <a:buNone/>
            </a:pPr>
            <a:r>
              <a:rPr lang="cs-CZ" altLang="cs-CZ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Věcné 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zpracování </a:t>
            </a:r>
            <a:r>
              <a:rPr lang="cs-CZ" altLang="cs-CZ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- 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s Mgr. Marií Balíkovou</a:t>
            </a:r>
          </a:p>
          <a:p>
            <a:pPr marL="914400" lvl="2" indent="0" eaLnBrk="1" hangingPunct="1">
              <a:buNone/>
            </a:pPr>
            <a:r>
              <a:rPr lang="cs-CZ" altLang="cs-CZ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IT 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problematika </a:t>
            </a:r>
            <a:r>
              <a:rPr lang="cs-CZ" altLang="cs-CZ" b="1" dirty="0" smtClean="0">
                <a:solidFill>
                  <a:schemeClr val="bg1">
                    <a:lumMod val="50000"/>
                  </a:schemeClr>
                </a:solidFill>
                <a:latin typeface="+mj-lt"/>
              </a:rPr>
              <a:t>- </a:t>
            </a:r>
            <a:r>
              <a:rPr lang="cs-CZ" altLang="cs-CZ" b="1" dirty="0">
                <a:solidFill>
                  <a:schemeClr val="bg1">
                    <a:lumMod val="50000"/>
                  </a:schemeClr>
                </a:solidFill>
                <a:latin typeface="+mj-lt"/>
              </a:rPr>
              <a:t>s Mgr. Radovanem Záhoříkem</a:t>
            </a:r>
          </a:p>
          <a:p>
            <a:endParaRPr lang="cs-CZ" sz="2400" b="1" dirty="0" smtClean="0">
              <a:solidFill>
                <a:schemeClr val="tx2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9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539072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7495</TotalTime>
  <Words>397</Words>
  <Application>Microsoft Office PowerPoint</Application>
  <PresentationFormat>Širokoúhlá obrazovka</PresentationFormat>
  <Paragraphs>79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Motiv systému Office</vt:lpstr>
      <vt:lpstr>CENTRAL Katalogizace beletrie pro knihovny ČR Jsme na startu….   Zuzana Kopencová, Ivana Ferdinandová        26. 11. 2018 </vt:lpstr>
      <vt:lpstr>Proč to děláme?</vt:lpstr>
      <vt:lpstr>Proč to děláme?</vt:lpstr>
      <vt:lpstr>Proč to děláme?</vt:lpstr>
      <vt:lpstr>Proč to děláme?</vt:lpstr>
      <vt:lpstr>Zeptali jsme se katalogizátorů</vt:lpstr>
      <vt:lpstr>Považujete možnost přebírání záznamů titulů beletrie z jednoho centra za užitečnou?</vt:lpstr>
      <vt:lpstr>Co jsme pro to museli udělat</vt:lpstr>
      <vt:lpstr>Spolupráce s NK ČR</vt:lpstr>
      <vt:lpstr>MARC 21 jako Marcipán</vt:lpstr>
      <vt:lpstr>2018 – nová cesta knihy</vt:lpstr>
      <vt:lpstr>1.8.2018 – zahájení zkušebního provozu    </vt:lpstr>
      <vt:lpstr>1.1.2019 – zahájení ostrého provozu     </vt:lpstr>
      <vt:lpstr>Startujeme 1. 1. 2019</vt:lpstr>
      <vt:lpstr>Děkujeme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Militká Jana</cp:lastModifiedBy>
  <cp:revision>83</cp:revision>
  <dcterms:created xsi:type="dcterms:W3CDTF">2017-10-05T18:27:48Z</dcterms:created>
  <dcterms:modified xsi:type="dcterms:W3CDTF">2018-11-19T15:44:39Z</dcterms:modified>
</cp:coreProperties>
</file>