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sldIdLst>
    <p:sldId id="256" r:id="rId2"/>
    <p:sldId id="257" r:id="rId3"/>
    <p:sldId id="263" r:id="rId4"/>
    <p:sldId id="258" r:id="rId5"/>
    <p:sldId id="264" r:id="rId6"/>
    <p:sldId id="265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66912" autoAdjust="0"/>
  </p:normalViewPr>
  <p:slideViewPr>
    <p:cSldViewPr snapToGrid="0">
      <p:cViewPr varScale="1">
        <p:scale>
          <a:sx n="61" d="100"/>
          <a:sy n="61" d="100"/>
        </p:scale>
        <p:origin x="16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DF8FF-7DCC-43E1-AE32-F2448820966F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3B7DD-A68F-450C-9382-FAE32126C4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9837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807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037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655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981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077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63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2925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64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7DD-A68F-450C-9382-FAE32126C4D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477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77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60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103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89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574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94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4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03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14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04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72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1F1D24-5649-40BC-993E-CB2887AAAFCD}" type="datetimeFigureOut">
              <a:rPr lang="cs-CZ" smtClean="0"/>
              <a:t>15.11.2018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ABDC6B-D0F5-4DD5-AA84-393A2F42B1B2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75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zdenka.mikulecka@svkhk.cz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etra.Stastna@nkp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dál s ANL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10234" y="4451557"/>
            <a:ext cx="9087780" cy="1980773"/>
          </a:xfrm>
        </p:spPr>
        <p:txBody>
          <a:bodyPr>
            <a:normAutofit/>
          </a:bodyPr>
          <a:lstStyle/>
          <a:p>
            <a:r>
              <a:rPr lang="cs-CZ" dirty="0" smtClean="0"/>
              <a:t>Zdeňka Mikulecká</a:t>
            </a:r>
            <a:endParaRPr lang="cs-CZ" cap="none" dirty="0" smtClean="0"/>
          </a:p>
          <a:p>
            <a:r>
              <a:rPr lang="cs-CZ" dirty="0" smtClean="0"/>
              <a:t>Výroční seminář Souborného katalogu ČR 2018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29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2"/>
                </a:solidFill>
              </a:rPr>
              <a:t> Koncepce národního systému analytické bibliografie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Současný stav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Vznik nového pracoviště v NK ČR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ANL v r. 2019 a 2020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97280" y="1014737"/>
            <a:ext cx="6675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ANL</a:t>
            </a:r>
          </a:p>
        </p:txBody>
      </p:sp>
    </p:spTree>
    <p:extLst>
      <p:ext uri="{BB962C8B-B14F-4D97-AF65-F5344CB8AC3E}">
        <p14:creationId xmlns:p14="http://schemas.microsoft.com/office/powerpoint/2010/main" val="13588596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Koncepce národního systému analytické bibliografie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>
                <a:solidFill>
                  <a:schemeClr val="tx2"/>
                </a:solidFill>
              </a:rPr>
              <a:t>S</a:t>
            </a:r>
            <a:r>
              <a:rPr lang="cs-CZ" sz="2800" dirty="0" smtClean="0">
                <a:solidFill>
                  <a:schemeClr val="tx2"/>
                </a:solidFill>
              </a:rPr>
              <a:t>chválena </a:t>
            </a:r>
            <a:r>
              <a:rPr lang="cs-CZ" sz="2800" dirty="0">
                <a:solidFill>
                  <a:schemeClr val="tx2"/>
                </a:solidFill>
              </a:rPr>
              <a:t>na 41. zasedání Ústřední knihovnické </a:t>
            </a:r>
            <a:r>
              <a:rPr lang="cs-CZ" sz="2800" dirty="0" smtClean="0">
                <a:solidFill>
                  <a:schemeClr val="tx2"/>
                </a:solidFill>
              </a:rPr>
              <a:t>rady – doporučeno: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začlenit analytickou bibliografii do Koncepce NK ČR a do plánů činnosti NK ČR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zpracovanou koncepci realizovat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do 2 let vybudovat plně funkční pracoviště zajištěné finančně, technicky i personálně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799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 v r. 2018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 smtClean="0">
                <a:solidFill>
                  <a:schemeClr val="tx2"/>
                </a:solidFill>
              </a:rPr>
              <a:t>Doplňování záznamů do báze ANL: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na kooperativní bázi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cs-CZ" sz="2800" dirty="0" smtClean="0">
                <a:solidFill>
                  <a:schemeClr val="tx2"/>
                </a:solidFill>
              </a:rPr>
              <a:t>za finanční podpory z VISK 9/1</a:t>
            </a:r>
          </a:p>
          <a:p>
            <a:pPr marL="0" indent="0">
              <a:buNone/>
            </a:pPr>
            <a:endParaRPr lang="cs-CZ" sz="2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2800" dirty="0" smtClean="0">
                <a:solidFill>
                  <a:schemeClr val="tx2"/>
                </a:solidFill>
              </a:rPr>
              <a:t>Koordinace - Národní knihovna ČR: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cs-CZ" sz="2800" dirty="0" smtClean="0">
                <a:solidFill>
                  <a:schemeClr val="tx2"/>
                </a:solidFill>
              </a:rPr>
              <a:t>správa báze ANL (v rozsahu 150 hod.)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cs-CZ" sz="2800" dirty="0" smtClean="0">
                <a:solidFill>
                  <a:schemeClr val="tx2"/>
                </a:solidFill>
              </a:rPr>
              <a:t>rozdělování excerpční základny, metodika, přípravné kroky k realizaci návrhu nového pracoviště  (v rozsahu 300 hod.)</a:t>
            </a:r>
          </a:p>
        </p:txBody>
      </p:sp>
    </p:spTree>
    <p:extLst>
      <p:ext uri="{BB962C8B-B14F-4D97-AF65-F5344CB8AC3E}">
        <p14:creationId xmlns:p14="http://schemas.microsoft.com/office/powerpoint/2010/main" val="17709992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Vznik nového pracoviště v r. 2019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3200" dirty="0" smtClean="0">
                <a:solidFill>
                  <a:schemeClr val="tx2"/>
                </a:solidFill>
              </a:rPr>
              <a:t>…se prozatím odkládá</a:t>
            </a:r>
          </a:p>
          <a:p>
            <a:endParaRPr lang="cs-CZ" sz="3200" dirty="0" smtClean="0">
              <a:solidFill>
                <a:schemeClr val="tx2"/>
              </a:solidFill>
            </a:endParaRPr>
          </a:p>
          <a:p>
            <a:endParaRPr lang="cs-CZ" sz="3200" dirty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0845259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jak to tedy bude dál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 rot="1670455">
            <a:off x="5486401" y="2733840"/>
            <a:ext cx="238059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0" dirty="0" smtClean="0">
                <a:solidFill>
                  <a:schemeClr val="tx2"/>
                </a:solidFill>
              </a:rPr>
              <a:t>?</a:t>
            </a:r>
            <a:endParaRPr lang="cs-CZ" sz="13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205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 v r. 2019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2"/>
                </a:solidFill>
              </a:rPr>
              <a:t>Koordinace a správa </a:t>
            </a:r>
            <a:r>
              <a:rPr lang="cs-CZ" sz="2800" dirty="0">
                <a:solidFill>
                  <a:schemeClr val="tx2"/>
                </a:solidFill>
              </a:rPr>
              <a:t>báze </a:t>
            </a:r>
            <a:r>
              <a:rPr lang="cs-CZ" sz="2800" dirty="0" smtClean="0">
                <a:solidFill>
                  <a:schemeClr val="tx2"/>
                </a:solidFill>
              </a:rPr>
              <a:t>ANL – 2 </a:t>
            </a:r>
            <a:r>
              <a:rPr lang="cs-CZ" sz="2800" dirty="0">
                <a:solidFill>
                  <a:schemeClr val="tx2"/>
                </a:solidFill>
              </a:rPr>
              <a:t>pracovníci </a:t>
            </a:r>
            <a:r>
              <a:rPr lang="cs-CZ" sz="2800" dirty="0" smtClean="0">
                <a:solidFill>
                  <a:schemeClr val="tx2"/>
                </a:solidFill>
              </a:rPr>
              <a:t>NK </a:t>
            </a:r>
            <a:r>
              <a:rPr lang="cs-CZ" sz="2800" dirty="0">
                <a:solidFill>
                  <a:schemeClr val="tx2"/>
                </a:solidFill>
              </a:rPr>
              <a:t>ČR </a:t>
            </a:r>
            <a:r>
              <a:rPr lang="cs-CZ" sz="2800" dirty="0" smtClean="0">
                <a:solidFill>
                  <a:schemeClr val="tx2"/>
                </a:solidFill>
              </a:rPr>
              <a:t>na DPP v</a:t>
            </a:r>
            <a:r>
              <a:rPr lang="cs-CZ" sz="2800" dirty="0">
                <a:solidFill>
                  <a:schemeClr val="tx2"/>
                </a:solidFill>
              </a:rPr>
              <a:t> rámci projektu podaného SVK </a:t>
            </a:r>
            <a:r>
              <a:rPr lang="cs-CZ" sz="2800" dirty="0" smtClean="0">
                <a:solidFill>
                  <a:schemeClr val="tx2"/>
                </a:solidFill>
              </a:rPr>
              <a:t>HK</a:t>
            </a:r>
            <a:endParaRPr lang="cs-CZ" sz="28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</a:rPr>
              <a:t> Pokračování kooperativních projektů VISK 9/1 </a:t>
            </a:r>
            <a:endParaRPr lang="cs-CZ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71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 v r. 2020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77265"/>
            <a:ext cx="10058400" cy="402336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2"/>
                </a:solidFill>
              </a:rPr>
              <a:t>MK ČR - příslib řešení</a:t>
            </a:r>
          </a:p>
          <a:p>
            <a:r>
              <a:rPr lang="cs-CZ" sz="2800" dirty="0" smtClean="0">
                <a:solidFill>
                  <a:schemeClr val="tx2"/>
                </a:solidFill>
              </a:rPr>
              <a:t>NK ČR - zřízení plně funkčního pracoviště a plnění dané koncepce</a:t>
            </a:r>
            <a:endParaRPr lang="cs-CZ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03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4576" y="237322"/>
            <a:ext cx="10058400" cy="1450757"/>
          </a:xfrm>
        </p:spPr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pozornost!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4935" y="1861500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tx2"/>
                </a:solidFill>
              </a:rPr>
              <a:t>Zdeňka Mikulecká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/>
                </a:solidFill>
              </a:rPr>
              <a:t>Studijní a vědecká knihovna v Hradci Králové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/>
                </a:solidFill>
                <a:hlinkClick r:id="rId3"/>
              </a:rPr>
              <a:t>zdenka.mikulecka@svkhk.cz</a:t>
            </a:r>
            <a:endParaRPr lang="cs-CZ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cs-CZ" sz="2400" dirty="0" smtClean="0">
                <a:solidFill>
                  <a:schemeClr val="tx2"/>
                </a:solidFill>
              </a:rPr>
              <a:t>DOTAZY NA:</a:t>
            </a:r>
          </a:p>
          <a:p>
            <a:pPr marL="0" indent="0" algn="r">
              <a:buNone/>
            </a:pPr>
            <a:r>
              <a:rPr lang="cs-CZ" sz="2400" dirty="0" smtClean="0">
                <a:solidFill>
                  <a:schemeClr val="tx2"/>
                </a:solidFill>
                <a:hlinkClick r:id="rId4"/>
              </a:rPr>
              <a:t>Petra.Stastna@nkp.cz</a:t>
            </a:r>
            <a:endParaRPr lang="cs-CZ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1674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500</TotalTime>
  <Words>229</Words>
  <Application>Microsoft Office PowerPoint</Application>
  <PresentationFormat>Širokoúhlá obrazovka</PresentationFormat>
  <Paragraphs>54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Retrospektiva</vt:lpstr>
      <vt:lpstr>Co dál s ANL?</vt:lpstr>
      <vt:lpstr>Prezentace aplikace PowerPoint</vt:lpstr>
      <vt:lpstr>Koncepce národního systému analytické bibliografie</vt:lpstr>
      <vt:lpstr>ANL v r. 2018</vt:lpstr>
      <vt:lpstr>Vznik nového pracoviště v r. 2019</vt:lpstr>
      <vt:lpstr>A jak to tedy bude dál</vt:lpstr>
      <vt:lpstr>ANL v r. 2019</vt:lpstr>
      <vt:lpstr>ANL v r. 2020</vt:lpstr>
      <vt:lpstr>Děkuji za pozornost!</vt:lpstr>
    </vt:vector>
  </TitlesOfParts>
  <Company>Studijní a vědecká knihovna v Hradci Králové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Mikulecká Zdeňka</dc:creator>
  <cp:lastModifiedBy>Mikulecká Zdeňka</cp:lastModifiedBy>
  <cp:revision>58</cp:revision>
  <dcterms:created xsi:type="dcterms:W3CDTF">2018-11-13T07:15:10Z</dcterms:created>
  <dcterms:modified xsi:type="dcterms:W3CDTF">2018-11-15T11:17:00Z</dcterms:modified>
</cp:coreProperties>
</file>