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42" r:id="rId2"/>
    <p:sldId id="343" r:id="rId3"/>
    <p:sldId id="344" r:id="rId4"/>
    <p:sldId id="351" r:id="rId5"/>
    <p:sldId id="352" r:id="rId6"/>
    <p:sldId id="345" r:id="rId7"/>
    <p:sldId id="349" r:id="rId8"/>
    <p:sldId id="346" r:id="rId9"/>
    <p:sldId id="350" r:id="rId10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4660"/>
  </p:normalViewPr>
  <p:slideViewPr>
    <p:cSldViewPr>
      <p:cViewPr varScale="1">
        <p:scale>
          <a:sx n="94" d="100"/>
          <a:sy n="94" d="100"/>
        </p:scale>
        <p:origin x="123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CHTER\Dropbox\AutorYZak\a%20RegistrNedostup\Statistiky\po&#269;et%20dokument&#367;%20a%20stran%20v%20Krameriu%20MZK%20cca%20v%20pololet&#237;%202017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CHTER\Dropbox\AutorYZak\a%20RegistrNedostup\Statistiky\po&#269;et%20dokument&#367;%20a%20stran%20v%20Krameriu%20MZK%20cca%20v%20pololet&#237;%202017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CHTER\Dropbox\AutorYZak\a%20RegistrNedostup\Statistiky\po&#269;et%20dokument&#367;%20a%20stran%20v%20Krameriu%20MZK%20cca%20v%20pololet&#237;%202017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5D-4264-BFB0-0F22C82C70F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15D-4264-BFB0-0F22C82C70F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15D-4264-BFB0-0F22C82C70F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15D-4264-BFB0-0F22C82C70F4}"/>
              </c:ext>
            </c:extLst>
          </c:dPt>
          <c:dLbls>
            <c:dLbl>
              <c:idx val="1"/>
              <c:layout>
                <c:manualLayout>
                  <c:x val="-4.1802122564573961E-3"/>
                  <c:y val="0.26930997889288977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446437309095223"/>
                      <c:h val="0.214437015945556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5D-4264-BFB0-0F22C82C70F4}"/>
                </c:ext>
              </c:extLst>
            </c:dLbl>
            <c:dLbl>
              <c:idx val="2"/>
              <c:layout>
                <c:manualLayout>
                  <c:x val="1.2703624039915779E-2"/>
                  <c:y val="0.18076550780463738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15D-4264-BFB0-0F22C82C70F4}"/>
                </c:ext>
              </c:extLst>
            </c:dLbl>
            <c:dLbl>
              <c:idx val="3"/>
              <c:layout>
                <c:manualLayout>
                  <c:x val="-0.10827138967557308"/>
                  <c:y val="2.385127761760315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15D-4264-BFB0-0F22C82C70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Souhrn!$A$25:$A$28</c:f>
              <c:strCache>
                <c:ptCount val="4"/>
                <c:pt idx="0">
                  <c:v>do roku 1907</c:v>
                </c:pt>
                <c:pt idx="1">
                  <c:v>1908 až 1989</c:v>
                </c:pt>
                <c:pt idx="2">
                  <c:v>1990 až 2007</c:v>
                </c:pt>
                <c:pt idx="3">
                  <c:v>2008 až 2017</c:v>
                </c:pt>
              </c:strCache>
            </c:strRef>
          </c:cat>
          <c:val>
            <c:numRef>
              <c:f>Souhrn!$D$25:$D$28</c:f>
              <c:numCache>
                <c:formatCode>#,##0</c:formatCode>
                <c:ptCount val="4"/>
                <c:pt idx="0">
                  <c:v>1777486</c:v>
                </c:pt>
                <c:pt idx="1">
                  <c:v>18201592</c:v>
                </c:pt>
                <c:pt idx="2">
                  <c:v>13483147</c:v>
                </c:pt>
                <c:pt idx="3">
                  <c:v>5063592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15D-4264-BFB0-0F22C82C70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DED-4939-BED4-039C2C867E9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DED-4939-BED4-039C2C867E92}"/>
              </c:ext>
            </c:extLst>
          </c:dPt>
          <c:dLbls>
            <c:dLbl>
              <c:idx val="0"/>
              <c:layout>
                <c:manualLayout>
                  <c:x val="0.25118303323203356"/>
                  <c:y val="-3.7348294716505637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539637253275532"/>
                      <c:h val="0.1629323969285652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DED-4939-BED4-039C2C867E92}"/>
                </c:ext>
              </c:extLst>
            </c:dLbl>
            <c:dLbl>
              <c:idx val="1"/>
              <c:layout>
                <c:manualLayout>
                  <c:x val="-0.11865653547527331"/>
                  <c:y val="2.1045244956708659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105986469463321"/>
                      <c:h val="0.164152910662327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DED-4939-BED4-039C2C867E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Souhrn!$B$24:$C$24</c:f>
              <c:strCache>
                <c:ptCount val="2"/>
                <c:pt idx="0">
                  <c:v>Knihy</c:v>
                </c:pt>
                <c:pt idx="1">
                  <c:v>Periodika</c:v>
                </c:pt>
              </c:strCache>
            </c:strRef>
          </c:cat>
          <c:val>
            <c:numRef>
              <c:f>Souhrn!$B$29:$C$29</c:f>
              <c:numCache>
                <c:formatCode>#,##0</c:formatCode>
                <c:ptCount val="2"/>
                <c:pt idx="0">
                  <c:v>36267068</c:v>
                </c:pt>
                <c:pt idx="1">
                  <c:v>2258749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DED-4939-BED4-039C2C867E9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Souhrn!$H$19</c:f>
              <c:strCache>
                <c:ptCount val="1"/>
                <c:pt idx="0">
                  <c:v>Knihy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Souhrn!$G$20:$G$22</c:f>
              <c:strCache>
                <c:ptCount val="3"/>
                <c:pt idx="0">
                  <c:v>1908 až 1989</c:v>
                </c:pt>
                <c:pt idx="1">
                  <c:v>1990 až 2007</c:v>
                </c:pt>
                <c:pt idx="2">
                  <c:v>2008 až 2017</c:v>
                </c:pt>
              </c:strCache>
            </c:strRef>
          </c:cat>
          <c:val>
            <c:numRef>
              <c:f>Souhrn!$H$20:$H$22</c:f>
              <c:numCache>
                <c:formatCode>#,##0</c:formatCode>
                <c:ptCount val="3"/>
                <c:pt idx="0">
                  <c:v>69185</c:v>
                </c:pt>
                <c:pt idx="1">
                  <c:v>52022</c:v>
                </c:pt>
                <c:pt idx="2">
                  <c:v>16761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18-46BC-BD39-39BFB51C407F}"/>
            </c:ext>
          </c:extLst>
        </c:ser>
        <c:ser>
          <c:idx val="1"/>
          <c:order val="1"/>
          <c:tx>
            <c:strRef>
              <c:f>Souhrn!$I$19</c:f>
              <c:strCache>
                <c:ptCount val="1"/>
                <c:pt idx="0">
                  <c:v>Periodika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829185424004443E-17"/>
                  <c:y val="-8.1374947165940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218-46BC-BD39-39BFB51C407F}"/>
                </c:ext>
              </c:extLst>
            </c:dLbl>
            <c:dLbl>
              <c:idx val="1"/>
              <c:layout>
                <c:manualLayout>
                  <c:x val="-3.0864197530864764E-3"/>
                  <c:y val="-9.5405110470412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218-46BC-BD39-39BFB51C407F}"/>
                </c:ext>
              </c:extLst>
            </c:dLbl>
            <c:dLbl>
              <c:idx val="2"/>
              <c:layout>
                <c:manualLayout>
                  <c:x val="-1.1316741696017772E-16"/>
                  <c:y val="-4.2090489913417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218-46BC-BD39-39BFB51C40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Souhrn!$G$20:$G$22</c:f>
              <c:strCache>
                <c:ptCount val="3"/>
                <c:pt idx="0">
                  <c:v>1908 až 1989</c:v>
                </c:pt>
                <c:pt idx="1">
                  <c:v>1990 až 2007</c:v>
                </c:pt>
                <c:pt idx="2">
                  <c:v>2008 až 2017</c:v>
                </c:pt>
              </c:strCache>
            </c:strRef>
          </c:cat>
          <c:val>
            <c:numRef>
              <c:f>Souhrn!$I$20:$I$22</c:f>
              <c:numCache>
                <c:formatCode>#,##0</c:formatCode>
                <c:ptCount val="3"/>
                <c:pt idx="0">
                  <c:v>6427</c:v>
                </c:pt>
                <c:pt idx="1">
                  <c:v>2741</c:v>
                </c:pt>
                <c:pt idx="2">
                  <c:v>1134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18-46BC-BD39-39BFB51C407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428642368"/>
        <c:axId val="428642696"/>
      </c:barChart>
      <c:catAx>
        <c:axId val="428642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cs-CZ"/>
          </a:p>
        </c:txPr>
        <c:crossAx val="428642696"/>
        <c:crosses val="autoZero"/>
        <c:auto val="1"/>
        <c:lblAlgn val="ctr"/>
        <c:lblOffset val="100"/>
        <c:noMultiLvlLbl val="0"/>
      </c:catAx>
      <c:valAx>
        <c:axId val="428642696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428642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6619896471274421"/>
          <c:y val="0"/>
          <c:w val="0.26760207057451152"/>
          <c:h val="0.130113525011141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0.08745</cdr:x>
      <cdr:y>0</cdr:y>
    </cdr:from>
    <cdr:to>
      <cdr:x>0.2187</cdr:x>
      <cdr:y>0.07246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719659" y="0"/>
          <a:ext cx="108012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cs-CZ" sz="1600" b="1" dirty="0" smtClean="0">
              <a:solidFill>
                <a:srgbClr val="FF0000"/>
              </a:solidFill>
              <a:latin typeface="Arial Narrow" panose="020B0606020202030204" pitchFamily="34" charset="0"/>
            </a:rPr>
            <a:t>Celkem 75 612 sv.</a:t>
          </a:r>
          <a:endParaRPr lang="cs-CZ" sz="1600" b="1" dirty="0">
            <a:solidFill>
              <a:srgbClr val="FF0000"/>
            </a:solidFill>
            <a:latin typeface="Arial Narrow" panose="020B060602020203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425B8-3B89-4CBC-A291-59D6673AD62B}" type="datetimeFigureOut">
              <a:rPr lang="cs-CZ" smtClean="0"/>
              <a:t>29.11.2018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124B4-E96E-4C38-BD54-AAA7AB90E4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458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29.11.2018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8166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29.11.2018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520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29.11.2018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729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29.11.2018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7524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29.11.2018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952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Narrow" pitchFamily="34" charset="0"/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 b="1">
                <a:latin typeface="Arial Narrow" pitchFamily="34" charset="0"/>
              </a:defRPr>
            </a:lvl1pPr>
            <a:lvl2pPr>
              <a:defRPr sz="2400" b="1">
                <a:latin typeface="Arial Narrow" pitchFamily="34" charset="0"/>
              </a:defRPr>
            </a:lvl2pPr>
            <a:lvl3pPr>
              <a:defRPr sz="2000" b="1">
                <a:latin typeface="Arial Narrow" pitchFamily="34" charset="0"/>
              </a:defRPr>
            </a:lvl3pPr>
            <a:lvl4pPr>
              <a:defRPr sz="1800" b="1">
                <a:latin typeface="Arial Narrow" pitchFamily="34" charset="0"/>
              </a:defRPr>
            </a:lvl4pPr>
            <a:lvl5pPr>
              <a:defRPr sz="1800" b="1">
                <a:latin typeface="Arial Narrow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 b="1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400" b="1">
                <a:solidFill>
                  <a:srgbClr val="FF0000"/>
                </a:solidFill>
              </a:defRPr>
            </a:lvl2pPr>
            <a:lvl3pPr>
              <a:defRPr sz="2000" b="1"/>
            </a:lvl3pPr>
            <a:lvl4pPr>
              <a:defRPr sz="1800" b="1"/>
            </a:lvl4pPr>
            <a:lvl5pPr>
              <a:defRPr sz="1800" b="1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29.11.2018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455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29.11.2018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798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29.11.2018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863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29.11.2018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9031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29.11.2018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602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8BE0-4E44-4856-9608-CBAAE7BA6F00}" type="datetimeFigureOut">
              <a:rPr lang="cs-CZ" smtClean="0"/>
              <a:t>29.11.2018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340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C8BE0-4E44-4856-9608-CBAAE7BA6F00}" type="datetimeFigureOut">
              <a:rPr lang="cs-CZ" smtClean="0"/>
              <a:t>29.11.2018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2EF15-51B1-4D10-99BC-C6E658D47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7177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 Narrow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2">
              <a:lumMod val="75000"/>
            </a:schemeClr>
          </a:solidFill>
          <a:latin typeface="Arial Narrow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rgbClr val="FF0000"/>
          </a:solidFill>
          <a:latin typeface="Arial Narrow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vit.richter@nkp.cz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vit.richter@nkp.cz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496944" cy="1470025"/>
          </a:xfrm>
        </p:spPr>
        <p:txBody>
          <a:bodyPr>
            <a:normAutofit/>
          </a:bodyPr>
          <a:lstStyle/>
          <a:p>
            <a:r>
              <a:rPr lang="cs-CZ" sz="4200" dirty="0" smtClean="0"/>
              <a:t>Zpřístupnění děl nedostupných na trhu</a:t>
            </a:r>
            <a:endParaRPr lang="cs-CZ" sz="4200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371600" y="5373216"/>
            <a:ext cx="6400800" cy="1152128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dirty="0"/>
              <a:t>Vít Richter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dirty="0"/>
              <a:t>Národní knihovna ČR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dirty="0" smtClean="0">
                <a:hlinkClick r:id="rId2"/>
              </a:rPr>
              <a:t>vit.richter@nkp.cz</a:t>
            </a:r>
            <a:endParaRPr lang="cs-CZ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dirty="0"/>
              <a:t>Výroční seminář Souborného katalogu ČR </a:t>
            </a:r>
            <a:r>
              <a:rPr lang="cs-CZ" dirty="0" smtClean="0"/>
              <a:t>2018</a:t>
            </a:r>
            <a:endParaRPr lang="cs-CZ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dirty="0" smtClean="0"/>
              <a:t>26. 11. 2018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906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79512" y="274639"/>
            <a:ext cx="8712968" cy="634082"/>
          </a:xfrm>
        </p:spPr>
        <p:txBody>
          <a:bodyPr>
            <a:normAutofit fontScale="90000"/>
          </a:bodyPr>
          <a:lstStyle/>
          <a:p>
            <a:r>
              <a:rPr lang="cs-CZ" sz="4000" dirty="0"/>
              <a:t>Zpřístupnění digitálních knih a časopisů</a:t>
            </a:r>
          </a:p>
        </p:txBody>
      </p:sp>
      <p:pic>
        <p:nvPicPr>
          <p:cNvPr id="8" name="Zástupný symbol pro obsah 6"/>
          <p:cNvPicPr>
            <a:picLocks noGrp="1" noChangeAspect="1"/>
          </p:cNvPicPr>
          <p:nvPr>
            <p:ph sz="half" idx="1"/>
          </p:nvPr>
        </p:nvPicPr>
        <p:blipFill rotWithShape="1">
          <a:blip r:embed="rId2"/>
          <a:srcRect l="49820" b="11849"/>
          <a:stretch/>
        </p:blipFill>
        <p:spPr>
          <a:xfrm>
            <a:off x="0" y="1445978"/>
            <a:ext cx="4670428" cy="4756545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1317" y="4725144"/>
            <a:ext cx="2511023" cy="1800200"/>
          </a:xfrm>
          <a:prstGeom prst="rect">
            <a:avLst/>
          </a:prstGeom>
        </p:spPr>
      </p:pic>
      <p:cxnSp>
        <p:nvCxnSpPr>
          <p:cNvPr id="12" name="Pravoúhlá spojnice 11"/>
          <p:cNvCxnSpPr/>
          <p:nvPr/>
        </p:nvCxnSpPr>
        <p:spPr>
          <a:xfrm flipV="1">
            <a:off x="3707904" y="2780928"/>
            <a:ext cx="2448272" cy="1296144"/>
          </a:xfrm>
          <a:prstGeom prst="bentConnector3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ravoúhlá spojnice 13"/>
          <p:cNvCxnSpPr/>
          <p:nvPr/>
        </p:nvCxnSpPr>
        <p:spPr>
          <a:xfrm>
            <a:off x="3707904" y="4077072"/>
            <a:ext cx="2448272" cy="1708881"/>
          </a:xfrm>
          <a:prstGeom prst="bentConnector3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6083631" y="3590566"/>
            <a:ext cx="27574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latin typeface="Arial Narrow" panose="020B0606020202030204" pitchFamily="34" charset="0"/>
              </a:rPr>
              <a:t>Zpřístupnění 220 000 svazků</a:t>
            </a:r>
          </a:p>
          <a:p>
            <a:r>
              <a:rPr lang="cs-CZ" b="1" dirty="0">
                <a:latin typeface="Arial Narrow" panose="020B0606020202030204" pitchFamily="34" charset="0"/>
              </a:rPr>
              <a:t>knih a periodik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4486" y="1445978"/>
            <a:ext cx="2497854" cy="1873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49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Podmínky zpřístupnění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5616624"/>
          </a:xfrm>
        </p:spPr>
        <p:txBody>
          <a:bodyPr>
            <a:normAutofit/>
          </a:bodyPr>
          <a:lstStyle/>
          <a:p>
            <a:r>
              <a:rPr lang="cs-CZ" sz="2800" dirty="0" smtClean="0"/>
              <a:t>Národní knihovna provozuje Seznam děl nedostupných na trhu</a:t>
            </a:r>
          </a:p>
          <a:p>
            <a:r>
              <a:rPr lang="cs-CZ" sz="2800" dirty="0" smtClean="0"/>
              <a:t>Etapy zpřístupnění</a:t>
            </a:r>
          </a:p>
          <a:p>
            <a:pPr lvl="1"/>
            <a:r>
              <a:rPr lang="cs-CZ" sz="2400" dirty="0" smtClean="0"/>
              <a:t>Knihy a periodika vydaná do roku 1989 </a:t>
            </a:r>
            <a:r>
              <a:rPr lang="cs-CZ" sz="2400" dirty="0" smtClean="0">
                <a:solidFill>
                  <a:schemeClr val="tx1"/>
                </a:solidFill>
              </a:rPr>
              <a:t>– v r. 2019</a:t>
            </a:r>
          </a:p>
          <a:p>
            <a:pPr lvl="1"/>
            <a:r>
              <a:rPr lang="cs-CZ" sz="2400" dirty="0" smtClean="0"/>
              <a:t>Knihy a periodika vydaná do roku 2007 </a:t>
            </a:r>
            <a:r>
              <a:rPr lang="cs-CZ" sz="2400" dirty="0" smtClean="0">
                <a:solidFill>
                  <a:schemeClr val="tx1"/>
                </a:solidFill>
              </a:rPr>
              <a:t>– v r. 2020</a:t>
            </a:r>
          </a:p>
          <a:p>
            <a:pPr lvl="1"/>
            <a:r>
              <a:rPr lang="cs-CZ" sz="2400" dirty="0" smtClean="0"/>
              <a:t>Knihy a periodika – 6 měsíců nedostupné na trhu </a:t>
            </a:r>
            <a:r>
              <a:rPr lang="cs-CZ" sz="2400" smtClean="0">
                <a:solidFill>
                  <a:schemeClr val="tx1"/>
                </a:solidFill>
              </a:rPr>
              <a:t>– </a:t>
            </a:r>
            <a:r>
              <a:rPr lang="cs-CZ" sz="2400" smtClean="0">
                <a:solidFill>
                  <a:schemeClr val="tx1"/>
                </a:solidFill>
              </a:rPr>
              <a:t>2024</a:t>
            </a:r>
            <a:r>
              <a:rPr lang="cs-CZ" sz="2400" dirty="0" smtClean="0">
                <a:solidFill>
                  <a:schemeClr val="tx1"/>
                </a:solidFill>
              </a:rPr>
              <a:t>?</a:t>
            </a:r>
          </a:p>
          <a:p>
            <a:r>
              <a:rPr lang="cs-CZ" sz="2800" dirty="0" smtClean="0"/>
              <a:t>Knihovny a uživatelé – bezplatný přístup pro registrované uživatele</a:t>
            </a:r>
          </a:p>
          <a:p>
            <a:r>
              <a:rPr lang="cs-CZ" sz="2800" dirty="0" smtClean="0"/>
              <a:t>Úhrada licence za zpřístupnění – roční platby bez DPH:</a:t>
            </a:r>
          </a:p>
          <a:p>
            <a:endParaRPr lang="cs-CZ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353443"/>
              </p:ext>
            </p:extLst>
          </p:nvPr>
        </p:nvGraphicFramePr>
        <p:xfrm>
          <a:off x="755576" y="5589240"/>
          <a:ext cx="748883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2008">
                  <a:extLst>
                    <a:ext uri="{9D8B030D-6E8A-4147-A177-3AD203B41FA5}">
                      <a16:colId xmlns:a16="http://schemas.microsoft.com/office/drawing/2014/main" val="1518100568"/>
                    </a:ext>
                  </a:extLst>
                </a:gridCol>
                <a:gridCol w="1157365">
                  <a:extLst>
                    <a:ext uri="{9D8B030D-6E8A-4147-A177-3AD203B41FA5}">
                      <a16:colId xmlns:a16="http://schemas.microsoft.com/office/drawing/2014/main" val="3918853708"/>
                    </a:ext>
                  </a:extLst>
                </a:gridCol>
                <a:gridCol w="1157365">
                  <a:extLst>
                    <a:ext uri="{9D8B030D-6E8A-4147-A177-3AD203B41FA5}">
                      <a16:colId xmlns:a16="http://schemas.microsoft.com/office/drawing/2014/main" val="3955892084"/>
                    </a:ext>
                  </a:extLst>
                </a:gridCol>
                <a:gridCol w="1157365">
                  <a:extLst>
                    <a:ext uri="{9D8B030D-6E8A-4147-A177-3AD203B41FA5}">
                      <a16:colId xmlns:a16="http://schemas.microsoft.com/office/drawing/2014/main" val="3170799949"/>
                    </a:ext>
                  </a:extLst>
                </a:gridCol>
                <a:gridCol w="1157365">
                  <a:extLst>
                    <a:ext uri="{9D8B030D-6E8A-4147-A177-3AD203B41FA5}">
                      <a16:colId xmlns:a16="http://schemas.microsoft.com/office/drawing/2014/main" val="1942102878"/>
                    </a:ext>
                  </a:extLst>
                </a:gridCol>
                <a:gridCol w="1157365">
                  <a:extLst>
                    <a:ext uri="{9D8B030D-6E8A-4147-A177-3AD203B41FA5}">
                      <a16:colId xmlns:a16="http://schemas.microsoft.com/office/drawing/2014/main" val="37034708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2019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2020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2021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2022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2023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546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Roční odměny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10,5 mil.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21,6 mil.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22,9 mil.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25,2 mil.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27,4 mil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863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350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7308" y="260648"/>
            <a:ext cx="8856984" cy="85010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Co a kdy bude zpřístupněno - počty stran</a:t>
            </a:r>
            <a:endParaRPr lang="cs-CZ" sz="3600" dirty="0"/>
          </a:p>
        </p:txBody>
      </p:sp>
      <p:graphicFrame>
        <p:nvGraphicFramePr>
          <p:cNvPr id="12" name="Zástupný symbol pro obsah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46264498"/>
              </p:ext>
            </p:extLst>
          </p:nvPr>
        </p:nvGraphicFramePr>
        <p:xfrm>
          <a:off x="179512" y="1600200"/>
          <a:ext cx="4316288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Zástupný symbol pro obsah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50762901"/>
              </p:ext>
            </p:extLst>
          </p:nvPr>
        </p:nvGraphicFramePr>
        <p:xfrm>
          <a:off x="4648200" y="1600200"/>
          <a:ext cx="438829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ovéPole 15"/>
          <p:cNvSpPr txBox="1"/>
          <p:nvPr/>
        </p:nvSpPr>
        <p:spPr>
          <a:xfrm>
            <a:off x="23664" y="6488668"/>
            <a:ext cx="1609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Kramerius MZK</a:t>
            </a:r>
          </a:p>
        </p:txBody>
      </p:sp>
    </p:spTree>
    <p:extLst>
      <p:ext uri="{BB962C8B-B14F-4D97-AF65-F5344CB8AC3E}">
        <p14:creationId xmlns:p14="http://schemas.microsoft.com/office/powerpoint/2010/main" val="107555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706090"/>
          </a:xfrm>
        </p:spPr>
        <p:txBody>
          <a:bodyPr>
            <a:normAutofit fontScale="90000"/>
          </a:bodyPr>
          <a:lstStyle/>
          <a:p>
            <a:r>
              <a:rPr lang="cs-CZ" dirty="0"/>
              <a:t>Co a kdy bude zpřístupněno </a:t>
            </a:r>
            <a:r>
              <a:rPr lang="cs-CZ" dirty="0" smtClean="0"/>
              <a:t>– počty svazků</a:t>
            </a:r>
            <a:endParaRPr lang="cs-CZ" dirty="0"/>
          </a:p>
        </p:txBody>
      </p:sp>
      <p:graphicFrame>
        <p:nvGraphicFramePr>
          <p:cNvPr id="12" name="Zástupný symbol pro obsah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6900002"/>
              </p:ext>
            </p:extLst>
          </p:nvPr>
        </p:nvGraphicFramePr>
        <p:xfrm>
          <a:off x="457200" y="1340768"/>
          <a:ext cx="822960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Obdélník 12"/>
          <p:cNvSpPr/>
          <p:nvPr/>
        </p:nvSpPr>
        <p:spPr>
          <a:xfrm>
            <a:off x="107504" y="6501244"/>
            <a:ext cx="16094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Kramerius MZK</a:t>
            </a:r>
          </a:p>
        </p:txBody>
      </p:sp>
      <p:sp>
        <p:nvSpPr>
          <p:cNvPr id="14" name="TextovéPole 1"/>
          <p:cNvSpPr txBox="1"/>
          <p:nvPr/>
        </p:nvSpPr>
        <p:spPr>
          <a:xfrm>
            <a:off x="3779912" y="2204864"/>
            <a:ext cx="1080120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Celkem 54 763 sv.</a:t>
            </a:r>
            <a:endParaRPr lang="cs-CZ" sz="16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TextovéPole 1"/>
          <p:cNvSpPr txBox="1"/>
          <p:nvPr/>
        </p:nvSpPr>
        <p:spPr>
          <a:xfrm>
            <a:off x="6444208" y="4077072"/>
            <a:ext cx="1080120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Celkem 17 895 sv.</a:t>
            </a:r>
            <a:endParaRPr lang="cs-CZ" sz="16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91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r>
              <a:rPr lang="cs-CZ" dirty="0" smtClean="0"/>
              <a:t>Postup implementace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92500" lnSpcReduction="10000"/>
          </a:bodyPr>
          <a:lstStyle/>
          <a:p>
            <a:r>
              <a:rPr lang="cs-CZ" sz="2800" dirty="0" smtClean="0"/>
              <a:t>NK ČR – uzavření licenční smlouvy s </a:t>
            </a:r>
            <a:r>
              <a:rPr lang="cs-CZ" sz="2800" dirty="0" err="1" smtClean="0"/>
              <a:t>Dilia</a:t>
            </a:r>
            <a:r>
              <a:rPr lang="cs-CZ" sz="2800" dirty="0" smtClean="0"/>
              <a:t> a OOA-S</a:t>
            </a:r>
          </a:p>
          <a:p>
            <a:endParaRPr lang="cs-CZ" sz="2800" dirty="0" smtClean="0"/>
          </a:p>
          <a:p>
            <a:r>
              <a:rPr lang="cs-CZ" sz="2800" dirty="0" smtClean="0"/>
              <a:t>Knihovna AV ČR – rozvoj systému Kramerius</a:t>
            </a:r>
          </a:p>
          <a:p>
            <a:endParaRPr lang="cs-CZ" sz="2800" dirty="0" smtClean="0"/>
          </a:p>
          <a:p>
            <a:r>
              <a:rPr lang="cs-CZ" sz="2800" dirty="0" smtClean="0"/>
              <a:t>Leden 2019 - testování</a:t>
            </a:r>
          </a:p>
          <a:p>
            <a:endParaRPr lang="cs-CZ" sz="2800" dirty="0" smtClean="0"/>
          </a:p>
          <a:p>
            <a:r>
              <a:rPr lang="cs-CZ" sz="2800" dirty="0" smtClean="0"/>
              <a:t>Duben – zkušební provoz, dále postupný náběh</a:t>
            </a:r>
          </a:p>
          <a:p>
            <a:endParaRPr lang="cs-CZ" sz="2800" dirty="0" smtClean="0"/>
          </a:p>
          <a:p>
            <a:r>
              <a:rPr lang="cs-CZ" sz="2800" dirty="0" smtClean="0"/>
              <a:t>Uzavření smlouvy mezi NK a knihovnou</a:t>
            </a:r>
          </a:p>
          <a:p>
            <a:pPr lvl="1"/>
            <a:r>
              <a:rPr lang="cs-CZ" sz="2400" dirty="0" smtClean="0"/>
              <a:t>Samostatný počítač</a:t>
            </a:r>
          </a:p>
          <a:p>
            <a:pPr lvl="1"/>
            <a:r>
              <a:rPr lang="cs-CZ" sz="2400" dirty="0" smtClean="0"/>
              <a:t>Určen pouze pro čtení dokumentů</a:t>
            </a:r>
          </a:p>
          <a:p>
            <a:pPr lvl="1"/>
            <a:r>
              <a:rPr lang="cs-CZ" sz="2400" dirty="0" smtClean="0"/>
              <a:t>Nemožnost zhotovit tiskovou a digitální kopii</a:t>
            </a:r>
          </a:p>
        </p:txBody>
      </p:sp>
    </p:spTree>
    <p:extLst>
      <p:ext uri="{BB962C8B-B14F-4D97-AF65-F5344CB8AC3E}">
        <p14:creationId xmlns:p14="http://schemas.microsoft.com/office/powerpoint/2010/main" val="129579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/>
              <a:t>Postup implementace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92500" lnSpcReduction="10000"/>
          </a:bodyPr>
          <a:lstStyle/>
          <a:p>
            <a:r>
              <a:rPr lang="cs-CZ" sz="2800" dirty="0"/>
              <a:t>I. etapa čtení na místě samém v knihovně</a:t>
            </a:r>
          </a:p>
          <a:p>
            <a:endParaRPr lang="cs-CZ" sz="2800" dirty="0" smtClean="0"/>
          </a:p>
          <a:p>
            <a:r>
              <a:rPr lang="cs-CZ" sz="2800" dirty="0" smtClean="0"/>
              <a:t>II</a:t>
            </a:r>
            <a:r>
              <a:rPr lang="cs-CZ" sz="2800" dirty="0"/>
              <a:t>. etapa – vzdálený přístup – tablet, PC uživatele</a:t>
            </a:r>
          </a:p>
          <a:p>
            <a:pPr lvl="1"/>
            <a:r>
              <a:rPr lang="cs-CZ" sz="2400" dirty="0"/>
              <a:t>Nemožnost zhotovit tiskovou a digitální kopii</a:t>
            </a:r>
          </a:p>
          <a:p>
            <a:endParaRPr lang="cs-CZ" sz="2800" dirty="0" smtClean="0"/>
          </a:p>
          <a:p>
            <a:r>
              <a:rPr lang="cs-CZ" sz="2800" dirty="0" smtClean="0"/>
              <a:t>III</a:t>
            </a:r>
            <a:r>
              <a:rPr lang="cs-CZ" sz="2800" dirty="0"/>
              <a:t>. etapa – možnost tisku a digitální kopie za </a:t>
            </a:r>
            <a:r>
              <a:rPr lang="cs-CZ" sz="2800" dirty="0" smtClean="0"/>
              <a:t>úhradu</a:t>
            </a:r>
          </a:p>
          <a:p>
            <a:pPr lvl="1"/>
            <a:r>
              <a:rPr lang="cs-CZ" sz="2400" dirty="0" smtClean="0"/>
              <a:t>Změny EDD</a:t>
            </a:r>
            <a:endParaRPr lang="cs-CZ" sz="2400" dirty="0"/>
          </a:p>
          <a:p>
            <a:pPr marL="0" indent="0"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Budoucnost</a:t>
            </a:r>
          </a:p>
          <a:p>
            <a:r>
              <a:rPr lang="cs-CZ" sz="2800" dirty="0" smtClean="0"/>
              <a:t>Česká digitální knihovna - společné rozhraní pro zpřístupnění ostatních knihoven</a:t>
            </a:r>
          </a:p>
          <a:p>
            <a:endParaRPr lang="cs-CZ" sz="2800" dirty="0" smtClean="0"/>
          </a:p>
          <a:p>
            <a:r>
              <a:rPr lang="cs-CZ" sz="2800" dirty="0" smtClean="0"/>
              <a:t>Integrace do Knihovny.cz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398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Rizikové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Financování licence ze strany Ministerstva kultury – od kdy?</a:t>
            </a:r>
          </a:p>
          <a:p>
            <a:endParaRPr lang="cs-CZ" dirty="0" smtClean="0"/>
          </a:p>
          <a:p>
            <a:r>
              <a:rPr lang="cs-CZ" dirty="0" smtClean="0"/>
              <a:t>Podpis licenční smlouvy mezi NK ČR a kolektivními správci</a:t>
            </a:r>
          </a:p>
          <a:p>
            <a:endParaRPr lang="cs-CZ" dirty="0" smtClean="0"/>
          </a:p>
          <a:p>
            <a:r>
              <a:rPr lang="cs-CZ" dirty="0" smtClean="0"/>
              <a:t>Vybudování silné infrastruktury NK ČR</a:t>
            </a:r>
          </a:p>
          <a:p>
            <a:endParaRPr lang="cs-CZ" dirty="0" smtClean="0"/>
          </a:p>
          <a:p>
            <a:r>
              <a:rPr lang="cs-CZ" dirty="0" smtClean="0"/>
              <a:t>Připravenost knihoven</a:t>
            </a:r>
          </a:p>
          <a:p>
            <a:pPr lvl="1"/>
            <a:r>
              <a:rPr lang="cs-CZ" dirty="0" smtClean="0"/>
              <a:t>Vzdělávání pracovníků</a:t>
            </a:r>
          </a:p>
          <a:p>
            <a:pPr lvl="1"/>
            <a:r>
              <a:rPr lang="cs-CZ" dirty="0"/>
              <a:t>VISK 3 v roce 2020 – podpora nákupu PC pro malé </a:t>
            </a:r>
            <a:r>
              <a:rPr lang="cs-CZ" dirty="0" smtClean="0"/>
              <a:t>knihovny ???</a:t>
            </a:r>
            <a:endParaRPr lang="cs-CZ" dirty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12426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179512" y="692697"/>
            <a:ext cx="8640960" cy="1584175"/>
          </a:xfrm>
        </p:spPr>
        <p:txBody>
          <a:bodyPr>
            <a:normAutofit/>
          </a:bodyPr>
          <a:lstStyle/>
          <a:p>
            <a:r>
              <a:rPr lang="cs-CZ" sz="4200" dirty="0" smtClean="0"/>
              <a:t>Zpřístupnění děl nedostupných na trhu</a:t>
            </a:r>
            <a:endParaRPr lang="cs-CZ" sz="4200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371600" y="5373216"/>
            <a:ext cx="6400800" cy="1152128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dirty="0"/>
              <a:t>Vít Richter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dirty="0"/>
              <a:t>Národní knihovna ČR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dirty="0" smtClean="0">
                <a:hlinkClick r:id="rId2"/>
              </a:rPr>
              <a:t>vit.richter@nkp.cz</a:t>
            </a:r>
            <a:endParaRPr lang="cs-CZ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dirty="0"/>
              <a:t>Výroční seminář Souborného katalogu ČR </a:t>
            </a:r>
            <a:r>
              <a:rPr lang="cs-CZ" dirty="0" smtClean="0"/>
              <a:t>2018</a:t>
            </a:r>
            <a:endParaRPr lang="cs-CZ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dirty="0" smtClean="0"/>
              <a:t>26. 11. 2018</a:t>
            </a: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827584" y="3068960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latin typeface="Arial Narrow" panose="020B0606020202030204" pitchFamily="34" charset="0"/>
              </a:rPr>
              <a:t>Bulletin SKIP, 2018, č. 2</a:t>
            </a:r>
          </a:p>
          <a:p>
            <a:r>
              <a:rPr lang="cs-CZ" b="1" dirty="0">
                <a:solidFill>
                  <a:srgbClr val="FF0000"/>
                </a:solidFill>
                <a:latin typeface="Arial Narrow" panose="020B0606020202030204" pitchFamily="34" charset="0"/>
              </a:rPr>
              <a:t>Zpřístupnění digitalizovaných dokumentů chráněných autorským právem</a:t>
            </a:r>
          </a:p>
          <a:p>
            <a:r>
              <a:rPr lang="cs-CZ" b="1" dirty="0">
                <a:latin typeface="Arial Narrow" panose="020B0606020202030204" pitchFamily="34" charset="0"/>
              </a:rPr>
              <a:t>https://bulletinskip.skipcr.cz/vsechna-cisla/prohlizet-cisla/2018-rocnik-27-cislo-2/zpristupneni-digitalizovanych-dokumentu</a:t>
            </a:r>
          </a:p>
        </p:txBody>
      </p:sp>
    </p:spTree>
    <p:extLst>
      <p:ext uri="{BB962C8B-B14F-4D97-AF65-F5344CB8AC3E}">
        <p14:creationId xmlns:p14="http://schemas.microsoft.com/office/powerpoint/2010/main" val="245870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5926</TotalTime>
  <Words>344</Words>
  <Application>Microsoft Office PowerPoint</Application>
  <PresentationFormat>Předvádění na obrazovce (4:3)</PresentationFormat>
  <Paragraphs>79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Arial Narrow</vt:lpstr>
      <vt:lpstr>Calibri</vt:lpstr>
      <vt:lpstr>Motiv systému Office</vt:lpstr>
      <vt:lpstr>Zpřístupnění děl nedostupných na trhu</vt:lpstr>
      <vt:lpstr>Zpřístupnění digitálních knih a časopisů</vt:lpstr>
      <vt:lpstr>Podmínky zpřístupnění</vt:lpstr>
      <vt:lpstr>Co a kdy bude zpřístupněno - počty stran</vt:lpstr>
      <vt:lpstr>Co a kdy bude zpřístupněno – počty svazků</vt:lpstr>
      <vt:lpstr>Postup implementace</vt:lpstr>
      <vt:lpstr>Postup implementace</vt:lpstr>
      <vt:lpstr>Rizikové faktory</vt:lpstr>
      <vt:lpstr>Zpřístupnění děl nedostupných na trhu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Richter Vít</dc:creator>
  <cp:lastModifiedBy>Militká Jana</cp:lastModifiedBy>
  <cp:revision>229</cp:revision>
  <cp:lastPrinted>2017-08-28T13:36:40Z</cp:lastPrinted>
  <dcterms:created xsi:type="dcterms:W3CDTF">2013-04-04T20:22:35Z</dcterms:created>
  <dcterms:modified xsi:type="dcterms:W3CDTF">2018-11-29T17:00:58Z</dcterms:modified>
</cp:coreProperties>
</file>