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9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17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51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26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85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15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45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632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973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74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46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6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8629D-CCA6-45E8-A9FB-2363A11EA88E}" type="datetimeFigureOut">
              <a:rPr lang="cs-CZ" smtClean="0"/>
              <a:t>28.3.2018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72D6-4928-4B5B-8C6F-F762F39FA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93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oubornyKatalogCR/" TargetMode="External"/><Relationship Id="rId2" Type="http://schemas.openxmlformats.org/officeDocument/2006/relationships/hyperlink" Target="http://www.caslin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56211" y="1122363"/>
            <a:ext cx="9811789" cy="23876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Setkání s kolegy</a:t>
            </a: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22713" y="3931920"/>
            <a:ext cx="9745287" cy="1325880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Národní knihovna ČR</a:t>
            </a:r>
          </a:p>
          <a:p>
            <a:r>
              <a:rPr lang="cs-CZ" dirty="0" smtClean="0"/>
              <a:t>Oddělení souborných katalogů</a:t>
            </a:r>
          </a:p>
          <a:p>
            <a:r>
              <a:rPr lang="cs-CZ" dirty="0" smtClean="0"/>
              <a:t>28.3.2018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15" y="2154946"/>
            <a:ext cx="2302510" cy="135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14" y="2496386"/>
            <a:ext cx="2970086" cy="8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8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6411"/>
            <a:ext cx="10515600" cy="87149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Číslo ČNB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9811" y="1323474"/>
            <a:ext cx="3301064" cy="5354052"/>
          </a:xfrm>
        </p:spPr>
        <p:txBody>
          <a:bodyPr/>
          <a:lstStyle/>
          <a:p>
            <a:r>
              <a:rPr lang="cs-CZ" sz="2600" dirty="0" smtClean="0"/>
              <a:t>jako jednoznačný identifikátor pro digitalizaci </a:t>
            </a:r>
            <a:endParaRPr lang="cs-CZ" sz="2600" dirty="0"/>
          </a:p>
          <a:p>
            <a:r>
              <a:rPr lang="cs-CZ" sz="2600" dirty="0"/>
              <a:t>p</a:t>
            </a:r>
            <a:r>
              <a:rPr lang="cs-CZ" sz="2600" dirty="0" smtClean="0"/>
              <a:t>řiděleno  zpětně        v roce 2010  dokumentům vydaným na území dnešní ČR</a:t>
            </a:r>
          </a:p>
          <a:p>
            <a:r>
              <a:rPr lang="cs-CZ" sz="2600" dirty="0" smtClean="0"/>
              <a:t>OSK zpracovává žádosti o přidělení čísla ČNB</a:t>
            </a:r>
          </a:p>
          <a:p>
            <a:r>
              <a:rPr lang="cs-CZ" sz="2600" dirty="0"/>
              <a:t>l</a:t>
            </a:r>
            <a:r>
              <a:rPr lang="cs-CZ" sz="2600" dirty="0" smtClean="0"/>
              <a:t>etos 283 žádostí</a:t>
            </a:r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75" y="0"/>
            <a:ext cx="8008620" cy="6393180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5173579" y="5847347"/>
            <a:ext cx="1299410" cy="73392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6096000" y="1027906"/>
            <a:ext cx="774032" cy="48194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7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33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Jak se dovídáme  o duplicitách ?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5" name="Zástupný symbol pro obsah 1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700" y="1106398"/>
            <a:ext cx="7525899" cy="4872789"/>
          </a:xfrm>
        </p:spPr>
      </p:pic>
      <p:sp>
        <p:nvSpPr>
          <p:cNvPr id="14" name="Zástupný symbol pro obsah 13"/>
          <p:cNvSpPr>
            <a:spLocks noGrp="1"/>
          </p:cNvSpPr>
          <p:nvPr>
            <p:ph sz="half" idx="2"/>
          </p:nvPr>
        </p:nvSpPr>
        <p:spPr>
          <a:xfrm>
            <a:off x="6172199" y="938464"/>
            <a:ext cx="5678905" cy="5443781"/>
          </a:xfrm>
        </p:spPr>
        <p:txBody>
          <a:bodyPr>
            <a:normAutofit/>
          </a:bodyPr>
          <a:lstStyle/>
          <a:p>
            <a:r>
              <a:rPr lang="cs-CZ" dirty="0"/>
              <a:t>Upozornění zaslané přispívajícími knihovnami prostřednictvím on-line formuláře </a:t>
            </a:r>
          </a:p>
          <a:p>
            <a:r>
              <a:rPr lang="cs-CZ" dirty="0"/>
              <a:t>Informace od jednotlivců/ upozornění  přes Halu služeb/jiná </a:t>
            </a:r>
            <a:r>
              <a:rPr lang="cs-CZ" dirty="0" smtClean="0"/>
              <a:t>pracoviště </a:t>
            </a:r>
            <a:r>
              <a:rPr lang="cs-CZ" sz="2000" dirty="0" smtClean="0"/>
              <a:t>(jen letos 1057 e-mailů od jednoho nejmenovaného  příznivce :-) </a:t>
            </a:r>
            <a:endParaRPr lang="cs-CZ" sz="2000" dirty="0"/>
          </a:p>
          <a:p>
            <a:r>
              <a:rPr lang="cs-CZ" dirty="0"/>
              <a:t>Seznamy „pravděpodobných“ duplicit zasílané Oddělením knihovního </a:t>
            </a:r>
            <a:r>
              <a:rPr lang="cs-CZ" dirty="0" smtClean="0"/>
              <a:t>systému: 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např. duplicity ČNB </a:t>
            </a:r>
            <a:r>
              <a:rPr lang="cs-CZ" sz="2000" dirty="0" smtClean="0">
                <a:solidFill>
                  <a:srgbClr val="FF0000"/>
                </a:solidFill>
              </a:rPr>
              <a:t>(bylo zpracováno 1706 potenciálních duplicit – v tab. důvody jejich vzniku) </a:t>
            </a:r>
            <a:endParaRPr lang="cs-CZ" sz="2000" dirty="0">
              <a:solidFill>
                <a:srgbClr val="FF0000"/>
              </a:solidFill>
            </a:endParaRPr>
          </a:p>
          <a:p>
            <a:endParaRPr lang="cs-CZ" sz="2000" dirty="0"/>
          </a:p>
        </p:txBody>
      </p:sp>
      <p:sp>
        <p:nvSpPr>
          <p:cNvPr id="16" name="Ovál 15"/>
          <p:cNvSpPr/>
          <p:nvPr/>
        </p:nvSpPr>
        <p:spPr>
          <a:xfrm>
            <a:off x="5534527" y="5576129"/>
            <a:ext cx="757989" cy="8061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6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Při odstraňování duplicit nám pomáhá přítomnost obálek , obsahů a plných textů dokumentů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2" y="1263817"/>
            <a:ext cx="8750120" cy="685800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1973180" y="4860758"/>
            <a:ext cx="2418348" cy="8903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59" y="1263817"/>
            <a:ext cx="8522630" cy="6858000"/>
          </a:xfrm>
          <a:prstGeom prst="rect">
            <a:avLst/>
          </a:prstGeom>
          <a:ln w="22225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7712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2505" y="365125"/>
            <a:ext cx="11161295" cy="9363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Kde se berou obálky knih?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838200" y="1515979"/>
            <a:ext cx="4660232" cy="4660984"/>
          </a:xfrm>
        </p:spPr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ejsou součástí záznamu</a:t>
            </a:r>
          </a:p>
          <a:p>
            <a:r>
              <a:rPr lang="cs-CZ" dirty="0"/>
              <a:t>p</a:t>
            </a:r>
            <a:r>
              <a:rPr lang="cs-CZ" dirty="0" smtClean="0"/>
              <a:t>řebírají se z obálkového serveru  společně s obsahy </a:t>
            </a:r>
          </a:p>
          <a:p>
            <a:r>
              <a:rPr lang="cs-CZ" dirty="0"/>
              <a:t>p</a:t>
            </a:r>
            <a:r>
              <a:rPr lang="cs-CZ" dirty="0" smtClean="0"/>
              <a:t>řebíráme i anotace</a:t>
            </a:r>
          </a:p>
          <a:p>
            <a:endParaRPr lang="cs-CZ" dirty="0"/>
          </a:p>
          <a:p>
            <a:r>
              <a:rPr lang="cs-CZ" sz="4000" dirty="0" smtClean="0">
                <a:solidFill>
                  <a:srgbClr val="FF0000"/>
                </a:solidFill>
              </a:rPr>
              <a:t>OSK na obálkový server přispívá od roku 2015</a:t>
            </a:r>
          </a:p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5" y="0"/>
            <a:ext cx="6088365" cy="6858000"/>
          </a:xfrm>
          <a:prstGeom prst="rect">
            <a:avLst/>
          </a:prstGeom>
        </p:spPr>
      </p:pic>
      <p:sp>
        <p:nvSpPr>
          <p:cNvPr id="13" name="Ovál 12"/>
          <p:cNvSpPr/>
          <p:nvPr/>
        </p:nvSpPr>
        <p:spPr>
          <a:xfrm>
            <a:off x="7567863" y="6268453"/>
            <a:ext cx="1106905" cy="5895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2" y="1301500"/>
            <a:ext cx="5271121" cy="5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3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1"/>
            <a:ext cx="121888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800" b="1" dirty="0">
                <a:solidFill>
                  <a:srgbClr val="FF0000"/>
                </a:solidFill>
              </a:rPr>
              <a:t>Práce, která se </a:t>
            </a:r>
            <a:r>
              <a:rPr lang="cs-CZ" sz="4800" b="1" dirty="0" smtClean="0">
                <a:solidFill>
                  <a:srgbClr val="FF0000"/>
                </a:solidFill>
              </a:rPr>
              <a:t>ihned </a:t>
            </a:r>
            <a:r>
              <a:rPr lang="cs-CZ" sz="4800" b="1" dirty="0">
                <a:solidFill>
                  <a:srgbClr val="FF0000"/>
                </a:solidFill>
              </a:rPr>
              <a:t>zúročí </a:t>
            </a:r>
            <a:r>
              <a:rPr lang="cs-CZ" sz="4800" b="1" dirty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cs-CZ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200" dirty="0"/>
              <a:t>Obálky knih obsahují: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1705298 obálek</a:t>
            </a:r>
          </a:p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dirty="0"/>
              <a:t>394273 obsahů</a:t>
            </a:r>
          </a:p>
          <a:p>
            <a:endParaRPr lang="cs-CZ" b="1" dirty="0"/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096002" y="1840832"/>
            <a:ext cx="5180250" cy="577514"/>
          </a:xfrm>
        </p:spPr>
        <p:txBody>
          <a:bodyPr>
            <a:normAutofit/>
          </a:bodyPr>
          <a:lstStyle/>
          <a:p>
            <a:r>
              <a:rPr lang="cs-CZ" sz="3200" dirty="0"/>
              <a:t>OSK poskytl 2015-2018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cs-CZ" sz="3600" dirty="0"/>
          </a:p>
          <a:p>
            <a:pPr marL="0" indent="0">
              <a:buNone/>
            </a:pPr>
            <a:r>
              <a:rPr lang="cs-CZ" sz="3600" b="1" dirty="0"/>
              <a:t>4546</a:t>
            </a:r>
            <a:r>
              <a:rPr lang="cs-CZ" sz="3600" dirty="0"/>
              <a:t> obálek</a:t>
            </a:r>
          </a:p>
          <a:p>
            <a:pPr marL="0" indent="0">
              <a:buNone/>
            </a:pPr>
            <a:r>
              <a:rPr lang="cs-CZ" sz="3600" dirty="0"/>
              <a:t>= 0,26658097294431%</a:t>
            </a:r>
          </a:p>
          <a:p>
            <a:pPr marL="0" indent="0">
              <a:buNone/>
            </a:pPr>
            <a:r>
              <a:rPr lang="cs-CZ" sz="3600" b="1" dirty="0"/>
              <a:t>7635</a:t>
            </a:r>
            <a:r>
              <a:rPr lang="cs-CZ" sz="3600" dirty="0"/>
              <a:t> obsahů</a:t>
            </a:r>
          </a:p>
          <a:p>
            <a:pPr marL="0" indent="0">
              <a:buNone/>
            </a:pPr>
            <a:r>
              <a:rPr lang="cs-CZ" sz="3600" dirty="0"/>
              <a:t>= 1,93647548779652%</a:t>
            </a:r>
          </a:p>
        </p:txBody>
      </p:sp>
    </p:spTree>
    <p:extLst>
      <p:ext uri="{BB962C8B-B14F-4D97-AF65-F5344CB8AC3E}">
        <p14:creationId xmlns:p14="http://schemas.microsoft.com/office/powerpoint/2010/main" val="24886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73768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rgbClr val="FF0000"/>
                </a:solidFill>
              </a:rPr>
              <a:t>Dílčí báze seriály</a:t>
            </a:r>
            <a:endParaRPr lang="cs-CZ" sz="44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obrázek 6"/>
          <p:cNvSpPr>
            <a:spLocks noGrp="1"/>
          </p:cNvSpPr>
          <p:nvPr>
            <p:ph type="pic" idx="1"/>
          </p:nvPr>
        </p:nvSpPr>
        <p:spPr/>
      </p:sp>
      <p:sp>
        <p:nvSpPr>
          <p:cNvPr id="5" name="Zástupný symbol pro obsah 4"/>
          <p:cNvSpPr>
            <a:spLocks noGrp="1"/>
          </p:cNvSpPr>
          <p:nvPr>
            <p:ph type="body" sz="half" idx="2"/>
          </p:nvPr>
        </p:nvSpPr>
        <p:spPr>
          <a:xfrm>
            <a:off x="601580" y="1588167"/>
            <a:ext cx="4170446" cy="4656221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/>
              <a:t>Obsahuje 205 941 titulů (českých 56 677)</a:t>
            </a:r>
          </a:p>
          <a:p>
            <a:r>
              <a:rPr lang="cs-CZ" sz="2800" dirty="0" smtClean="0"/>
              <a:t>Spolupráce s oddělením periodik a jmennou katalogizací</a:t>
            </a:r>
          </a:p>
          <a:p>
            <a:r>
              <a:rPr lang="cs-CZ" sz="2800" dirty="0" smtClean="0"/>
              <a:t>Knihovny přispívají a aktualizují převážně přes on-line formulář</a:t>
            </a:r>
          </a:p>
          <a:p>
            <a:r>
              <a:rPr lang="cs-CZ" sz="2800" dirty="0" smtClean="0"/>
              <a:t>Hlášení a přípis nových titulů</a:t>
            </a:r>
          </a:p>
          <a:p>
            <a:r>
              <a:rPr lang="cs-CZ" sz="2800" dirty="0" smtClean="0"/>
              <a:t>Žádosti o </a:t>
            </a:r>
            <a:r>
              <a:rPr lang="cs-CZ" sz="2800" dirty="0" err="1" smtClean="0"/>
              <a:t>čČNB</a:t>
            </a:r>
            <a:endParaRPr lang="cs-CZ" sz="2800" dirty="0" smtClean="0"/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188" y="0"/>
            <a:ext cx="6172200" cy="685800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764" y="2262786"/>
            <a:ext cx="1121624" cy="170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5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347" y="216568"/>
            <a:ext cx="4639679" cy="770857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Analytická bibliografie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60947" y="987425"/>
            <a:ext cx="4468228" cy="4957010"/>
          </a:xfrm>
        </p:spPr>
        <p:txBody>
          <a:bodyPr>
            <a:noAutofit/>
          </a:bodyPr>
          <a:lstStyle/>
          <a:p>
            <a:r>
              <a:rPr lang="cs-CZ" sz="2700" dirty="0" smtClean="0"/>
              <a:t>Zrušení pracoviště v r. 2011</a:t>
            </a:r>
          </a:p>
          <a:p>
            <a:r>
              <a:rPr lang="cs-CZ" sz="2700" dirty="0" smtClean="0"/>
              <a:t>V SKC jsou sledovány seriály, které přispívající instituce excerpují (</a:t>
            </a:r>
            <a:r>
              <a:rPr lang="cs-CZ" sz="2700" dirty="0" smtClean="0"/>
              <a:t>koordinaci </a:t>
            </a:r>
            <a:r>
              <a:rPr lang="cs-CZ" sz="2700" dirty="0" smtClean="0"/>
              <a:t>zajišťuje Studijní a vědecká knihovna v Hradci Králové)</a:t>
            </a:r>
          </a:p>
          <a:p>
            <a:r>
              <a:rPr lang="cs-CZ" sz="2700" dirty="0" smtClean="0"/>
              <a:t>Ze záznamu v SKC je  možné propojení do </a:t>
            </a:r>
            <a:r>
              <a:rPr lang="cs-CZ" sz="2700" dirty="0" smtClean="0">
                <a:solidFill>
                  <a:srgbClr val="FF0000"/>
                </a:solidFill>
              </a:rPr>
              <a:t>báze ANL  </a:t>
            </a:r>
            <a:r>
              <a:rPr lang="cs-CZ" sz="2700" dirty="0" smtClean="0"/>
              <a:t>(nebo do bází článků v jednotlivých institucích) </a:t>
            </a:r>
          </a:p>
          <a:p>
            <a:r>
              <a:rPr lang="cs-CZ" sz="2700" dirty="0" smtClean="0"/>
              <a:t>Údaje o excerpci článků ze seriálu je možné zapsat do záznamu pomocí on-line formuláře</a:t>
            </a:r>
            <a:endParaRPr lang="cs-CZ" sz="27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325" y="-6166"/>
            <a:ext cx="7305675" cy="686080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862" y="2354377"/>
            <a:ext cx="4593138" cy="436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42474" y="114264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Propojení mezi ANL a SKC a zpět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16" y="1383299"/>
            <a:ext cx="8094583" cy="6836359"/>
          </a:xfrm>
        </p:spPr>
      </p:pic>
      <p:sp>
        <p:nvSpPr>
          <p:cNvPr id="8" name="Ovál 7"/>
          <p:cNvSpPr/>
          <p:nvPr/>
        </p:nvSpPr>
        <p:spPr>
          <a:xfrm>
            <a:off x="10720137" y="2622884"/>
            <a:ext cx="1284710" cy="90203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1018257" y="1188077"/>
            <a:ext cx="1082842" cy="7098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301916" y="4446546"/>
            <a:ext cx="1796716" cy="7098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1287046"/>
            <a:ext cx="8493447" cy="66177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9" name="Ovál 18"/>
          <p:cNvSpPr/>
          <p:nvPr/>
        </p:nvSpPr>
        <p:spPr>
          <a:xfrm>
            <a:off x="7497496" y="979130"/>
            <a:ext cx="1460502" cy="137310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9" y="5464325"/>
            <a:ext cx="9124110" cy="151340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21" name="Ovál 20"/>
          <p:cNvSpPr/>
          <p:nvPr/>
        </p:nvSpPr>
        <p:spPr>
          <a:xfrm>
            <a:off x="3561347" y="5649845"/>
            <a:ext cx="2490537" cy="155119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9" y="1160910"/>
            <a:ext cx="11952620" cy="101202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3" name="Ovál 22"/>
          <p:cNvSpPr/>
          <p:nvPr/>
        </p:nvSpPr>
        <p:spPr>
          <a:xfrm>
            <a:off x="2829425" y="4241326"/>
            <a:ext cx="1463843" cy="1178856"/>
          </a:xfrm>
          <a:prstGeom prst="ellipse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2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198" y="1028951"/>
            <a:ext cx="8193332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00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O své činnosti pravidelně informujeme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7" y="1028951"/>
            <a:ext cx="8183393" cy="613754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6" y="0"/>
            <a:ext cx="9439176" cy="736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Oddělení souborných katalogů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6727" y="1491916"/>
            <a:ext cx="11915274" cy="553452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patříme do Odboru zpracování fondů/sekce Knihovní fondy a služby</a:t>
            </a:r>
          </a:p>
          <a:p>
            <a:r>
              <a:rPr lang="cs-CZ" sz="3200" dirty="0" smtClean="0"/>
              <a:t>9,25 funkčních míst  = 14 lidí (zkrácené úvazky )</a:t>
            </a:r>
          </a:p>
          <a:p>
            <a:r>
              <a:rPr lang="cs-CZ" sz="3200" dirty="0"/>
              <a:t>n</a:t>
            </a:r>
            <a:r>
              <a:rPr lang="cs-CZ" sz="3200" dirty="0" smtClean="0"/>
              <a:t>ajdete nás  v nové budově CDH v prvním patře (linky 205-207) </a:t>
            </a:r>
          </a:p>
          <a:p>
            <a:r>
              <a:rPr lang="cs-CZ" sz="3200" dirty="0" smtClean="0"/>
              <a:t>jsme </a:t>
            </a:r>
            <a:r>
              <a:rPr lang="cs-CZ" sz="3200" dirty="0"/>
              <a:t>správci tří databází   </a:t>
            </a:r>
          </a:p>
          <a:p>
            <a:pPr lvl="1"/>
            <a:r>
              <a:rPr lang="cs-CZ" sz="3200" dirty="0"/>
              <a:t>SKC (Souborný katalog ČR)</a:t>
            </a:r>
          </a:p>
          <a:p>
            <a:pPr lvl="1"/>
            <a:r>
              <a:rPr lang="cs-CZ" sz="3200" dirty="0"/>
              <a:t>ADR (Centrální adresář knihoven a informačních institucí v ČR)</a:t>
            </a:r>
          </a:p>
          <a:p>
            <a:pPr lvl="1"/>
            <a:r>
              <a:rPr lang="cs-CZ" sz="3200" dirty="0"/>
              <a:t>ANL (Článková bibliografie) </a:t>
            </a:r>
          </a:p>
          <a:p>
            <a:endParaRPr lang="cs-CZ" sz="3200" dirty="0" smtClean="0"/>
          </a:p>
          <a:p>
            <a:r>
              <a:rPr lang="cs-CZ" sz="3200" dirty="0" smtClean="0">
                <a:hlinkClick r:id="rId2"/>
              </a:rPr>
              <a:t>www.caslin.cz</a:t>
            </a:r>
            <a:r>
              <a:rPr lang="cs-CZ" sz="3200" dirty="0" smtClean="0"/>
              <a:t>   i </a:t>
            </a:r>
            <a:r>
              <a:rPr lang="cs-CZ" sz="3200" dirty="0" err="1" smtClean="0">
                <a:hlinkClick r:id="rId3"/>
              </a:rPr>
              <a:t>facebooku</a:t>
            </a:r>
            <a:r>
              <a:rPr lang="cs-CZ" sz="3200" dirty="0" smtClean="0">
                <a:hlinkClick r:id="rId3"/>
              </a:rPr>
              <a:t> </a:t>
            </a:r>
            <a:endParaRPr lang="cs-CZ" sz="3200" dirty="0" smtClean="0"/>
          </a:p>
          <a:p>
            <a:pPr lvl="1"/>
            <a:endParaRPr lang="cs-CZ" sz="3200" dirty="0"/>
          </a:p>
          <a:p>
            <a:pPr lvl="1"/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4" y="-324852"/>
            <a:ext cx="11271397" cy="75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538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Než vás pozveme na beránka  - pár čísel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1576137"/>
            <a:ext cx="10515600" cy="4600826"/>
          </a:xfrm>
        </p:spPr>
        <p:txBody>
          <a:bodyPr/>
          <a:lstStyle/>
          <a:p>
            <a:r>
              <a:rPr lang="cs-CZ" dirty="0" smtClean="0"/>
              <a:t> téměř 7 milionů záznamů v SK ČR  </a:t>
            </a:r>
          </a:p>
          <a:p>
            <a:r>
              <a:rPr lang="cs-CZ" dirty="0"/>
              <a:t> </a:t>
            </a:r>
            <a:r>
              <a:rPr lang="cs-CZ" dirty="0" smtClean="0"/>
              <a:t>16,6 mil.  „exemplářů“  ( z toho ca 2,5 mil z NK ČR)</a:t>
            </a:r>
          </a:p>
          <a:p>
            <a:r>
              <a:rPr lang="cs-CZ" dirty="0" smtClean="0"/>
              <a:t> ročně  poskytnuto knihovnami ca 1,2 mil záznamů  z 487 knihoven</a:t>
            </a:r>
          </a:p>
          <a:p>
            <a:pPr marL="0" indent="0">
              <a:buNone/>
            </a:pPr>
            <a:r>
              <a:rPr lang="cs-CZ" dirty="0" smtClean="0"/>
              <a:t>   (po sloučení duplicit narůstá báze ročně ca o 300 tisíc záznamů)</a:t>
            </a:r>
          </a:p>
          <a:p>
            <a:pPr marL="0" indent="0">
              <a:buNone/>
            </a:pPr>
            <a:r>
              <a:rPr lang="cs-CZ" dirty="0"/>
              <a:t>Téměř </a:t>
            </a:r>
            <a:r>
              <a:rPr lang="cs-CZ" dirty="0" smtClean="0"/>
              <a:t>7 tisíc  odeslaných </a:t>
            </a:r>
            <a:r>
              <a:rPr lang="cs-CZ" dirty="0"/>
              <a:t>požadavků MVS prostřednictvím SK ČR</a:t>
            </a:r>
          </a:p>
          <a:p>
            <a:pPr marL="0" indent="0">
              <a:buNone/>
            </a:pPr>
            <a:r>
              <a:rPr lang="cs-CZ" dirty="0" smtClean="0"/>
              <a:t>Více  než 653 tisíc použití odkazu do lokálního katalogu knihoven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6.600 činných knihoven v Adresáři</a:t>
            </a:r>
          </a:p>
          <a:p>
            <a:pPr marL="0" indent="0">
              <a:buNone/>
            </a:pPr>
            <a:r>
              <a:rPr lang="cs-CZ" dirty="0" smtClean="0"/>
              <a:t>1.6 tisíc záznamů článků v českých časopisech a sbornících v ANL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85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5686"/>
          </a:xfrm>
        </p:spPr>
        <p:txBody>
          <a:bodyPr>
            <a:normAutofit fontScale="90000"/>
          </a:bodyPr>
          <a:lstStyle/>
          <a:p>
            <a:r>
              <a:rPr lang="cs-CZ" sz="6000" b="1" dirty="0" smtClean="0"/>
              <a:t/>
            </a:r>
            <a:br>
              <a:rPr lang="cs-CZ" sz="6000" b="1" dirty="0" smtClean="0"/>
            </a:br>
            <a:r>
              <a:rPr lang="cs-CZ" sz="6000" b="1" dirty="0" smtClean="0"/>
              <a:t>Dotazy </a:t>
            </a:r>
            <a:r>
              <a:rPr lang="cs-CZ" sz="6000" b="1" dirty="0"/>
              <a:t>?  </a:t>
            </a:r>
            <a:br>
              <a:rPr lang="cs-CZ" sz="6000" b="1" dirty="0"/>
            </a:br>
            <a:endParaRPr lang="cs-CZ" sz="60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347537"/>
            <a:ext cx="10515600" cy="522170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3600" dirty="0"/>
              <a:t>u</a:t>
            </a:r>
            <a:r>
              <a:rPr lang="cs-CZ" sz="3600" dirty="0" smtClean="0"/>
              <a:t> kávy </a:t>
            </a:r>
          </a:p>
          <a:p>
            <a:pPr>
              <a:buFontTx/>
              <a:buChar char="-"/>
            </a:pPr>
            <a:r>
              <a:rPr lang="cs-CZ" sz="3600" dirty="0" smtClean="0"/>
              <a:t>na </a:t>
            </a:r>
            <a:r>
              <a:rPr lang="cs-CZ" sz="3600" dirty="0"/>
              <a:t>stánku na </a:t>
            </a:r>
            <a:r>
              <a:rPr lang="cs-CZ" sz="3600"/>
              <a:t>Velikonočním </a:t>
            </a:r>
            <a:r>
              <a:rPr lang="cs-CZ" sz="3600" smtClean="0"/>
              <a:t>jarmarku</a:t>
            </a:r>
          </a:p>
          <a:p>
            <a:pPr>
              <a:buFontTx/>
              <a:buChar char="-"/>
            </a:pPr>
            <a:r>
              <a:rPr lang="cs-CZ" sz="3600" dirty="0" smtClean="0"/>
              <a:t>nebo </a:t>
            </a:r>
            <a:r>
              <a:rPr lang="cs-CZ" sz="3600" dirty="0"/>
              <a:t>e-mailem: skc@nkp.cz </a:t>
            </a:r>
          </a:p>
          <a:p>
            <a:pPr>
              <a:buFontTx/>
              <a:buChar char="-"/>
            </a:pPr>
            <a:endParaRPr lang="cs-CZ" sz="3600" dirty="0" smtClean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7594"/>
            <a:ext cx="819150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4601"/>
          </a:xfrm>
        </p:spPr>
        <p:txBody>
          <a:bodyPr/>
          <a:lstStyle/>
          <a:p>
            <a:r>
              <a:rPr lang="cs-CZ" sz="6000" b="1" dirty="0" smtClean="0">
                <a:solidFill>
                  <a:srgbClr val="FF0000"/>
                </a:solidFill>
              </a:rPr>
              <a:t>Cíl</a:t>
            </a:r>
            <a:r>
              <a:rPr lang="cs-CZ" b="1" dirty="0" smtClean="0">
                <a:solidFill>
                  <a:srgbClr val="FF0000"/>
                </a:solidFill>
              </a:rPr>
              <a:t> 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200" y="1564105"/>
            <a:ext cx="2428819" cy="461285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Poskytovat informace o dostupnosti dokumentů v knihovnách ČR</a:t>
            </a:r>
          </a:p>
          <a:p>
            <a:endParaRPr lang="cs-CZ" dirty="0" smtClean="0"/>
          </a:p>
          <a:p>
            <a:r>
              <a:rPr lang="cs-CZ" dirty="0" smtClean="0"/>
              <a:t>Poskytnout kvalitní záznamy pro sdílení ostatním knihovnám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19" y="0"/>
            <a:ext cx="921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4" y="0"/>
            <a:ext cx="11070846" cy="6690791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3729789" y="1840832"/>
            <a:ext cx="2755232" cy="38501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4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32" y="171611"/>
            <a:ext cx="9099932" cy="674104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538" y="0"/>
            <a:ext cx="2688461" cy="416746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600"/>
            <a:ext cx="4299691" cy="32684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299691" cy="361592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90" y="0"/>
            <a:ext cx="5549539" cy="338075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841" y="2467372"/>
            <a:ext cx="4458159" cy="440996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20" y="3300787"/>
            <a:ext cx="6697010" cy="362953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2619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" y="-573578"/>
            <a:ext cx="12087441" cy="804700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2" y="-1108609"/>
            <a:ext cx="11777147" cy="843480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63" y="5223800"/>
            <a:ext cx="4620270" cy="41915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6" y="-48246"/>
            <a:ext cx="6702136" cy="6858000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68" y="1166996"/>
            <a:ext cx="7271124" cy="36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634" y="365125"/>
            <a:ext cx="9937588" cy="737811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Centrální adresář knihoven a informačních institucí v ČR (CADR)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474" y="1371600"/>
            <a:ext cx="4308050" cy="509518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spravuje  Oddělení souborných katalogů         a Knihovnický institut</a:t>
            </a:r>
          </a:p>
          <a:p>
            <a:r>
              <a:rPr lang="cs-CZ" dirty="0" smtClean="0"/>
              <a:t>pravidelné aktualizace pomocí on-line formuláře (1x ročně)</a:t>
            </a:r>
          </a:p>
          <a:p>
            <a:r>
              <a:rPr lang="cs-CZ" dirty="0" smtClean="0"/>
              <a:t>6600 „živých“ knihoven (1450 zrušených) </a:t>
            </a:r>
          </a:p>
          <a:p>
            <a:r>
              <a:rPr lang="cs-CZ" dirty="0" smtClean="0"/>
              <a:t>propojen se SK ČR    (zkrácený název, mapy, MVS )</a:t>
            </a:r>
          </a:p>
          <a:p>
            <a:r>
              <a:rPr lang="cs-CZ" dirty="0" smtClean="0"/>
              <a:t>Sigla = jednoznačný identifikátor knihovny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81" y="794084"/>
            <a:ext cx="7453019" cy="7038578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56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7186" y="108647"/>
            <a:ext cx="10515600" cy="13255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Co se bere z adresáře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32" y="242461"/>
            <a:ext cx="7750905" cy="63570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60" y="2551827"/>
            <a:ext cx="7808548" cy="6069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10" y="5137452"/>
            <a:ext cx="3273069" cy="7814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405" y="242459"/>
            <a:ext cx="7779564" cy="45197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42460"/>
            <a:ext cx="8472474" cy="6266623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60" y="3982453"/>
            <a:ext cx="7509449" cy="2660444"/>
          </a:xfrm>
          <a:prstGeom prst="rect">
            <a:avLst/>
          </a:prstGeom>
          <a:ln w="25400">
            <a:solidFill>
              <a:schemeClr val="accent5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24" y="108647"/>
            <a:ext cx="6959225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Ovál 12"/>
          <p:cNvSpPr/>
          <p:nvPr/>
        </p:nvSpPr>
        <p:spPr>
          <a:xfrm>
            <a:off x="4042610" y="4895995"/>
            <a:ext cx="1455822" cy="6144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3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6633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Hodně přispěvatelů - různé přístupy ve zpracování,  aneb není všechno ideální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8011"/>
            <a:ext cx="10058400" cy="5062374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4102768" y="3368842"/>
            <a:ext cx="649706" cy="5053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8538410" y="5097379"/>
            <a:ext cx="649706" cy="50532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441032" y="5799221"/>
            <a:ext cx="1163053" cy="59756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768" y="1993719"/>
            <a:ext cx="7424686" cy="644721"/>
          </a:xfrm>
          <a:prstGeom prst="rect">
            <a:avLst/>
          </a:prstGeom>
          <a:solidFill>
            <a:schemeClr val="accent6">
              <a:lumMod val="40000"/>
              <a:lumOff val="60000"/>
              <a:alpha val="8000"/>
            </a:schemeClr>
          </a:solidFill>
          <a:ln w="44450"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6" y="4926930"/>
            <a:ext cx="11265797" cy="1576137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889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Nechat jen jeden – vybrat ten nejlepší !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b="1" dirty="0" smtClean="0"/>
              <a:t>příběh zvaný </a:t>
            </a:r>
            <a:r>
              <a:rPr lang="cs-CZ" b="1" dirty="0" err="1" smtClean="0"/>
              <a:t>deduplikace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38199" y="1825625"/>
            <a:ext cx="11121189" cy="4351338"/>
          </a:xfrm>
        </p:spPr>
        <p:txBody>
          <a:bodyPr/>
          <a:lstStyle/>
          <a:p>
            <a:r>
              <a:rPr lang="cs-CZ" dirty="0" smtClean="0"/>
              <a:t>PROČ ? Lépe se v tom hledá  , lépe objednává MVS … efektivní sdílení záznamů </a:t>
            </a:r>
          </a:p>
          <a:p>
            <a:endParaRPr lang="cs-CZ" dirty="0" smtClean="0"/>
          </a:p>
          <a:p>
            <a:r>
              <a:rPr lang="cs-CZ" dirty="0" smtClean="0"/>
              <a:t>Program porovnává ISBN/ISSN + názvové údaje + autora + rok + stránky</a:t>
            </a:r>
          </a:p>
          <a:p>
            <a:pPr marL="0" indent="0">
              <a:buNone/>
            </a:pPr>
            <a:r>
              <a:rPr lang="cs-CZ" dirty="0" smtClean="0"/>
              <a:t>   (najde a sloučí cca 75 % duplicitních záznamů při importu  )</a:t>
            </a:r>
          </a:p>
          <a:p>
            <a:r>
              <a:rPr lang="cs-CZ" dirty="0" smtClean="0"/>
              <a:t> přesto v</a:t>
            </a:r>
            <a:r>
              <a:rPr lang="cs-CZ" dirty="0"/>
              <a:t> roce 2017 bylo </a:t>
            </a:r>
            <a:r>
              <a:rPr lang="cs-CZ" dirty="0">
                <a:solidFill>
                  <a:srgbClr val="FF0000"/>
                </a:solidFill>
              </a:rPr>
              <a:t>ručně </a:t>
            </a:r>
            <a:r>
              <a:rPr lang="cs-CZ" dirty="0" err="1">
                <a:solidFill>
                  <a:srgbClr val="FF0000"/>
                </a:solidFill>
              </a:rPr>
              <a:t>deduplikováno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v SK ČR celkem </a:t>
            </a:r>
            <a:r>
              <a:rPr lang="cs-CZ" dirty="0">
                <a:solidFill>
                  <a:srgbClr val="FF0000"/>
                </a:solidFill>
              </a:rPr>
              <a:t>39.620 titulů</a:t>
            </a:r>
            <a:r>
              <a:rPr lang="cs-CZ" dirty="0"/>
              <a:t>, v souvislosti s tím </a:t>
            </a:r>
            <a:r>
              <a:rPr lang="cs-CZ" dirty="0">
                <a:solidFill>
                  <a:srgbClr val="FF0000"/>
                </a:solidFill>
              </a:rPr>
              <a:t>ručně smazáno 66.073 duplicitních záznamů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 NK ČR  má nejvyšší kvalitu zpracování – ale i mistr tesař se někdy utne ……</a:t>
            </a:r>
            <a:endParaRPr lang="cs-CZ" dirty="0"/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1" y="1601733"/>
            <a:ext cx="11024938" cy="63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435" y="2246345"/>
            <a:ext cx="7808493" cy="46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3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</TotalTime>
  <Words>581</Words>
  <Application>Microsoft Office PowerPoint</Application>
  <PresentationFormat>Širokoúhlá obrazovka</PresentationFormat>
  <Paragraphs>95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Motiv Office</vt:lpstr>
      <vt:lpstr>Setkání s kolegy</vt:lpstr>
      <vt:lpstr>Oddělení souborných katalogů </vt:lpstr>
      <vt:lpstr>Cíl  </vt:lpstr>
      <vt:lpstr>Prezentace aplikace PowerPoint</vt:lpstr>
      <vt:lpstr>Prezentace aplikace PowerPoint</vt:lpstr>
      <vt:lpstr>Centrální adresář knihoven a informačních institucí v ČR (CADR) </vt:lpstr>
      <vt:lpstr>Co se bere z adresáře </vt:lpstr>
      <vt:lpstr>Hodně přispěvatelů - různé přístupy ve zpracování,  aneb není všechno ideální </vt:lpstr>
      <vt:lpstr>Nechat jen jeden – vybrat ten nejlepší ! příběh zvaný deduplikace </vt:lpstr>
      <vt:lpstr>Číslo ČNB</vt:lpstr>
      <vt:lpstr>Jak se dovídáme  o duplicitách ? </vt:lpstr>
      <vt:lpstr>Při odstraňování duplicit nám pomáhá přítomnost obálek , obsahů a plných textů dokumentů</vt:lpstr>
      <vt:lpstr>Kde se berou obálky knih?</vt:lpstr>
      <vt:lpstr>Prezentace aplikace PowerPoint</vt:lpstr>
      <vt:lpstr>Práce, která se ihned zúročí  </vt:lpstr>
      <vt:lpstr>Dílčí báze seriály</vt:lpstr>
      <vt:lpstr>Analytická bibliografie</vt:lpstr>
      <vt:lpstr>Propojení mezi ANL a SKC a zpět</vt:lpstr>
      <vt:lpstr>O své činnosti pravidelně informujeme</vt:lpstr>
      <vt:lpstr>Než vás pozveme na beránka  - pár čísel</vt:lpstr>
      <vt:lpstr> Dotazy ?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 ČR</dc:title>
  <dc:creator>Svobodová Eva</dc:creator>
  <cp:lastModifiedBy>Svobodová Eva</cp:lastModifiedBy>
  <cp:revision>73</cp:revision>
  <dcterms:created xsi:type="dcterms:W3CDTF">2018-03-26T10:32:08Z</dcterms:created>
  <dcterms:modified xsi:type="dcterms:W3CDTF">2018-03-27T22:39:54Z</dcterms:modified>
</cp:coreProperties>
</file>