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8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4587D-B6DE-4CD0-9157-12BF9C11D876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13BFE-C1C5-4934-8330-4FF46B6753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153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9C13BA-FB73-4548-94CF-DB83463C222D}" type="slidenum">
              <a:rPr lang="cs-CZ" altLang="cs-CZ" smtClean="0">
                <a:latin typeface="Times New Roman" panose="02020603050405020304" pitchFamily="18" charset="0"/>
              </a:rPr>
              <a:pPr/>
              <a:t>1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3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7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864D8D-0D33-4F6A-B68F-4786415E1753}" type="slidenum">
              <a:rPr lang="cs-CZ" altLang="cs-CZ" smtClean="0">
                <a:latin typeface="Times New Roman" panose="02020603050405020304" pitchFamily="18" charset="0"/>
              </a:rPr>
              <a:pPr/>
              <a:t>2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6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84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29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26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9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12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259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35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3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97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8796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52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FF18F-563E-4D4D-BEBC-0A99674E72E8}" type="datetimeFigureOut">
              <a:rPr lang="cs-CZ" smtClean="0"/>
              <a:t>23.11.2018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A7A1C-B491-47D0-AB7C-5995C70FC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23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Katalogizace%20&#8211;%20p&#345;&#237;ru&#269;ka%20RDA%20%20%20-%20aktualizace%20%20srpen%20201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cze/ad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hyperlink" Target="https://aleph.nkp.cz/cze/anl" TargetMode="External"/><Relationship Id="rId4" Type="http://schemas.openxmlformats.org/officeDocument/2006/relationships/hyperlink" Target="http://skc.nkp.cz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24113" y="188913"/>
            <a:ext cx="7200900" cy="2520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Souborný katalog ČR</a:t>
            </a:r>
            <a:br>
              <a:rPr lang="cs-CZ" altLang="cs-CZ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b="1">
                <a:latin typeface="Arial Narrow" panose="020B0606020202030204" pitchFamily="34" charset="0"/>
                <a:cs typeface="Arial" panose="020B0604020202020204" pitchFamily="34" charset="0"/>
              </a:rPr>
              <a:t>v roce 2018</a:t>
            </a:r>
            <a:r>
              <a:rPr lang="cs-CZ" altLang="cs-CZ" sz="360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cs-CZ" altLang="cs-CZ" sz="36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cs-CZ" altLang="cs-CZ" sz="36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>
                <a:latin typeface="Arial Black" panose="020B0A04020102020204" pitchFamily="34" charset="0"/>
              </a:rPr>
              <a:t/>
            </a:r>
            <a:br>
              <a:rPr lang="cs-CZ" altLang="cs-CZ" sz="4000">
                <a:latin typeface="Arial Black" panose="020B0A04020102020204" pitchFamily="34" charset="0"/>
              </a:rPr>
            </a:br>
            <a:endParaRPr lang="cs-CZ" altLang="cs-CZ" sz="4800">
              <a:latin typeface="Arial Black" panose="020B0A0402010202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92314" y="3284538"/>
            <a:ext cx="7920037" cy="2209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3600" dirty="0"/>
              <a:t>Seminář pro účastníky SK ČR</a:t>
            </a:r>
            <a:br>
              <a:rPr lang="cs-CZ" altLang="cs-CZ" sz="3600" dirty="0"/>
            </a:br>
            <a:r>
              <a:rPr lang="cs-CZ" altLang="cs-CZ" dirty="0"/>
              <a:t>Městská knihovna v Praze </a:t>
            </a:r>
            <a:br>
              <a:rPr lang="cs-CZ" altLang="cs-CZ" dirty="0"/>
            </a:br>
            <a:r>
              <a:rPr lang="cs-CZ" altLang="cs-CZ" dirty="0"/>
              <a:t>26. listopadu 2018</a:t>
            </a:r>
            <a:br>
              <a:rPr lang="cs-CZ" altLang="cs-CZ" dirty="0"/>
            </a:br>
            <a:r>
              <a:rPr lang="cs-CZ" altLang="cs-CZ" dirty="0"/>
              <a:t>PhDr. Eva Svobodová </a:t>
            </a:r>
            <a:br>
              <a:rPr lang="cs-CZ" altLang="cs-CZ" dirty="0"/>
            </a:br>
            <a:r>
              <a:rPr lang="cs-CZ" altLang="cs-CZ" dirty="0"/>
              <a:t>Národní knihovna ČR</a:t>
            </a:r>
          </a:p>
          <a:p>
            <a:pPr>
              <a:defRPr/>
            </a:pPr>
            <a:endParaRPr lang="cs-CZ" altLang="cs-CZ" dirty="0" smtClean="0"/>
          </a:p>
        </p:txBody>
      </p:sp>
      <p:pic>
        <p:nvPicPr>
          <p:cNvPr id="4100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500563"/>
            <a:ext cx="14351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4645026"/>
            <a:ext cx="19272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157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endParaRPr lang="cs-CZ" altLang="cs-CZ" dirty="0" smtClean="0"/>
          </a:p>
        </p:txBody>
      </p:sp>
      <p:pic>
        <p:nvPicPr>
          <p:cNvPr id="1433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937" y="628333"/>
            <a:ext cx="9396413" cy="5834062"/>
          </a:xfrm>
        </p:spPr>
      </p:pic>
    </p:spTree>
    <p:extLst>
      <p:ext uri="{BB962C8B-B14F-4D97-AF65-F5344CB8AC3E}">
        <p14:creationId xmlns:p14="http://schemas.microsoft.com/office/powerpoint/2010/main" val="29757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981076"/>
            <a:ext cx="9197788" cy="555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4114988" y="2505134"/>
            <a:ext cx="2066925" cy="288925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364" name="Nadpis 2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r>
              <a:rPr lang="cs-CZ" altLang="cs-CZ" smtClean="0">
                <a:solidFill>
                  <a:srgbClr val="FF3300"/>
                </a:solidFill>
              </a:rPr>
              <a:t>Informační portál - www.caslin.cz</a:t>
            </a:r>
          </a:p>
        </p:txBody>
      </p:sp>
      <p:pic>
        <p:nvPicPr>
          <p:cNvPr id="15365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1246" y="3002815"/>
            <a:ext cx="8417860" cy="4905129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901687"/>
            <a:ext cx="5557737" cy="56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43 -0.2206 L -0.36731 -0.222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32" y="171611"/>
            <a:ext cx="9099932" cy="67410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38" y="0"/>
            <a:ext cx="2688461" cy="416746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9600"/>
            <a:ext cx="4299691" cy="32684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299691" cy="361592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90" y="0"/>
            <a:ext cx="5549539" cy="338075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41" y="2467372"/>
            <a:ext cx="4458159" cy="440996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20" y="3300787"/>
            <a:ext cx="6697010" cy="362953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2619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" y="-573578"/>
            <a:ext cx="12087441" cy="804700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2" y="-1108609"/>
            <a:ext cx="11777147" cy="8434806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63" y="5223800"/>
            <a:ext cx="4620270" cy="41915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6" y="-48246"/>
            <a:ext cx="6702136" cy="685800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68" y="1166996"/>
            <a:ext cx="7271124" cy="36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75" y="765569"/>
            <a:ext cx="8478433" cy="5925377"/>
          </a:xfrm>
          <a:prstGeom prst="rect">
            <a:avLst/>
          </a:prstGeom>
        </p:spPr>
      </p:pic>
      <p:pic>
        <p:nvPicPr>
          <p:cNvPr id="3" name="Picture 4" descr="vyda_MA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558" y="390710"/>
            <a:ext cx="2397201" cy="33375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90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59" y="2867890"/>
            <a:ext cx="2437282" cy="33084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9050"/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89" y="2518757"/>
            <a:ext cx="6524952" cy="3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aoblený obdélník 18"/>
          <p:cNvSpPr/>
          <p:nvPr/>
        </p:nvSpPr>
        <p:spPr>
          <a:xfrm>
            <a:off x="4800601" y="1311276"/>
            <a:ext cx="2638425" cy="4638675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000" dirty="0">
                <a:solidFill>
                  <a:srgbClr val="0033CC"/>
                </a:solidFill>
              </a:rPr>
              <a:t>CADR</a:t>
            </a:r>
          </a:p>
          <a:p>
            <a:pPr algn="ctr"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6.588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dirty="0">
                <a:solidFill>
                  <a:srgbClr val="FF0000"/>
                </a:solidFill>
              </a:rPr>
              <a:t>záznamů </a:t>
            </a:r>
          </a:p>
          <a:p>
            <a:pPr algn="ctr">
              <a:defRPr/>
            </a:pPr>
            <a:r>
              <a:rPr lang="cs-CZ" altLang="cs-CZ" dirty="0">
                <a:solidFill>
                  <a:srgbClr val="FF0000"/>
                </a:solidFill>
              </a:rPr>
              <a:t>„živých“ knihoven</a:t>
            </a:r>
            <a:endParaRPr lang="cs-CZ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cs-CZ" altLang="cs-CZ" dirty="0">
                <a:solidFill>
                  <a:srgbClr val="FF0000"/>
                </a:solidFill>
              </a:rPr>
              <a:t>V současné době nejúplnější zdroj informací </a:t>
            </a:r>
          </a:p>
          <a:p>
            <a:pPr algn="ctr">
              <a:defRPr/>
            </a:pPr>
            <a:r>
              <a:rPr lang="cs-CZ" altLang="cs-CZ" dirty="0">
                <a:solidFill>
                  <a:srgbClr val="FF0000"/>
                </a:solidFill>
              </a:rPr>
              <a:t>o </a:t>
            </a:r>
            <a:r>
              <a:rPr lang="cs-CZ" altLang="cs-CZ" dirty="0">
                <a:solidFill>
                  <a:srgbClr val="FF0000"/>
                </a:solidFill>
              </a:rPr>
              <a:t>knihovnách </a:t>
            </a:r>
            <a:endParaRPr lang="cs-CZ" altLang="cs-CZ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cs-CZ" altLang="cs-CZ" dirty="0">
                <a:solidFill>
                  <a:srgbClr val="FF0000"/>
                </a:solidFill>
              </a:rPr>
              <a:t>a informačních institucích v ČR</a:t>
            </a:r>
          </a:p>
          <a:p>
            <a:pPr algn="ctr">
              <a:defRPr/>
            </a:pPr>
            <a:endParaRPr lang="cs-CZ" altLang="cs-CZ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cs-CZ" altLang="cs-CZ" dirty="0">
                <a:solidFill>
                  <a:schemeClr val="tx1"/>
                </a:solidFill>
              </a:rPr>
              <a:t>V roce 2018 aktualizováno 54 %</a:t>
            </a:r>
          </a:p>
          <a:p>
            <a:pPr algn="ctr">
              <a:defRPr/>
            </a:pPr>
            <a:r>
              <a:rPr lang="cs-CZ" sz="1600" dirty="0">
                <a:hlinkClick r:id="rId3"/>
              </a:rPr>
              <a:t>https://aleph.nkp.cz/</a:t>
            </a:r>
          </a:p>
          <a:p>
            <a:pPr algn="ctr">
              <a:defRPr/>
            </a:pPr>
            <a:r>
              <a:rPr lang="cs-CZ" sz="1600" dirty="0" err="1">
                <a:hlinkClick r:id="rId3"/>
              </a:rPr>
              <a:t>cze</a:t>
            </a:r>
            <a:r>
              <a:rPr lang="cs-CZ" sz="1600" dirty="0">
                <a:hlinkClick r:id="rId3"/>
              </a:rPr>
              <a:t>/</a:t>
            </a:r>
            <a:r>
              <a:rPr lang="cs-CZ" sz="1600" dirty="0" err="1">
                <a:hlinkClick r:id="rId3"/>
              </a:rPr>
              <a:t>adr</a:t>
            </a:r>
            <a:endParaRPr lang="cs-CZ" sz="1600" dirty="0">
              <a:solidFill>
                <a:srgbClr val="0033CC"/>
              </a:solidFill>
            </a:endParaRPr>
          </a:p>
        </p:txBody>
      </p:sp>
      <p:sp>
        <p:nvSpPr>
          <p:cNvPr id="6147" name="Nadpis 3"/>
          <p:cNvSpPr>
            <a:spLocks noGrp="1"/>
          </p:cNvSpPr>
          <p:nvPr>
            <p:ph type="title"/>
          </p:nvPr>
        </p:nvSpPr>
        <p:spPr>
          <a:xfrm>
            <a:off x="2244726" y="133350"/>
            <a:ext cx="8137525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F02B10"/>
                </a:solidFill>
              </a:rPr>
              <a:t>NK ČR – Odd. souborných katalogů  spravuje  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1728789" y="1284288"/>
            <a:ext cx="2949575" cy="47371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000" dirty="0">
                <a:solidFill>
                  <a:srgbClr val="0033CC"/>
                </a:solidFill>
              </a:rPr>
              <a:t>SK ČR </a:t>
            </a:r>
            <a:r>
              <a:rPr lang="cs-CZ" sz="2400" b="1" dirty="0">
                <a:solidFill>
                  <a:srgbClr val="FF0000"/>
                </a:solidFill>
              </a:rPr>
              <a:t>7.021.239 </a:t>
            </a:r>
          </a:p>
          <a:p>
            <a:pPr algn="ctr">
              <a:defRPr/>
            </a:pPr>
            <a:r>
              <a:rPr lang="cs-CZ" dirty="0">
                <a:solidFill>
                  <a:srgbClr val="FF0000"/>
                </a:solidFill>
              </a:rPr>
              <a:t>záznamů  českých </a:t>
            </a:r>
          </a:p>
          <a:p>
            <a:pPr algn="ctr">
              <a:defRPr/>
            </a:pPr>
            <a:r>
              <a:rPr lang="cs-CZ" dirty="0">
                <a:solidFill>
                  <a:srgbClr val="FF0000"/>
                </a:solidFill>
              </a:rPr>
              <a:t>i zahraničních  monografií, seriálů </a:t>
            </a:r>
          </a:p>
          <a:p>
            <a:pPr algn="ctr">
              <a:defRPr/>
            </a:pPr>
            <a:r>
              <a:rPr lang="cs-CZ" dirty="0">
                <a:solidFill>
                  <a:srgbClr val="FF0000"/>
                </a:solidFill>
              </a:rPr>
              <a:t>a speciálních druhů dokumentů </a:t>
            </a:r>
          </a:p>
          <a:p>
            <a:pPr algn="ctr">
              <a:defRPr/>
            </a:pPr>
            <a:r>
              <a:rPr lang="cs-CZ" dirty="0">
                <a:solidFill>
                  <a:srgbClr val="FF0000"/>
                </a:solidFill>
              </a:rPr>
              <a:t>z </a:t>
            </a:r>
            <a:r>
              <a:rPr lang="cs-CZ" sz="2800" b="1" dirty="0">
                <a:solidFill>
                  <a:srgbClr val="FF0000"/>
                </a:solidFill>
              </a:rPr>
              <a:t>480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českých knihoven </a:t>
            </a:r>
          </a:p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Digitalizovaný dokument připojen k  </a:t>
            </a:r>
            <a:r>
              <a:rPr lang="cs-CZ" sz="2400" b="1" dirty="0">
                <a:solidFill>
                  <a:schemeClr val="tx1"/>
                </a:solidFill>
              </a:rPr>
              <a:t>404.192 </a:t>
            </a:r>
            <a:r>
              <a:rPr lang="cs-CZ" dirty="0">
                <a:solidFill>
                  <a:schemeClr val="tx1"/>
                </a:solidFill>
              </a:rPr>
              <a:t>záznamům </a:t>
            </a:r>
          </a:p>
          <a:p>
            <a:pPr algn="ctr">
              <a:defRPr/>
            </a:pPr>
            <a:endParaRPr lang="cs-CZ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cs-CZ" altLang="cs-CZ" u="sng" dirty="0">
                <a:solidFill>
                  <a:srgbClr val="D44B40"/>
                </a:solidFill>
                <a:hlinkClick r:id="rId4"/>
              </a:rPr>
              <a:t>https://skc.nkp.cz</a:t>
            </a:r>
            <a:endParaRPr lang="cs-CZ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cs-CZ" dirty="0">
              <a:solidFill>
                <a:srgbClr val="0033CC"/>
              </a:solidFill>
            </a:endParaRPr>
          </a:p>
        </p:txBody>
      </p:sp>
      <p:sp>
        <p:nvSpPr>
          <p:cNvPr id="20" name="Zaoblený obdélník 19"/>
          <p:cNvSpPr/>
          <p:nvPr/>
        </p:nvSpPr>
        <p:spPr>
          <a:xfrm>
            <a:off x="7561263" y="1303338"/>
            <a:ext cx="2819400" cy="464661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33CC"/>
                </a:solidFill>
              </a:rPr>
              <a:t> </a:t>
            </a:r>
            <a:r>
              <a:rPr lang="cs-CZ" sz="4000" dirty="0">
                <a:solidFill>
                  <a:srgbClr val="0033CC"/>
                </a:solidFill>
              </a:rPr>
              <a:t>ANL</a:t>
            </a:r>
          </a:p>
          <a:p>
            <a:pPr algn="ctr">
              <a:defRPr/>
            </a:pPr>
            <a:r>
              <a:rPr lang="cs-CZ" sz="2400" b="1" dirty="0">
                <a:solidFill>
                  <a:srgbClr val="FF0000"/>
                </a:solidFill>
              </a:rPr>
              <a:t>1.729.573 </a:t>
            </a:r>
          </a:p>
          <a:p>
            <a:pPr algn="ctr">
              <a:defRPr/>
            </a:pPr>
            <a:r>
              <a:rPr lang="cs-CZ" dirty="0">
                <a:solidFill>
                  <a:srgbClr val="FF0000"/>
                </a:solidFill>
              </a:rPr>
              <a:t>záznamů</a:t>
            </a:r>
          </a:p>
          <a:p>
            <a:pPr algn="ctr">
              <a:defRPr/>
            </a:pPr>
            <a:r>
              <a:rPr lang="cs-CZ" dirty="0">
                <a:solidFill>
                  <a:srgbClr val="FF0000"/>
                </a:solidFill>
              </a:rPr>
              <a:t>článků a statí,</a:t>
            </a:r>
          </a:p>
          <a:p>
            <a:pPr algn="ctr">
              <a:defRPr/>
            </a:pPr>
            <a:r>
              <a:rPr lang="cs-CZ" dirty="0">
                <a:solidFill>
                  <a:srgbClr val="FF0000"/>
                </a:solidFill>
              </a:rPr>
              <a:t> které jsou obsaženy </a:t>
            </a:r>
          </a:p>
          <a:p>
            <a:pPr algn="ctr">
              <a:defRPr/>
            </a:pPr>
            <a:r>
              <a:rPr lang="cs-CZ" dirty="0">
                <a:solidFill>
                  <a:srgbClr val="FF0000"/>
                </a:solidFill>
              </a:rPr>
              <a:t>v seriálech </a:t>
            </a:r>
          </a:p>
          <a:p>
            <a:pPr algn="ctr">
              <a:defRPr/>
            </a:pPr>
            <a:r>
              <a:rPr lang="cs-CZ" dirty="0">
                <a:solidFill>
                  <a:srgbClr val="FF0000"/>
                </a:solidFill>
              </a:rPr>
              <a:t>a sbornících, </a:t>
            </a:r>
            <a:r>
              <a:rPr lang="cs-CZ" dirty="0">
                <a:solidFill>
                  <a:srgbClr val="FF0000"/>
                </a:solidFill>
              </a:rPr>
              <a:t>vydávaných </a:t>
            </a:r>
            <a:r>
              <a:rPr lang="cs-CZ" dirty="0">
                <a:solidFill>
                  <a:srgbClr val="FF0000"/>
                </a:solidFill>
              </a:rPr>
              <a:t>na území ČR</a:t>
            </a:r>
          </a:p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Plný text článku připojen </a:t>
            </a:r>
          </a:p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 k  </a:t>
            </a:r>
            <a:r>
              <a:rPr lang="cs-CZ" sz="2400" b="1" dirty="0">
                <a:solidFill>
                  <a:schemeClr val="tx1"/>
                </a:solidFill>
              </a:rPr>
              <a:t>467.219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záznamům  </a:t>
            </a:r>
          </a:p>
          <a:p>
            <a:pPr algn="ctr">
              <a:defRPr/>
            </a:pPr>
            <a:endParaRPr lang="cs-CZ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cs-CZ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cs-CZ" sz="1600" dirty="0">
                <a:solidFill>
                  <a:srgbClr val="FFC000"/>
                </a:solidFill>
                <a:hlinkClick r:id="rId5"/>
              </a:rPr>
              <a:t>https://aleph.nkp.cz/cze/anl</a:t>
            </a:r>
            <a:endParaRPr lang="cs-CZ" sz="1600" dirty="0">
              <a:solidFill>
                <a:srgbClr val="FFC000"/>
              </a:solidFill>
            </a:endParaRPr>
          </a:p>
          <a:p>
            <a:pPr algn="ctr">
              <a:defRPr/>
            </a:pPr>
            <a:endParaRPr lang="cs-CZ" dirty="0">
              <a:solidFill>
                <a:srgbClr val="0033CC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9" y="5751513"/>
            <a:ext cx="471328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72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631950" y="399010"/>
            <a:ext cx="8229600" cy="743989"/>
          </a:xfrm>
        </p:spPr>
        <p:txBody>
          <a:bodyPr/>
          <a:lstStyle/>
          <a:p>
            <a:r>
              <a:rPr lang="cs-CZ" altLang="cs-CZ" dirty="0" smtClean="0">
                <a:solidFill>
                  <a:srgbClr val="FF0000"/>
                </a:solidFill>
              </a:rPr>
              <a:t>Novinky v roce 2018 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87978"/>
            <a:ext cx="8229600" cy="4638186"/>
          </a:xfrm>
        </p:spPr>
        <p:txBody>
          <a:bodyPr>
            <a:normAutofit/>
          </a:bodyPr>
          <a:lstStyle/>
          <a:p>
            <a:r>
              <a:rPr lang="cs-CZ" altLang="cs-CZ" sz="3200" dirty="0" smtClean="0"/>
              <a:t>Na základě </a:t>
            </a:r>
            <a:r>
              <a:rPr lang="cs-CZ" altLang="cs-CZ" sz="3200" dirty="0" smtClean="0"/>
              <a:t>místa </a:t>
            </a:r>
            <a:r>
              <a:rPr lang="cs-CZ" altLang="cs-CZ" sz="3200" dirty="0" smtClean="0"/>
              <a:t>vydání a dotazů do Google </a:t>
            </a:r>
            <a:r>
              <a:rPr lang="cs-CZ" altLang="cs-CZ" sz="3200" dirty="0" err="1" smtClean="0"/>
              <a:t>Maps</a:t>
            </a:r>
            <a:r>
              <a:rPr lang="cs-CZ" altLang="cs-CZ" sz="3200" dirty="0" smtClean="0"/>
              <a:t> </a:t>
            </a:r>
            <a:r>
              <a:rPr lang="cs-CZ" altLang="cs-CZ" sz="3200" dirty="0" smtClean="0">
                <a:solidFill>
                  <a:srgbClr val="FF0000"/>
                </a:solidFill>
              </a:rPr>
              <a:t>jsme zkontrolovali kódy zemí vydání (</a:t>
            </a:r>
            <a:r>
              <a:rPr lang="cs-CZ" altLang="cs-CZ" sz="3200" dirty="0" err="1" smtClean="0">
                <a:solidFill>
                  <a:srgbClr val="FF0000"/>
                </a:solidFill>
              </a:rPr>
              <a:t>cs</a:t>
            </a:r>
            <a:r>
              <a:rPr lang="cs-CZ" altLang="cs-CZ" sz="3200" dirty="0" smtClean="0">
                <a:solidFill>
                  <a:srgbClr val="FF0000"/>
                </a:solidFill>
              </a:rPr>
              <a:t>) a opravili </a:t>
            </a:r>
            <a:r>
              <a:rPr lang="cs-CZ" altLang="cs-CZ" sz="3200" dirty="0" smtClean="0"/>
              <a:t>cca 22.000 záznamů </a:t>
            </a:r>
          </a:p>
          <a:p>
            <a:r>
              <a:rPr lang="cs-CZ" altLang="cs-CZ" sz="3200" dirty="0" smtClean="0">
                <a:solidFill>
                  <a:srgbClr val="FF0000"/>
                </a:solidFill>
              </a:rPr>
              <a:t> Vyřešili jsme a otestovali </a:t>
            </a:r>
            <a:r>
              <a:rPr lang="cs-CZ" altLang="cs-CZ" sz="3200" dirty="0" smtClean="0"/>
              <a:t>automatické odpisy záznamů přes OAI (v tuto chvíli poloprovoz  - funguje pro vybrané knihovny používající knihovní systém </a:t>
            </a:r>
            <a:r>
              <a:rPr lang="cs-CZ" altLang="cs-CZ" sz="3200" dirty="0" err="1" smtClean="0"/>
              <a:t>Koha</a:t>
            </a:r>
            <a:r>
              <a:rPr lang="cs-CZ" altLang="cs-CZ" sz="3200" dirty="0" smtClean="0"/>
              <a:t> - možno rozšířit na další knihovny přispívající do SK ČR prostřednictvím OAI protokolu) </a:t>
            </a:r>
          </a:p>
        </p:txBody>
      </p:sp>
    </p:spTree>
    <p:extLst>
      <p:ext uri="{BB962C8B-B14F-4D97-AF65-F5344CB8AC3E}">
        <p14:creationId xmlns:p14="http://schemas.microsoft.com/office/powerpoint/2010/main" val="10917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1631950" y="0"/>
            <a:ext cx="8229600" cy="1143000"/>
          </a:xfrm>
        </p:spPr>
        <p:txBody>
          <a:bodyPr/>
          <a:lstStyle/>
          <a:p>
            <a:r>
              <a:rPr lang="cs-CZ" altLang="cs-CZ" smtClean="0">
                <a:solidFill>
                  <a:srgbClr val="FF0000"/>
                </a:solidFill>
              </a:rPr>
              <a:t>Novinky v roce 2018 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25539"/>
            <a:ext cx="8229600" cy="5000625"/>
          </a:xfrm>
        </p:spPr>
        <p:txBody>
          <a:bodyPr/>
          <a:lstStyle/>
          <a:p>
            <a:r>
              <a:rPr lang="cs-CZ" altLang="cs-CZ" sz="3200" dirty="0" smtClean="0">
                <a:solidFill>
                  <a:srgbClr val="FF0000"/>
                </a:solidFill>
              </a:rPr>
              <a:t>Vyřešili jsme </a:t>
            </a:r>
            <a:r>
              <a:rPr lang="cs-CZ" altLang="cs-CZ" sz="3200" dirty="0" smtClean="0"/>
              <a:t>doplňování čísel ČNB do záznamů české beletrie katalogizované Městskou knihovnou v Praze a přebírání těchto záznamů do SK ČR </a:t>
            </a:r>
            <a:r>
              <a:rPr lang="cs-CZ" altLang="cs-CZ" sz="3200" i="1" dirty="0" smtClean="0"/>
              <a:t>(bude spuštěno v roce 2019)</a:t>
            </a:r>
          </a:p>
          <a:p>
            <a:r>
              <a:rPr lang="cs-CZ" altLang="cs-CZ" sz="3200" dirty="0" smtClean="0">
                <a:solidFill>
                  <a:srgbClr val="FF0000"/>
                </a:solidFill>
              </a:rPr>
              <a:t>Testujeme</a:t>
            </a:r>
            <a:r>
              <a:rPr lang="cs-CZ" altLang="cs-CZ" sz="3200" dirty="0" smtClean="0"/>
              <a:t> úpravy programů pro zlepšení  automatických </a:t>
            </a:r>
            <a:r>
              <a:rPr lang="cs-CZ" altLang="cs-CZ" sz="3200" dirty="0" err="1" smtClean="0"/>
              <a:t>deduplikací</a:t>
            </a:r>
            <a:r>
              <a:rPr lang="cs-CZ" altLang="cs-CZ" sz="3200" dirty="0" smtClean="0"/>
              <a:t> nově zaslaných záznamů v SK ČR </a:t>
            </a:r>
            <a:r>
              <a:rPr lang="cs-CZ" altLang="cs-CZ" sz="3200" dirty="0"/>
              <a:t>(sčítání klíčů ručně slučovaných záznamů pro další využití při automatických </a:t>
            </a:r>
            <a:r>
              <a:rPr lang="cs-CZ" altLang="cs-CZ" sz="3200" dirty="0" err="1"/>
              <a:t>deduplikacích</a:t>
            </a:r>
            <a:r>
              <a:rPr lang="cs-CZ" altLang="cs-CZ" dirty="0"/>
              <a:t>) 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9725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1471352" y="365126"/>
            <a:ext cx="9882447" cy="989850"/>
          </a:xfrm>
        </p:spPr>
        <p:txBody>
          <a:bodyPr/>
          <a:lstStyle/>
          <a:p>
            <a:r>
              <a:rPr lang="cs-CZ" altLang="cs-CZ" dirty="0" smtClean="0">
                <a:solidFill>
                  <a:srgbClr val="FF0000"/>
                </a:solidFill>
              </a:rPr>
              <a:t>Novinky v roce 2018</a:t>
            </a:r>
            <a:endParaRPr lang="cs-CZ" altLang="cs-CZ" dirty="0" smtClean="0"/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414"/>
            <a:ext cx="8229600" cy="5184775"/>
          </a:xfrm>
        </p:spPr>
        <p:txBody>
          <a:bodyPr>
            <a:normAutofit/>
          </a:bodyPr>
          <a:lstStyle/>
          <a:p>
            <a:r>
              <a:rPr lang="cs-CZ" altLang="cs-CZ" sz="3200" dirty="0" smtClean="0">
                <a:solidFill>
                  <a:srgbClr val="FF3300"/>
                </a:solidFill>
              </a:rPr>
              <a:t>Od listopadu 2018 zůstává vždy v záznamu v SK ČR </a:t>
            </a:r>
            <a:r>
              <a:rPr lang="cs-CZ" altLang="cs-CZ" sz="3200" dirty="0" smtClean="0"/>
              <a:t>pole 787 s indikátory 08, s návěštím „Z cyklu“ v </a:t>
            </a:r>
            <a:r>
              <a:rPr lang="cs-CZ" altLang="cs-CZ" sz="3200" dirty="0" err="1" smtClean="0"/>
              <a:t>podpoli</a:t>
            </a:r>
            <a:r>
              <a:rPr lang="cs-CZ" altLang="cs-CZ" sz="3200" dirty="0" smtClean="0"/>
              <a:t> $i a označením pořadí v </a:t>
            </a:r>
            <a:r>
              <a:rPr lang="cs-CZ" altLang="cs-CZ" sz="3200" dirty="0" err="1" smtClean="0"/>
              <a:t>podpoli</a:t>
            </a:r>
            <a:r>
              <a:rPr lang="cs-CZ" altLang="cs-CZ" sz="3200" dirty="0" smtClean="0"/>
              <a:t> $g </a:t>
            </a:r>
          </a:p>
          <a:p>
            <a:r>
              <a:rPr lang="cs-CZ" altLang="cs-CZ" sz="3200" dirty="0" smtClean="0"/>
              <a:t>Zpětně bylo pole 787 doplněno do cca 7000 záznamů v SK ČR z „dávek“ zaslaných v letech 2017 a 2018 </a:t>
            </a:r>
            <a:r>
              <a:rPr lang="cs-CZ" altLang="cs-CZ" sz="3200" dirty="0"/>
              <a:t>(z </a:t>
            </a:r>
            <a:r>
              <a:rPr lang="cs-CZ" altLang="cs-CZ" sz="3200" dirty="0" err="1"/>
              <a:t>MěK</a:t>
            </a:r>
            <a:r>
              <a:rPr lang="cs-CZ" altLang="cs-CZ" sz="3200" dirty="0"/>
              <a:t> Ústí n/O a </a:t>
            </a:r>
            <a:r>
              <a:rPr lang="cs-CZ" altLang="cs-CZ" sz="3200" dirty="0" err="1"/>
              <a:t>MěK</a:t>
            </a:r>
            <a:r>
              <a:rPr lang="cs-CZ" altLang="cs-CZ" sz="3200" dirty="0"/>
              <a:t> Česká Třebová)</a:t>
            </a:r>
          </a:p>
          <a:p>
            <a:r>
              <a:rPr lang="cs-CZ" altLang="cs-CZ" sz="3200" dirty="0" smtClean="0">
                <a:solidFill>
                  <a:srgbClr val="FF3300"/>
                </a:solidFill>
              </a:rPr>
              <a:t>Zpřísnění kontrol </a:t>
            </a:r>
            <a:r>
              <a:rPr lang="cs-CZ" altLang="cs-CZ" sz="3200" dirty="0" smtClean="0"/>
              <a:t>pro ukládání ID záznamu do pole 910x při použití on-line formuláře i při importu </a:t>
            </a:r>
          </a:p>
        </p:txBody>
      </p:sp>
    </p:spTree>
    <p:extLst>
      <p:ext uri="{BB962C8B-B14F-4D97-AF65-F5344CB8AC3E}">
        <p14:creationId xmlns:p14="http://schemas.microsoft.com/office/powerpoint/2010/main" val="36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9"/>
          <p:cNvSpPr>
            <a:spLocks noGrp="1"/>
          </p:cNvSpPr>
          <p:nvPr>
            <p:ph type="title"/>
          </p:nvPr>
        </p:nvSpPr>
        <p:spPr>
          <a:xfrm>
            <a:off x="1701800" y="274638"/>
            <a:ext cx="8940800" cy="1143000"/>
          </a:xfrm>
        </p:spPr>
        <p:txBody>
          <a:bodyPr/>
          <a:lstStyle/>
          <a:p>
            <a:r>
              <a:rPr lang="cs-CZ" altLang="cs-CZ" smtClean="0">
                <a:solidFill>
                  <a:srgbClr val="FF0000"/>
                </a:solidFill>
              </a:rPr>
              <a:t>Novinky v roce 2018 </a:t>
            </a:r>
            <a:endParaRPr lang="cs-CZ" altLang="cs-CZ" b="1" smtClean="0"/>
          </a:p>
        </p:txBody>
      </p:sp>
      <p:sp>
        <p:nvSpPr>
          <p:cNvPr id="11267" name="Zástupný symbol pro obsah 10"/>
          <p:cNvSpPr>
            <a:spLocks noGrp="1"/>
          </p:cNvSpPr>
          <p:nvPr>
            <p:ph sz="half" idx="1"/>
          </p:nvPr>
        </p:nvSpPr>
        <p:spPr>
          <a:xfrm>
            <a:off x="731521" y="1645402"/>
            <a:ext cx="4804756" cy="4952248"/>
          </a:xfrm>
        </p:spPr>
        <p:txBody>
          <a:bodyPr>
            <a:normAutofit/>
          </a:bodyPr>
          <a:lstStyle/>
          <a:p>
            <a:r>
              <a:rPr lang="cs-CZ" altLang="cs-CZ" dirty="0" smtClean="0"/>
              <a:t>Kontrola správnosti zápisu ID v </a:t>
            </a:r>
            <a:r>
              <a:rPr lang="cs-CZ" altLang="cs-CZ" dirty="0" smtClean="0"/>
              <a:t>návaznosti na knihovní systém, který přispívající knihovna  používá</a:t>
            </a:r>
          </a:p>
          <a:p>
            <a:r>
              <a:rPr lang="cs-CZ" altLang="cs-CZ" dirty="0" smtClean="0"/>
              <a:t>Vizuální kontrola  zapsaného ID při otevření  formuláře</a:t>
            </a:r>
          </a:p>
          <a:p>
            <a:r>
              <a:rPr lang="cs-CZ" altLang="cs-CZ" dirty="0" smtClean="0"/>
              <a:t>Opravy velkého počtu chybných ID (vlastními silami i ve spolupráci s přispívajícími </a:t>
            </a:r>
            <a:r>
              <a:rPr lang="cs-CZ" altLang="cs-CZ" dirty="0" smtClean="0"/>
              <a:t>knihovnami)</a:t>
            </a:r>
            <a:endParaRPr lang="cs-CZ" altLang="cs-CZ" dirty="0" smtClean="0"/>
          </a:p>
        </p:txBody>
      </p:sp>
      <p:pic>
        <p:nvPicPr>
          <p:cNvPr id="11268" name="Zástupný symbol pro obsah 1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8663" y="1349497"/>
            <a:ext cx="4629670" cy="5112149"/>
          </a:xfrm>
        </p:spPr>
      </p:pic>
    </p:spTree>
    <p:extLst>
      <p:ext uri="{BB962C8B-B14F-4D97-AF65-F5344CB8AC3E}">
        <p14:creationId xmlns:p14="http://schemas.microsoft.com/office/powerpoint/2010/main" val="41889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 záznamu z přispívající knihovny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ůstává v záznamu v SK ČR v poli 910x </a:t>
            </a:r>
          </a:p>
          <a:p>
            <a:r>
              <a:rPr lang="cs-CZ" dirty="0" smtClean="0"/>
              <a:t>umožňuje propojení do lokálního katalogu  přispívající knihovny</a:t>
            </a:r>
          </a:p>
          <a:p>
            <a:r>
              <a:rPr lang="cs-CZ" dirty="0"/>
              <a:t>p</a:t>
            </a:r>
            <a:r>
              <a:rPr lang="cs-CZ" dirty="0" smtClean="0"/>
              <a:t>ři změně knihovního systému v přispívající knihovně  je nutné staré ID nahradit novým  </a:t>
            </a:r>
          </a:p>
          <a:p>
            <a:r>
              <a:rPr lang="cs-CZ" dirty="0"/>
              <a:t>d</a:t>
            </a:r>
            <a:r>
              <a:rPr lang="cs-CZ" dirty="0" smtClean="0"/>
              <a:t>ůležité při synchronizaci čísel ČNB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6237755" cy="4189614"/>
          </a:xfrm>
        </p:spPr>
      </p:pic>
    </p:spTree>
    <p:extLst>
      <p:ext uri="{BB962C8B-B14F-4D97-AF65-F5344CB8AC3E}">
        <p14:creationId xmlns:p14="http://schemas.microsoft.com/office/powerpoint/2010/main" val="40321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1631951" y="152401"/>
            <a:ext cx="8856663" cy="1450975"/>
          </a:xfrm>
        </p:spPr>
        <p:txBody>
          <a:bodyPr>
            <a:normAutofit fontScale="90000"/>
          </a:bodyPr>
          <a:lstStyle/>
          <a:p>
            <a:r>
              <a:rPr lang="cs-CZ" altLang="cs-CZ" dirty="0" smtClean="0">
                <a:solidFill>
                  <a:srgbClr val="FF0000"/>
                </a:solidFill>
              </a:rPr>
              <a:t>Novinky v roce 2018 </a:t>
            </a:r>
            <a:r>
              <a:rPr lang="cs-CZ" altLang="cs-CZ" sz="3200" dirty="0">
                <a:solidFill>
                  <a:srgbClr val="FF0000"/>
                </a:solidFill>
              </a:rPr>
              <a:t/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2800" dirty="0"/>
              <a:t>Statistiky o importu nových záznamů – link do záznamu přispívající knihovny </a:t>
            </a:r>
            <a:r>
              <a:rPr lang="cs-CZ" altLang="cs-CZ" sz="2000" dirty="0"/>
              <a:t>(jen pro přispěvatele přes OAI) </a:t>
            </a:r>
          </a:p>
        </p:txBody>
      </p:sp>
      <p:pic>
        <p:nvPicPr>
          <p:cNvPr id="12291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5880" y="1520249"/>
            <a:ext cx="4630493" cy="5531473"/>
          </a:xfrm>
          <a:ln w="22225">
            <a:solidFill>
              <a:schemeClr val="tx2">
                <a:alpha val="87842"/>
              </a:schemeClr>
            </a:solidFill>
            <a:miter lim="800000"/>
            <a:headEnd/>
            <a:tailEnd/>
          </a:ln>
        </p:spPr>
      </p:pic>
      <p:pic>
        <p:nvPicPr>
          <p:cNvPr id="12292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0489" y="1851686"/>
            <a:ext cx="4584944" cy="5006314"/>
          </a:xfrm>
          <a:ln w="19050">
            <a:solidFill>
              <a:schemeClr val="tx2">
                <a:alpha val="85881"/>
              </a:schemeClr>
            </a:solidFill>
            <a:miter lim="800000"/>
            <a:headEnd/>
            <a:tailEnd/>
          </a:ln>
        </p:spPr>
      </p:pic>
      <p:sp>
        <p:nvSpPr>
          <p:cNvPr id="7" name="Ovál 6"/>
          <p:cNvSpPr/>
          <p:nvPr/>
        </p:nvSpPr>
        <p:spPr>
          <a:xfrm>
            <a:off x="1438101" y="4921134"/>
            <a:ext cx="1134642" cy="674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9" name="Přímá spojnice se šipkou 8"/>
          <p:cNvCxnSpPr>
            <a:stCxn id="7" idx="6"/>
          </p:cNvCxnSpPr>
          <p:nvPr/>
        </p:nvCxnSpPr>
        <p:spPr>
          <a:xfrm flipV="1">
            <a:off x="2572743" y="4206240"/>
            <a:ext cx="5149781" cy="1051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40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4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r>
              <a:rPr lang="cs-CZ" altLang="cs-CZ" sz="3600">
                <a:solidFill>
                  <a:srgbClr val="FF3300"/>
                </a:solidFill>
              </a:rPr>
              <a:t>Intenzivní prezentace SK ČR v roce 2018</a:t>
            </a:r>
          </a:p>
        </p:txBody>
      </p:sp>
      <p:sp>
        <p:nvSpPr>
          <p:cNvPr id="13315" name="Zástupný symbol pro obsah 5"/>
          <p:cNvSpPr>
            <a:spLocks noGrp="1"/>
          </p:cNvSpPr>
          <p:nvPr>
            <p:ph idx="1"/>
          </p:nvPr>
        </p:nvSpPr>
        <p:spPr>
          <a:xfrm>
            <a:off x="1047405" y="1346662"/>
            <a:ext cx="8055031" cy="5395453"/>
          </a:xfrm>
        </p:spPr>
        <p:txBody>
          <a:bodyPr/>
          <a:lstStyle/>
          <a:p>
            <a:r>
              <a:rPr lang="cs-CZ" altLang="cs-CZ" dirty="0" smtClean="0"/>
              <a:t>Články do časopisů: </a:t>
            </a:r>
            <a:endParaRPr lang="cs-CZ" altLang="cs-CZ" dirty="0" smtClean="0"/>
          </a:p>
          <a:p>
            <a:pPr marL="0" indent="0">
              <a:buNone/>
            </a:pPr>
            <a:r>
              <a:rPr lang="cs-CZ" altLang="cs-CZ" b="1" dirty="0"/>
              <a:t> </a:t>
            </a:r>
            <a:r>
              <a:rPr lang="cs-CZ" altLang="cs-CZ" b="1" dirty="0" smtClean="0"/>
              <a:t>   U </a:t>
            </a:r>
            <a:r>
              <a:rPr lang="cs-CZ" altLang="cs-CZ" b="1" dirty="0" smtClean="0"/>
              <a:t>nás – Duha – Bulletin SKIP a E-zpravodaj NK ČR</a:t>
            </a:r>
          </a:p>
          <a:p>
            <a:r>
              <a:rPr lang="cs-CZ" altLang="cs-CZ" b="1" dirty="0" smtClean="0"/>
              <a:t>Informační stánek </a:t>
            </a:r>
            <a:r>
              <a:rPr lang="cs-CZ" altLang="cs-CZ" dirty="0" smtClean="0"/>
              <a:t>na Velikonočním jarmarku v NK ČR (letáčky pro ANL a CADR)</a:t>
            </a:r>
          </a:p>
          <a:p>
            <a:r>
              <a:rPr lang="cs-CZ" altLang="cs-CZ" dirty="0" smtClean="0"/>
              <a:t>Setkání s kolegy z NK ČR </a:t>
            </a:r>
          </a:p>
          <a:p>
            <a:r>
              <a:rPr lang="cs-CZ" altLang="cs-CZ" dirty="0" smtClean="0"/>
              <a:t>Informační stojan v hale služeb v NK ČR</a:t>
            </a:r>
          </a:p>
          <a:p>
            <a:r>
              <a:rPr lang="cs-CZ" altLang="cs-CZ" dirty="0" smtClean="0"/>
              <a:t>Doplnění informací o bázi ANL  a CADR a o čísle ČNB do „kalendáře SK ČR“</a:t>
            </a:r>
          </a:p>
          <a:p>
            <a:r>
              <a:rPr lang="cs-CZ" altLang="cs-CZ" dirty="0" smtClean="0"/>
              <a:t>Školení v knihovnách… </a:t>
            </a:r>
            <a:r>
              <a:rPr lang="cs-CZ" altLang="cs-CZ" dirty="0" err="1" smtClean="0"/>
              <a:t>facebook</a:t>
            </a:r>
            <a:r>
              <a:rPr lang="cs-CZ" altLang="cs-CZ" dirty="0" smtClean="0"/>
              <a:t> ….. atd.</a:t>
            </a:r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b="1" dirty="0" smtClean="0"/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2540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479</Words>
  <Application>Microsoft Office PowerPoint</Application>
  <PresentationFormat>Širokoúhlá obrazovka</PresentationFormat>
  <Paragraphs>68</Paragraphs>
  <Slides>13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Arial Narrow</vt:lpstr>
      <vt:lpstr>Calibri</vt:lpstr>
      <vt:lpstr>Calibri Light</vt:lpstr>
      <vt:lpstr>Times New Roman</vt:lpstr>
      <vt:lpstr>Motiv Office</vt:lpstr>
      <vt:lpstr>Souborný katalog ČR v roce 2018   </vt:lpstr>
      <vt:lpstr>NK ČR – Odd. souborných katalogů  spravuje  </vt:lpstr>
      <vt:lpstr>Novinky v roce 2018 </vt:lpstr>
      <vt:lpstr>Novinky v roce 2018 </vt:lpstr>
      <vt:lpstr>Novinky v roce 2018</vt:lpstr>
      <vt:lpstr>Novinky v roce 2018 </vt:lpstr>
      <vt:lpstr>ID záznamu z přispívající knihovny</vt:lpstr>
      <vt:lpstr>Novinky v roce 2018  Statistiky o importu nových záznamů – link do záznamu přispívající knihovny (jen pro přispěvatele přes OAI) </vt:lpstr>
      <vt:lpstr>Intenzivní prezentace SK ČR v roce 2018</vt:lpstr>
      <vt:lpstr>  </vt:lpstr>
      <vt:lpstr>Informační portál - www.caslin.cz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Souborný katalog ČR v roce 2018</dc:title>
  <dc:creator>Svobodová Eva</dc:creator>
  <cp:lastModifiedBy>Svobodová Eva</cp:lastModifiedBy>
  <cp:revision>18</cp:revision>
  <dcterms:created xsi:type="dcterms:W3CDTF">2018-11-23T10:04:39Z</dcterms:created>
  <dcterms:modified xsi:type="dcterms:W3CDTF">2018-11-23T14:09:39Z</dcterms:modified>
</cp:coreProperties>
</file>