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66" r:id="rId6"/>
    <p:sldId id="276" r:id="rId7"/>
    <p:sldId id="281" r:id="rId8"/>
    <p:sldId id="283" r:id="rId9"/>
    <p:sldId id="282" r:id="rId10"/>
    <p:sldId id="285" r:id="rId11"/>
    <p:sldId id="287" r:id="rId12"/>
    <p:sldId id="286" r:id="rId13"/>
    <p:sldId id="284" r:id="rId14"/>
    <p:sldId id="269" r:id="rId15"/>
    <p:sldId id="288" r:id="rId16"/>
    <p:sldId id="291" r:id="rId17"/>
    <p:sldId id="292" r:id="rId18"/>
    <p:sldId id="290" r:id="rId19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howGuides="1">
      <p:cViewPr varScale="1">
        <p:scale>
          <a:sx n="99" d="100"/>
          <a:sy n="99" d="100"/>
        </p:scale>
        <p:origin x="86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16.11.2018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8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60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19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44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01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42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zpracovani-fondu/katalogizacni-politika/standard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kp.cz/o-knihovne/odborne-cinnosti/zpracovani-fondu/katalogizacni-politika/katalogizacni-politika/clen-s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zpracovani-fondu/zapisy-z-jednani/zapis-z-jednani-pracovni-skupiny-pro-jmenne-zpracovani-dne-19.4.20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2400" dirty="0" smtClean="0"/>
              <a:t>Seminář SK ČR 2018</a:t>
            </a:r>
            <a:br>
              <a:rPr lang="cs-CZ" sz="24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Okénko pro katalogizátory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Jaroslava Svobodová, NK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196752"/>
            <a:ext cx="7415383" cy="1080120"/>
          </a:xfrm>
        </p:spPr>
        <p:txBody>
          <a:bodyPr rtlCol="0">
            <a:normAutofit fontScale="90000"/>
          </a:bodyPr>
          <a:lstStyle/>
          <a:p>
            <a:r>
              <a:rPr lang="cs-CZ" dirty="0"/>
              <a:t>Nová </a:t>
            </a:r>
            <a:r>
              <a:rPr lang="cs-CZ" dirty="0" smtClean="0"/>
              <a:t>RDA - beta </a:t>
            </a:r>
            <a:r>
              <a:rPr lang="cs-CZ" dirty="0"/>
              <a:t>verze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915" y="2852936"/>
            <a:ext cx="6408713" cy="3816424"/>
          </a:xfrm>
        </p:spPr>
        <p:txBody>
          <a:bodyPr rtlCol="0"/>
          <a:lstStyle/>
          <a:p>
            <a:r>
              <a:rPr lang="cs-CZ" dirty="0" smtClean="0"/>
              <a:t>Nomen</a:t>
            </a:r>
          </a:p>
          <a:p>
            <a:endParaRPr lang="cs-CZ" dirty="0"/>
          </a:p>
          <a:p>
            <a:r>
              <a:rPr lang="cs-CZ" dirty="0" smtClean="0"/>
              <a:t>	Agent</a:t>
            </a:r>
          </a:p>
          <a:p>
            <a:endParaRPr lang="cs-CZ" dirty="0"/>
          </a:p>
          <a:p>
            <a:r>
              <a:rPr lang="cs-CZ" dirty="0" smtClean="0"/>
              <a:t>		Kolektivní agent</a:t>
            </a:r>
          </a:p>
          <a:p>
            <a:endParaRPr lang="cs-CZ" dirty="0" smtClean="0"/>
          </a:p>
          <a:p>
            <a:r>
              <a:rPr lang="cs-CZ" dirty="0" smtClean="0"/>
              <a:t>Super-element </a:t>
            </a:r>
          </a:p>
          <a:p>
            <a:endParaRPr lang="cs-CZ" dirty="0" smtClean="0"/>
          </a:p>
          <a:p>
            <a:r>
              <a:rPr lang="cs-CZ" dirty="0" smtClean="0"/>
              <a:t>		Sub-element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8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620688"/>
            <a:ext cx="8089553" cy="5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RDA </a:t>
            </a:r>
            <a:r>
              <a:rPr lang="en-US" dirty="0"/>
              <a:t>Toolkit Restructure and Redesign </a:t>
            </a:r>
            <a:r>
              <a:rPr lang="en-US" dirty="0" smtClean="0"/>
              <a:t>Project</a:t>
            </a:r>
            <a:r>
              <a:rPr lang="cs-CZ" dirty="0" smtClean="0"/>
              <a:t> = </a:t>
            </a:r>
            <a:r>
              <a:rPr lang="en-US" dirty="0" smtClean="0"/>
              <a:t>3R Project</a:t>
            </a:r>
            <a:endParaRPr lang="cs-CZ" dirty="0" smtClean="0"/>
          </a:p>
          <a:p>
            <a:r>
              <a:rPr lang="cs-CZ" dirty="0" smtClean="0"/>
              <a:t>Beta </a:t>
            </a:r>
            <a:r>
              <a:rPr lang="cs-CZ" dirty="0" err="1" smtClean="0"/>
              <a:t>Toolkit</a:t>
            </a:r>
            <a:endParaRPr lang="cs-CZ" dirty="0" smtClean="0"/>
          </a:p>
          <a:p>
            <a:r>
              <a:rPr lang="cs-CZ" dirty="0" smtClean="0"/>
              <a:t>Zatím žádné příklady, žádné konkrétnosti/podrobnosti, nečíslovaná pravidla, žádný povinný údaj, obvykle více možností zápisu, …</a:t>
            </a:r>
          </a:p>
          <a:p>
            <a:r>
              <a:rPr lang="cs-CZ" dirty="0"/>
              <a:t>J</a:t>
            </a:r>
            <a:r>
              <a:rPr lang="cs-CZ" dirty="0" smtClean="0"/>
              <a:t>e tam prý volné pole působnosti pro jednotlivé </a:t>
            </a:r>
            <a:r>
              <a:rPr lang="cs-CZ" u="sng" dirty="0" smtClean="0"/>
              <a:t>národní katalogizační agentury</a:t>
            </a:r>
            <a:r>
              <a:rPr lang="cs-CZ" dirty="0" smtClean="0"/>
              <a:t>, aby si mohly přizpůsobit RDA lokálním potřebám a různým aplikacím</a:t>
            </a:r>
          </a:p>
          <a:p>
            <a:r>
              <a:rPr lang="cs-CZ" dirty="0" smtClean="0"/>
              <a:t>Vlastně se nic nemění - i nadále budeme mít pravidla, národní interpretace, instrukce kvůli přejímání záznamů, souborným katalogům,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9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84424"/>
          </a:xfrm>
        </p:spPr>
        <p:txBody>
          <a:bodyPr/>
          <a:lstStyle/>
          <a:p>
            <a:r>
              <a:rPr lang="cs-CZ" dirty="0" smtClean="0"/>
              <a:t>A s tím souvisí co?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>
            <a:normAutofit/>
          </a:bodyPr>
          <a:lstStyle/>
          <a:p>
            <a:r>
              <a:rPr lang="cs-CZ" dirty="0" smtClean="0"/>
              <a:t>Že máme </a:t>
            </a:r>
            <a:r>
              <a:rPr lang="cs-CZ" u="sng" dirty="0" smtClean="0"/>
              <a:t>pravidla dodržovat</a:t>
            </a:r>
            <a:r>
              <a:rPr lang="cs-CZ" dirty="0" smtClean="0"/>
              <a:t>!!</a:t>
            </a:r>
          </a:p>
          <a:p>
            <a:r>
              <a:rPr lang="cs-CZ" dirty="0" smtClean="0"/>
              <a:t>Koukněte do SK nebo na knihovny.cz a vypadnou na vás duplicity, triplicity, kreativně pojaté záznamy s cizím ISBN či číslem ČNB, …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924944"/>
            <a:ext cx="108012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56" y="764704"/>
            <a:ext cx="118813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4365104"/>
            <a:ext cx="7415383" cy="1872208"/>
          </a:xfrm>
        </p:spPr>
        <p:txBody>
          <a:bodyPr rtlCol="0">
            <a:normAutofit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66020" y="764704"/>
            <a:ext cx="5472608" cy="2232248"/>
          </a:xfrm>
        </p:spPr>
        <p:txBody>
          <a:bodyPr rtlCol="0"/>
          <a:lstStyle/>
          <a:p>
            <a:r>
              <a:rPr lang="cs-CZ" sz="4000" dirty="0" smtClean="0"/>
              <a:t>Dotazy?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634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1772816"/>
            <a:ext cx="7008574" cy="4602584"/>
          </a:xfrm>
        </p:spPr>
        <p:txBody>
          <a:bodyPr rtlCol="0"/>
          <a:lstStyle/>
          <a:p>
            <a:r>
              <a:rPr lang="cs-CZ" dirty="0"/>
              <a:t>Nejprve malé opakování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Kdo mi poradí?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dirty="0" smtClean="0"/>
              <a:t>Katalogizační politika na www stránkách </a:t>
            </a:r>
            <a:r>
              <a:rPr lang="cs-CZ" dirty="0"/>
              <a:t>NK ČR: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www.nkp.cz/o-knihovne/odborne-cinnosti/zpracovani-fondu/katalogizacni-politika/standard1</a:t>
            </a:r>
            <a:endParaRPr lang="cs-CZ" dirty="0" smtClean="0"/>
          </a:p>
          <a:p>
            <a:r>
              <a:rPr lang="cs-CZ" dirty="0" smtClean="0"/>
              <a:t>Najdu tam: příručku, e-</a:t>
            </a:r>
            <a:r>
              <a:rPr lang="cs-CZ" dirty="0" err="1" smtClean="0"/>
              <a:t>learning</a:t>
            </a:r>
            <a:r>
              <a:rPr lang="cs-CZ" dirty="0" smtClean="0"/>
              <a:t>, dotazy ke katalogizaci, …</a:t>
            </a:r>
          </a:p>
          <a:p>
            <a:r>
              <a:rPr lang="cs-CZ" dirty="0" smtClean="0"/>
              <a:t>Pracovní skupiny – zástupci všech krajů, některých oborových knihoven a VŠ knihoven: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www.nkp.cz/o-knihovne/odborne-cinnosti/zpracovani-fondu/katalogizacni-politika/katalogizacni-politika/clen-sk</a:t>
            </a:r>
            <a:endParaRPr lang="cs-CZ" dirty="0" smtClean="0"/>
          </a:p>
          <a:p>
            <a:r>
              <a:rPr lang="cs-CZ" dirty="0" smtClean="0"/>
              <a:t>Najdu tam jména a kontakty na členy PS: pro jmenné zpracování, věcné, seriály, speciální dokumenty, pro SK, pro staré tisky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Když je nejhůř? Je tu NK ČR!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 smtClean="0"/>
              <a:t>Jmenný popis – Jaroslava Svobodová/Jarmila Přibylová</a:t>
            </a:r>
          </a:p>
          <a:p>
            <a:r>
              <a:rPr lang="cs-CZ" dirty="0" smtClean="0"/>
              <a:t>Věcný popis – Marie Balíková/Irena Pilíková</a:t>
            </a:r>
          </a:p>
          <a:p>
            <a:r>
              <a:rPr lang="cs-CZ" dirty="0" smtClean="0"/>
              <a:t>Speciální dokumenty – Ludmila Benešová</a:t>
            </a:r>
          </a:p>
          <a:p>
            <a:r>
              <a:rPr lang="cs-CZ" dirty="0" smtClean="0"/>
              <a:t>Seriály – Hana Nová</a:t>
            </a:r>
          </a:p>
          <a:p>
            <a:r>
              <a:rPr lang="cs-CZ" dirty="0" smtClean="0"/>
              <a:t>Souborný katalog – Eva Svobodová</a:t>
            </a:r>
          </a:p>
          <a:p>
            <a:r>
              <a:rPr lang="cs-CZ" dirty="0" smtClean="0"/>
              <a:t>Staré tisky – Tereza Paličková</a:t>
            </a:r>
          </a:p>
        </p:txBody>
      </p:sp>
    </p:spTree>
    <p:extLst>
      <p:ext uri="{BB962C8B-B14F-4D97-AF65-F5344CB8AC3E}">
        <p14:creationId xmlns:p14="http://schemas.microsoft.com/office/powerpoint/2010/main" val="917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908720"/>
            <a:ext cx="7415383" cy="1512168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PS jmenná duben 2018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212976"/>
            <a:ext cx="7008574" cy="2880320"/>
          </a:xfrm>
        </p:spPr>
        <p:txBody>
          <a:bodyPr rtlCol="0">
            <a:normAutofit/>
          </a:bodyPr>
          <a:lstStyle/>
          <a:p>
            <a:r>
              <a:rPr lang="cs-CZ" dirty="0"/>
              <a:t>Zápis: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www.nkp.cz/o-knihovne/odborne-cinnosti/zpracovani-fondu/zapisy-z-jednani/zapis-z-jednani-pracovni-skupiny-pro-jmenne-zpracovani-dne-19.4.2018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0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cykly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Podrobná instrukce viz dotaz č. 704</a:t>
            </a:r>
          </a:p>
          <a:p>
            <a:r>
              <a:rPr lang="cs-CZ" dirty="0" smtClean="0"/>
              <a:t>Doporučení: kvůli </a:t>
            </a:r>
            <a:r>
              <a:rPr lang="cs-CZ" dirty="0"/>
              <a:t>propojení záznamů celého cyklu a jednoduché </a:t>
            </a:r>
            <a:r>
              <a:rPr lang="cs-CZ" dirty="0" err="1"/>
              <a:t>vyhledatelnosti</a:t>
            </a:r>
            <a:r>
              <a:rPr lang="cs-CZ" dirty="0"/>
              <a:t> a uživatelskému komfortu je vhodné přidat pole 787 s indikátory 08, s návěštím „Z cyklu“ v </a:t>
            </a:r>
            <a:r>
              <a:rPr lang="cs-CZ" dirty="0" err="1"/>
              <a:t>podpoli</a:t>
            </a:r>
            <a:r>
              <a:rPr lang="cs-CZ" dirty="0"/>
              <a:t> $i a označením pořadí v </a:t>
            </a:r>
            <a:r>
              <a:rPr lang="cs-CZ" dirty="0" err="1"/>
              <a:t>podpoli</a:t>
            </a:r>
            <a:r>
              <a:rPr lang="cs-CZ" dirty="0"/>
              <a:t> $</a:t>
            </a:r>
            <a:r>
              <a:rPr lang="cs-CZ" dirty="0" smtClean="0"/>
              <a:t>g</a:t>
            </a:r>
            <a:r>
              <a:rPr lang="cs-CZ" dirty="0"/>
              <a:t> </a:t>
            </a:r>
            <a:r>
              <a:rPr lang="cs-CZ" dirty="0" smtClean="0"/>
              <a:t>(někdy i za cenu opakování údajů)</a:t>
            </a:r>
            <a:endParaRPr lang="cs-CZ" dirty="0"/>
          </a:p>
          <a:p>
            <a:r>
              <a:rPr lang="cs-CZ" dirty="0"/>
              <a:t>245 10 $a Zaklínač. $n II, $p Meč osudu / $c Andrzej </a:t>
            </a:r>
            <a:r>
              <a:rPr lang="cs-CZ" dirty="0" err="1"/>
              <a:t>Sapkowski</a:t>
            </a:r>
            <a:r>
              <a:rPr lang="cs-CZ" dirty="0"/>
              <a:t> 246 30 $a Meč osudu </a:t>
            </a:r>
          </a:p>
          <a:p>
            <a:r>
              <a:rPr lang="cs-CZ" dirty="0" smtClean="0"/>
              <a:t>787 </a:t>
            </a:r>
            <a:r>
              <a:rPr lang="cs-CZ" dirty="0"/>
              <a:t>08 $i Z cyklu: $t Zaklínač $g 2 </a:t>
            </a:r>
            <a:endParaRPr lang="cs-CZ" dirty="0" smtClean="0"/>
          </a:p>
          <a:p>
            <a:r>
              <a:rPr lang="cs-CZ" dirty="0" smtClean="0"/>
              <a:t>Prozatímní seznam cyklů na www MLP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028" y="404665"/>
            <a:ext cx="6201641" cy="62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Údaje o odpovědnosti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dílčí změna instrukce v bodu 1 </a:t>
            </a:r>
            <a:r>
              <a:rPr lang="cs-CZ" dirty="0" smtClean="0"/>
              <a:t>(autoři jsou na titulní stránce) a 3 (na titulní stránce není žádný údaj)</a:t>
            </a:r>
          </a:p>
          <a:p>
            <a:r>
              <a:rPr lang="cs-CZ" dirty="0" smtClean="0"/>
              <a:t>1- pokud </a:t>
            </a:r>
            <a:r>
              <a:rPr lang="cs-CZ" dirty="0"/>
              <a:t>se jedná skutečně o osoby s autorskou odpovědností za popisované dílo/vyjádření/provedení, zůstává v platnosti původní interpretace - všechny takové osoby </a:t>
            </a:r>
            <a:r>
              <a:rPr lang="cs-CZ" dirty="0" smtClean="0"/>
              <a:t>z titulní stránky se </a:t>
            </a:r>
            <a:r>
              <a:rPr lang="cs-CZ" dirty="0"/>
              <a:t>zapisují v poli 245 i v polích </a:t>
            </a:r>
            <a:r>
              <a:rPr lang="cs-CZ" dirty="0" smtClean="0"/>
              <a:t>100/700; </a:t>
            </a:r>
            <a:r>
              <a:rPr lang="cs-CZ" u="sng" dirty="0" smtClean="0"/>
              <a:t>nezapisujeme</a:t>
            </a:r>
            <a:r>
              <a:rPr lang="cs-CZ" dirty="0" smtClean="0"/>
              <a:t> ale osoby</a:t>
            </a:r>
            <a:r>
              <a:rPr lang="cs-CZ" dirty="0"/>
              <a:t>, které </a:t>
            </a:r>
            <a:r>
              <a:rPr lang="cs-CZ" u="sng" dirty="0" smtClean="0"/>
              <a:t>nemají autorskou odpovědnost </a:t>
            </a:r>
            <a:r>
              <a:rPr lang="cs-CZ" dirty="0" smtClean="0"/>
              <a:t>(převážně tedy sponzoři, recenzenti apod.), ani osoby, jejichž autorská odpovědnost se nevztahuje k popisovanému zdroji (editoři/redaktoři celé edice, nikoli popisovaného </a:t>
            </a:r>
            <a:r>
              <a:rPr lang="cs-CZ" dirty="0"/>
              <a:t>zdroje</a:t>
            </a:r>
            <a:r>
              <a:rPr lang="cs-CZ" dirty="0" smtClean="0"/>
              <a:t>); např. u komiksů tak nepíšeme </a:t>
            </a:r>
            <a:r>
              <a:rPr lang="cs-CZ" dirty="0" err="1" smtClean="0"/>
              <a:t>lettering</a:t>
            </a:r>
            <a:r>
              <a:rPr lang="cs-CZ" dirty="0" smtClean="0"/>
              <a:t>, jazyková korektura, původce myšlenky postavy,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9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3 - podle interpretace </a:t>
            </a:r>
            <a:r>
              <a:rPr lang="cs-CZ" dirty="0"/>
              <a:t>v případě, kdy není na titulní stránce uvedena žádná osoba s autorskou odpovědností, </a:t>
            </a:r>
            <a:r>
              <a:rPr lang="cs-CZ" u="sng" dirty="0"/>
              <a:t>dohledáváme </a:t>
            </a:r>
            <a:r>
              <a:rPr lang="cs-CZ" u="sng" dirty="0" smtClean="0"/>
              <a:t>přímé autory </a:t>
            </a:r>
            <a:r>
              <a:rPr lang="cs-CZ" u="sng" dirty="0"/>
              <a:t>v dalších pramenech </a:t>
            </a:r>
            <a:r>
              <a:rPr lang="cs-CZ" u="sng" dirty="0" smtClean="0"/>
              <a:t>popisu</a:t>
            </a:r>
            <a:r>
              <a:rPr lang="cs-CZ" dirty="0" smtClean="0"/>
              <a:t>; autoři </a:t>
            </a:r>
            <a:r>
              <a:rPr lang="cs-CZ" dirty="0"/>
              <a:t>jsou ovšem v tištěných zdrojích uváděni nejrůznějším způsobem a často nelze stanovit přesnou hranici, kdy se jedná skutečně o údaj o autorské odpovědnosti (z pohledu </a:t>
            </a:r>
            <a:r>
              <a:rPr lang="cs-CZ" dirty="0" err="1" smtClean="0"/>
              <a:t>katalogizárora</a:t>
            </a:r>
            <a:r>
              <a:rPr lang="cs-CZ" dirty="0" smtClean="0"/>
              <a:t>) a </a:t>
            </a:r>
            <a:r>
              <a:rPr lang="cs-CZ" dirty="0"/>
              <a:t>kdy se jedná pouze o „administrativní výčet</a:t>
            </a:r>
            <a:r>
              <a:rPr lang="cs-CZ" dirty="0" smtClean="0"/>
              <a:t>“; za </a:t>
            </a:r>
            <a:r>
              <a:rPr lang="cs-CZ" dirty="0"/>
              <a:t>přímé autory v tomto případě považujeme autory se společnou odpovědností za celý text </a:t>
            </a:r>
            <a:r>
              <a:rPr lang="cs-CZ" dirty="0" smtClean="0"/>
              <a:t>(monografie</a:t>
            </a:r>
            <a:r>
              <a:rPr lang="cs-CZ" dirty="0"/>
              <a:t>, kolektivní monografie); naopak autory jednotlivých samostatných/nezávislých příspěvků v </a:t>
            </a:r>
            <a:r>
              <a:rPr lang="cs-CZ" u="sng" dirty="0"/>
              <a:t>antologiích a sbornících nebo autory hesel v encyklopediích</a:t>
            </a:r>
            <a:r>
              <a:rPr lang="cs-CZ" dirty="0"/>
              <a:t>, tj. autory bez společné odpovědnosti, nepovažujeme za přímé autory a neuvádíme </a:t>
            </a:r>
            <a:r>
              <a:rPr lang="cs-CZ" dirty="0" smtClean="0"/>
              <a:t>je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2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593</Words>
  <Application>Microsoft Office PowerPoint</Application>
  <PresentationFormat>Vlastní</PresentationFormat>
  <Paragraphs>55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Knihy 16:9</vt:lpstr>
      <vt:lpstr>Seminář SK ČR 2018  Okénko pro katalogizátory  </vt:lpstr>
      <vt:lpstr>Nejprve malé opakování</vt:lpstr>
      <vt:lpstr>Kdo mi poradí?</vt:lpstr>
      <vt:lpstr>Když je nejhůř? Je tu NK ČR!</vt:lpstr>
      <vt:lpstr>PS jmenná duben 2018 </vt:lpstr>
      <vt:lpstr>Knižní cykly</vt:lpstr>
      <vt:lpstr>Prezentace aplikace PowerPoint</vt:lpstr>
      <vt:lpstr>Údaje o odpovědnosti </vt:lpstr>
      <vt:lpstr>Prezentace aplikace PowerPoint</vt:lpstr>
      <vt:lpstr>Nová RDA - beta verze</vt:lpstr>
      <vt:lpstr>Prezentace aplikace PowerPoint</vt:lpstr>
      <vt:lpstr>Prezentace aplikace PowerPoint</vt:lpstr>
      <vt:lpstr>A s tím souvisí co?</vt:lpstr>
      <vt:lpstr>Prezentace aplikace PowerPoint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2018-11-15T09:10:50Z</dcterms:created>
  <dcterms:modified xsi:type="dcterms:W3CDTF">2018-11-16T12:35:12Z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