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61" r:id="rId2"/>
    <p:sldId id="288" r:id="rId3"/>
    <p:sldId id="286" r:id="rId4"/>
    <p:sldId id="276" r:id="rId5"/>
    <p:sldId id="290" r:id="rId6"/>
    <p:sldId id="289" r:id="rId7"/>
    <p:sldId id="267" r:id="rId8"/>
    <p:sldId id="268" r:id="rId9"/>
    <p:sldId id="269" r:id="rId10"/>
    <p:sldId id="270" r:id="rId11"/>
    <p:sldId id="287" r:id="rId12"/>
    <p:sldId id="256" r:id="rId13"/>
    <p:sldId id="258" r:id="rId14"/>
    <p:sldId id="260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3" y="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3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63BDD-7540-4046-98FF-9A2CDB6EE327}" type="datetimeFigureOut">
              <a:rPr lang="cs-CZ" smtClean="0"/>
              <a:t>15.11.2019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57D55-DCBC-4CF9-8552-42D07B6152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67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9863C36-B161-4797-9B29-797AE2E0E1FD}" type="slidenum">
              <a:rPr lang="cs-CZ" altLang="cs-CZ" smtClean="0"/>
              <a:pPr>
                <a:spcBef>
                  <a:spcPct val="0"/>
                </a:spcBef>
              </a:pPr>
              <a:t>1</a:t>
            </a:fld>
            <a:endParaRPr lang="cs-CZ" altLang="cs-CZ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defTabSz="762000"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26DABC-D5EA-4B5C-AD31-AAB341A3E00E}" type="slidenum">
              <a:rPr lang="cs-CZ" altLang="cs-CZ" sz="1000" smtClean="0"/>
              <a:pPr>
                <a:spcBef>
                  <a:spcPct val="0"/>
                </a:spcBef>
              </a:pPr>
              <a:t>15</a:t>
            </a:fld>
            <a:endParaRPr lang="cs-CZ" altLang="cs-CZ" sz="1000" smtClean="0">
              <a:latin typeface="Times New Roman CE" panose="02020603050405020304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EB87B0-243C-49CE-A765-7066EF88028F}" type="slidenum">
              <a:rPr lang="cs-CZ" altLang="cs-CZ" sz="1000" smtClean="0"/>
              <a:pPr>
                <a:spcBef>
                  <a:spcPct val="0"/>
                </a:spcBef>
              </a:pPr>
              <a:t>16</a:t>
            </a:fld>
            <a:endParaRPr lang="cs-CZ" altLang="cs-CZ" sz="1000" smtClean="0">
              <a:latin typeface="Times New Roman CE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836A33-960D-4611-94D8-0AEFE496178A}" type="slidenum">
              <a:rPr lang="cs-CZ" altLang="cs-CZ" sz="1000" smtClean="0"/>
              <a:pPr>
                <a:spcBef>
                  <a:spcPct val="0"/>
                </a:spcBef>
              </a:pPr>
              <a:t>17</a:t>
            </a:fld>
            <a:endParaRPr lang="cs-CZ" altLang="cs-CZ" sz="1000" smtClean="0">
              <a:latin typeface="Times New Roman CE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79B046F-0CD9-4B93-8B73-AD58D1568AEC}" type="slidenum">
              <a:rPr lang="cs-CZ" altLang="cs-CZ" sz="1000" smtClean="0"/>
              <a:pPr>
                <a:spcBef>
                  <a:spcPct val="0"/>
                </a:spcBef>
              </a:pPr>
              <a:t>18</a:t>
            </a:fld>
            <a:endParaRPr lang="cs-CZ" altLang="cs-CZ" sz="1000" smtClean="0">
              <a:latin typeface="Times New Roman CE" panose="02020603050405020304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CA311-E447-496D-B2A0-11199CF54F8E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39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8936-3EE1-4750-9E0C-923D79B4BA3A}" type="datetime1">
              <a:rPr lang="cs-CZ" smtClean="0"/>
              <a:t>15.11.2019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98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BB033-E434-471C-86E8-EDB0C47EA191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37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3FFD-E4B0-4BBA-8A3B-6ACD53B577D3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7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2F234-B431-4F43-AD89-4D8D6D477265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106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FF72-413B-4F3B-8354-659946DE6393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3883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F699-6D40-4B3F-BDA2-DA885421B4BB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878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B70FE-02AA-479B-8D48-0D6220A5ABB4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6598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EEE0-D9A7-4C91-8B8A-B27B20A61773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90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8DD-74EE-44FD-9D1A-304F842A1805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6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7216-DDFF-4446-B075-A1F608CAE511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23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D93C-537C-4ABC-A988-0E809166EAB7}" type="datetime1">
              <a:rPr lang="cs-CZ" smtClean="0"/>
              <a:t>15.11.2019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28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2912-5739-476A-8501-1B51996588F9}" type="datetime1">
              <a:rPr lang="cs-CZ" smtClean="0"/>
              <a:t>15.11.2019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76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C0C96-77A8-4E14-81F2-8A3122E18A93}" type="datetime1">
              <a:rPr lang="cs-CZ" smtClean="0"/>
              <a:t>15.11.2019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8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D3F7D-C58D-4FFE-A888-C7CF46B2D4FA}" type="datetime1">
              <a:rPr lang="cs-CZ" smtClean="0"/>
              <a:t>15.11.2019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21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0719-69DA-4B50-9B90-EEF3CCA58D99}" type="datetime1">
              <a:rPr lang="cs-CZ" smtClean="0"/>
              <a:t>15.11.2019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75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9FDC-85D0-421C-A9B8-2AF66B4DD004}" type="datetime1">
              <a:rPr lang="cs-CZ" smtClean="0"/>
              <a:t>15.11.2019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40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34EECC-9E88-44FA-AAB5-F85C3E5CE902}" type="datetime1">
              <a:rPr lang="cs-CZ" smtClean="0"/>
              <a:t>15.11.2019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0DB62A7-953B-4F00-A5BD-BF64DD41C6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829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151013568681003/permalink/647525329029822/" TargetMode="External"/><Relationship Id="rId2" Type="http://schemas.openxmlformats.org/officeDocument/2006/relationships/hyperlink" Target="https://www.facebook.com/sedlacek?fref=gs&amp;__tn__=%2CdlC-R-R&amp;eid=ARDK0AGE7STLaBXkG-zQx2OlnMlY6MsPxZGoWypk5Sd0n5OkhED84f-rlcWTcLeuFHTUtnLd5BKoQrbr&amp;hc_ref=ARTC4uk0nF_aSsUPKrCvZM4AjUr6MEIsjP2qfyl73uDNN2vBtQ2PFJ2XSAFd2vdowZw&amp;dti=151013568681003&amp;hc_location=grou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www.facebook.com/profile.php?id=151013568681003&amp;ref=br_rs" TargetMode="External"/><Relationship Id="rId4" Type="http://schemas.openxmlformats.org/officeDocument/2006/relationships/hyperlink" Target="https://twitter.com/ruthbrarian/status/1127263423249645568?s=21&amp;fbclid=IwAR1ti3UMVRqJ_652XiC3OJQckeWHB2Q68coBxQcCp621MIRx9cGTimAQu3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data.org/wiki/Q180160" TargetMode="External"/><Relationship Id="rId2" Type="http://schemas.openxmlformats.org/officeDocument/2006/relationships/hyperlink" Target="https://cs.wikipedia.org/wiki/Metadat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Web" TargetMode="External"/><Relationship Id="rId3" Type="http://schemas.openxmlformats.org/officeDocument/2006/relationships/hyperlink" Target="https://cs.wikipedia.org/w/index.php?title=Mannheimsk%C3%A1_univerzita&amp;action=edit&amp;redlink=1" TargetMode="External"/><Relationship Id="rId7" Type="http://schemas.openxmlformats.org/officeDocument/2006/relationships/hyperlink" Target="https://cs.wikipedia.org/wiki/Wikidata" TargetMode="External"/><Relationship Id="rId2" Type="http://schemas.openxmlformats.org/officeDocument/2006/relationships/hyperlink" Target="https://cs.wikipedia.org/wiki/Lipsk%C3%A1_univerzit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.wikipedia.org/wiki/Wikipedie" TargetMode="External"/><Relationship Id="rId5" Type="http://schemas.openxmlformats.org/officeDocument/2006/relationships/hyperlink" Target="https://cs.wikipedia.org/w/index.php?title=OpenLink_Software&amp;action=edit&amp;redlink=1" TargetMode="External"/><Relationship Id="rId4" Type="http://schemas.openxmlformats.org/officeDocument/2006/relationships/hyperlink" Target="https://cs.wikipedia.org/w/index.php?title=Institut_Hasso_Plattnera&amp;action=edit&amp;redlink=1" TargetMode="External"/><Relationship Id="rId9" Type="http://schemas.openxmlformats.org/officeDocument/2006/relationships/hyperlink" Target="https://cs.wikipedia.org/wiki/S%C3%A9mantick%C3%BD_web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1524001" y="457200"/>
            <a:ext cx="914241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endParaRPr lang="cs-CZ" altLang="cs-CZ" sz="800" i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 CE" charset="-18"/>
            </a:endParaRPr>
          </a:p>
        </p:txBody>
      </p:sp>
      <p:graphicFrame>
        <p:nvGraphicFramePr>
          <p:cNvPr id="281604" name="Object 4"/>
          <p:cNvGraphicFramePr>
            <a:graphicFrameLocks/>
          </p:cNvGraphicFramePr>
          <p:nvPr/>
        </p:nvGraphicFramePr>
        <p:xfrm>
          <a:off x="4448176" y="4724400"/>
          <a:ext cx="332422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ClipArt" r:id="rId4" imgW="4603750" imgH="2536825" progId="MS_ClipArt_Gallery.2">
                  <p:embed/>
                </p:oleObj>
              </mc:Choice>
              <mc:Fallback>
                <p:oleObj name="ClipArt" r:id="rId4" imgW="4603750" imgH="2536825" progId="MS_ClipArt_Gallery.2">
                  <p:embed/>
                  <p:pic>
                    <p:nvPicPr>
                      <p:cNvPr id="281604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8176" y="4724400"/>
                        <a:ext cx="3324225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4800600" y="4800601"/>
            <a:ext cx="6858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latin typeface="Book Antiqua" panose="02040602050305030304" pitchFamily="18" charset="0"/>
              </a:rPr>
              <a:t>Rody</a:t>
            </a:r>
            <a:endParaRPr lang="cs-CZ" altLang="cs-CZ" sz="1400">
              <a:latin typeface="Book Antiqua CE" charset="-18"/>
            </a:endParaRPr>
          </a:p>
        </p:txBody>
      </p:sp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4495800" y="5334000"/>
            <a:ext cx="137160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chemeClr val="bg1"/>
                </a:solidFill>
                <a:latin typeface="Book Antiqua" panose="02040602050305030304" pitchFamily="18" charset="0"/>
              </a:rPr>
              <a:t>Unifikované názvy</a:t>
            </a:r>
            <a:endParaRPr lang="cs-CZ" altLang="cs-CZ" sz="1400">
              <a:solidFill>
                <a:schemeClr val="bg1"/>
              </a:solidFill>
              <a:latin typeface="Book Antiqua CE" charset="-18"/>
            </a:endParaRPr>
          </a:p>
        </p:txBody>
      </p:sp>
      <p:sp>
        <p:nvSpPr>
          <p:cNvPr id="281607" name="Rectangle 7"/>
          <p:cNvSpPr>
            <a:spLocks noChangeArrowheads="1"/>
          </p:cNvSpPr>
          <p:nvPr/>
        </p:nvSpPr>
        <p:spPr bwMode="auto">
          <a:xfrm>
            <a:off x="4572000" y="6019800"/>
            <a:ext cx="1143000" cy="394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rgbClr val="FFFFFF"/>
                </a:solidFill>
                <a:latin typeface="Book Antiqua" panose="02040602050305030304" pitchFamily="18" charset="0"/>
              </a:rPr>
              <a:t>Personální jména</a:t>
            </a:r>
            <a:endParaRPr lang="cs-CZ" altLang="cs-CZ" sz="1400">
              <a:solidFill>
                <a:srgbClr val="FFFFFF"/>
              </a:solidFill>
              <a:latin typeface="Book Antiqua CE" charset="-18"/>
            </a:endParaRPr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5562600" y="4724401"/>
            <a:ext cx="12192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rgbClr val="FFFFFF"/>
                </a:solidFill>
                <a:latin typeface="Book Antiqua" panose="02040602050305030304" pitchFamily="18" charset="0"/>
              </a:rPr>
              <a:t>Konference</a:t>
            </a:r>
            <a:endParaRPr lang="cs-CZ" altLang="cs-CZ" sz="1400">
              <a:solidFill>
                <a:srgbClr val="FFFFFF"/>
              </a:solidFill>
              <a:latin typeface="Book Antiqua CE" charset="-18"/>
            </a:endParaRPr>
          </a:p>
        </p:txBody>
      </p:sp>
      <p:sp>
        <p:nvSpPr>
          <p:cNvPr id="281609" name="Rectangle 9"/>
          <p:cNvSpPr>
            <a:spLocks noChangeArrowheads="1"/>
          </p:cNvSpPr>
          <p:nvPr/>
        </p:nvSpPr>
        <p:spPr bwMode="auto">
          <a:xfrm>
            <a:off x="5791200" y="5334001"/>
            <a:ext cx="7620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chemeClr val="bg1"/>
                </a:solidFill>
                <a:latin typeface="Book Antiqua" panose="02040602050305030304" pitchFamily="18" charset="0"/>
              </a:rPr>
              <a:t>Edice</a:t>
            </a:r>
            <a:endParaRPr lang="cs-CZ" altLang="cs-CZ" sz="1400">
              <a:solidFill>
                <a:schemeClr val="bg1"/>
              </a:solidFill>
              <a:latin typeface="Book Antiqua CE" charset="-18"/>
            </a:endParaRPr>
          </a:p>
        </p:txBody>
      </p:sp>
      <p:sp>
        <p:nvSpPr>
          <p:cNvPr id="281610" name="Rectangle 10"/>
          <p:cNvSpPr>
            <a:spLocks noChangeArrowheads="1"/>
          </p:cNvSpPr>
          <p:nvPr/>
        </p:nvSpPr>
        <p:spPr bwMode="auto">
          <a:xfrm>
            <a:off x="5715000" y="6019801"/>
            <a:ext cx="7620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latin typeface="Book Antiqua" panose="02040602050305030304" pitchFamily="18" charset="0"/>
              </a:rPr>
              <a:t>Akce</a:t>
            </a:r>
            <a:endParaRPr lang="cs-CZ" altLang="cs-CZ" sz="1400">
              <a:latin typeface="Book Antiqua CE" charset="-18"/>
            </a:endParaRPr>
          </a:p>
        </p:txBody>
      </p:sp>
      <p:sp>
        <p:nvSpPr>
          <p:cNvPr id="281611" name="Rectangle 11"/>
          <p:cNvSpPr>
            <a:spLocks noChangeArrowheads="1"/>
          </p:cNvSpPr>
          <p:nvPr/>
        </p:nvSpPr>
        <p:spPr bwMode="auto">
          <a:xfrm>
            <a:off x="6553200" y="4876801"/>
            <a:ext cx="8382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chemeClr val="bg1"/>
                </a:solidFill>
                <a:latin typeface="Book Antiqua" panose="02040602050305030304" pitchFamily="18" charset="0"/>
              </a:rPr>
              <a:t>Rodiny</a:t>
            </a:r>
            <a:endParaRPr lang="cs-CZ" altLang="cs-CZ" sz="1400">
              <a:solidFill>
                <a:schemeClr val="bg1"/>
              </a:solidFill>
              <a:latin typeface="Book Antiqua CE" charset="-18"/>
            </a:endParaRPr>
          </a:p>
        </p:txBody>
      </p:sp>
      <p:sp>
        <p:nvSpPr>
          <p:cNvPr id="281612" name="Rectangle 12"/>
          <p:cNvSpPr>
            <a:spLocks noChangeArrowheads="1"/>
          </p:cNvSpPr>
          <p:nvPr/>
        </p:nvSpPr>
        <p:spPr bwMode="auto">
          <a:xfrm>
            <a:off x="6629400" y="5562601"/>
            <a:ext cx="114300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>
                <a:latin typeface="Book Antiqua" panose="02040602050305030304" pitchFamily="18" charset="0"/>
              </a:rPr>
              <a:t>Korporace</a:t>
            </a:r>
            <a:endParaRPr lang="cs-CZ" altLang="cs-CZ" sz="1400">
              <a:latin typeface="Book Antiqua CE" charset="-18"/>
            </a:endParaRPr>
          </a:p>
        </p:txBody>
      </p:sp>
      <p:sp>
        <p:nvSpPr>
          <p:cNvPr id="281613" name="Rectangle 13"/>
          <p:cNvSpPr>
            <a:spLocks noChangeArrowheads="1"/>
          </p:cNvSpPr>
          <p:nvPr/>
        </p:nvSpPr>
        <p:spPr bwMode="auto">
          <a:xfrm>
            <a:off x="6477000" y="6019800"/>
            <a:ext cx="1219200" cy="394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1400">
                <a:solidFill>
                  <a:srgbClr val="FFFFFF"/>
                </a:solidFill>
                <a:latin typeface="Book Antiqua" panose="02040602050305030304" pitchFamily="18" charset="0"/>
              </a:rPr>
              <a:t>Geografická jména</a:t>
            </a:r>
            <a:endParaRPr lang="cs-CZ" altLang="cs-CZ" sz="1400">
              <a:solidFill>
                <a:srgbClr val="FFFFFF"/>
              </a:solidFill>
              <a:latin typeface="Book Antiqua CE" charset="-18"/>
            </a:endParaRPr>
          </a:p>
        </p:txBody>
      </p:sp>
      <p:sp>
        <p:nvSpPr>
          <p:cNvPr id="281614" name="Rectangle 14"/>
          <p:cNvSpPr>
            <a:spLocks noChangeArrowheads="1"/>
          </p:cNvSpPr>
          <p:nvPr/>
        </p:nvSpPr>
        <p:spPr bwMode="auto">
          <a:xfrm>
            <a:off x="4343400" y="6489701"/>
            <a:ext cx="373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altLang="cs-CZ" sz="1800" b="1"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National Authority Files/ Names</a:t>
            </a:r>
            <a:endParaRPr lang="cs-CZ" altLang="cs-CZ" sz="1800" b="1">
              <a:effectLst>
                <a:outerShdw blurRad="38100" dist="38100" dir="2700000" algn="tl">
                  <a:srgbClr val="FFFFFF"/>
                </a:outerShdw>
              </a:effectLst>
              <a:latin typeface="Book Antiqua CE" charset="-18"/>
            </a:endParaRPr>
          </a:p>
        </p:txBody>
      </p:sp>
      <p:sp>
        <p:nvSpPr>
          <p:cNvPr id="281615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600993" y="256330"/>
            <a:ext cx="9142413" cy="3484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altLang="cs-CZ" sz="5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Soubory národních jmenných autorit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altLang="cs-CZ" sz="2800" b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altLang="cs-CZ" sz="66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propojená </a:t>
            </a:r>
            <a:r>
              <a:rPr lang="cs-CZ" altLang="cs-CZ" sz="66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cs-CZ" altLang="cs-CZ" sz="40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cs-CZ" altLang="cs-CZ" sz="4000" b="1" dirty="0" err="1" smtClean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Linked</a:t>
            </a:r>
            <a:r>
              <a:rPr lang="cs-CZ" altLang="cs-CZ" sz="40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Data)</a:t>
            </a:r>
            <a:endParaRPr lang="cs-CZ" altLang="cs-CZ" sz="4000" b="1" dirty="0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81616" name="Rectangle 16"/>
          <p:cNvSpPr>
            <a:spLocks noChangeArrowheads="1"/>
          </p:cNvSpPr>
          <p:nvPr/>
        </p:nvSpPr>
        <p:spPr bwMode="auto">
          <a:xfrm>
            <a:off x="10542253" y="6557319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CE" charset="-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28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1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1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1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1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autoUpdateAnimBg="0"/>
      <p:bldP spid="281605" grpId="0" autoUpdateAnimBg="0"/>
      <p:bldP spid="281606" grpId="0" autoUpdateAnimBg="0"/>
      <p:bldP spid="281607" grpId="0" autoUpdateAnimBg="0"/>
      <p:bldP spid="281608" grpId="0" autoUpdateAnimBg="0"/>
      <p:bldP spid="281609" grpId="0" autoUpdateAnimBg="0"/>
      <p:bldP spid="281610" grpId="0" autoUpdateAnimBg="0"/>
      <p:bldP spid="281611" grpId="0" autoUpdateAnimBg="0"/>
      <p:bldP spid="281612" grpId="0" autoUpdateAnimBg="0"/>
      <p:bldP spid="281613" grpId="0" autoUpdateAnimBg="0"/>
      <p:bldP spid="281614" grpId="0" autoUpdateAnimBg="0"/>
      <p:bldP spid="281615" grpId="0" build="p" autoUpdateAnimBg="0" rev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4" name="Text Box 6"/>
          <p:cNvSpPr txBox="1">
            <a:spLocks noChangeArrowheads="1"/>
          </p:cNvSpPr>
          <p:nvPr/>
        </p:nvSpPr>
        <p:spPr bwMode="auto">
          <a:xfrm>
            <a:off x="2424113" y="787401"/>
            <a:ext cx="7129462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3600" b="1" dirty="0">
                <a:solidFill>
                  <a:srgbClr val="C00000"/>
                </a:solidFill>
                <a:latin typeface="Book Antiqua" panose="02040602050305030304" pitchFamily="18" charset="0"/>
              </a:rPr>
              <a:t>Počty záznamů v bázi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3600" b="1" dirty="0">
                <a:solidFill>
                  <a:srgbClr val="C00000"/>
                </a:solidFill>
                <a:latin typeface="Book Antiqua" panose="02040602050305030304" pitchFamily="18" charset="0"/>
              </a:rPr>
              <a:t>národních jmenných autorit </a:t>
            </a:r>
            <a:endParaRPr lang="cs-CZ" altLang="cs-CZ" sz="3600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283710" name="Rectangle 62"/>
          <p:cNvSpPr>
            <a:spLocks noChangeArrowheads="1"/>
          </p:cNvSpPr>
          <p:nvPr/>
        </p:nvSpPr>
        <p:spPr bwMode="auto">
          <a:xfrm>
            <a:off x="10518777" y="6551614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graphicFrame>
        <p:nvGraphicFramePr>
          <p:cNvPr id="283712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112611"/>
              </p:ext>
            </p:extLst>
          </p:nvPr>
        </p:nvGraphicFramePr>
        <p:xfrm>
          <a:off x="1703388" y="3141664"/>
          <a:ext cx="8856662" cy="1951037"/>
        </p:xfrm>
        <a:graphic>
          <a:graphicData uri="http://schemas.openxmlformats.org/drawingml/2006/table">
            <a:tbl>
              <a:tblPr/>
              <a:tblGrid>
                <a:gridCol w="4830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9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Báze národních jmenných autorit NK ČR</a:t>
                      </a: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anose="02040602050305030304" pitchFamily="18" charset="0"/>
                          <a:cs typeface="Arial" pitchFamily="34" charset="0"/>
                        </a:rPr>
                        <a:t>Z</a:t>
                      </a: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anose="02040602050305030304" pitchFamily="18" charset="0"/>
                          <a:ea typeface="Times New Roman" pitchFamily="18" charset="0"/>
                          <a:cs typeface="Arial" pitchFamily="34" charset="0"/>
                        </a:rPr>
                        <a:t>áznamů celkem</a:t>
                      </a:r>
                      <a:endParaRPr kumimoji="0" lang="cs-CZ" altLang="cs-CZ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anose="02040602050305030304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anose="02040602050305030304" pitchFamily="18" charset="0"/>
                          <a:cs typeface="Arial" pitchFamily="34" charset="0"/>
                        </a:rPr>
                        <a:t>stav srpen</a:t>
                      </a: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anose="02040602050305030304" pitchFamily="18" charset="0"/>
                          <a:cs typeface="Times New Roman" pitchFamily="18" charset="0"/>
                        </a:rPr>
                        <a:t> 2019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 CE" charset="-18"/>
                          <a:cs typeface="Times New Roman" pitchFamily="18" charset="0"/>
                        </a:rPr>
                        <a:t>)</a:t>
                      </a:r>
                      <a:endParaRPr kumimoji="0" lang="cs-CZ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 CE" charset="-18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cs typeface="Arial" pitchFamily="34" charset="0"/>
                        </a:rPr>
                        <a:t>J</a:t>
                      </a: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menné autority</a:t>
                      </a:r>
                      <a:endParaRPr kumimoji="0" lang="cs-CZ" altLang="cs-CZ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cs typeface="Arial" pitchFamily="34" charset="0"/>
                        </a:rPr>
                        <a:t>(personální a korporace)</a:t>
                      </a: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2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+mn-cs"/>
                        </a:rPr>
                        <a:t>926.000</a:t>
                      </a: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cs-CZ" altLang="cs-CZ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zázn</a:t>
                      </a:r>
                      <a:r>
                        <a:rPr kumimoji="0" lang="cs-CZ" alt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01974" y="6234231"/>
            <a:ext cx="406811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 dirty="0"/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4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10609364" y="6435876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97335" y="771111"/>
            <a:ext cx="10721130" cy="612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Cíle projektu jsou:</a:t>
            </a: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120"/>
              </a:spcAft>
              <a:tabLst>
                <a:tab pos="457200" algn="l"/>
              </a:tabLst>
            </a:pPr>
            <a:r>
              <a:rPr lang="cs-CZ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Doplnit URI identifikátor do záznamů národních autorit (personálních) a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vytvořit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metodiku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pro zpřístupňování autoritních záznamů, vzniklých v rámci kooperace českých knihoven, v podobě propojených dat a popsat postupy nutné pro vznik propojených dat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120"/>
              </a:spcAft>
              <a:tabLst>
                <a:tab pos="457200" algn="l"/>
              </a:tabLst>
            </a:pP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120"/>
              </a:spcAft>
              <a:tabLst>
                <a:tab pos="457200" algn="l"/>
              </a:tabLst>
            </a:pPr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Propojení existujících záznamů (personálních autorit) v databázi Národních autorit s existujícími záznamy ve </a:t>
            </a:r>
            <a:r>
              <a:rPr lang="cs-CZ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Wikidatech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. Cílem je spárovat obě databáze, aby ze sebe vzájemně mohly těžit.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Přenést vybrané údaje z položek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Wikidat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(především další identifikátory typu ORCID, ISNI apod.)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do záznamů v bázi národních jmenných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Times New Roman" panose="02020603050405020304" pitchFamily="18" charset="0"/>
              </a:rPr>
              <a:t>autorit</a:t>
            </a:r>
          </a:p>
          <a:p>
            <a:pPr marL="342900" lvl="0" indent="-342900">
              <a:spcAft>
                <a:spcPts val="120"/>
              </a:spcAft>
              <a:tabLst>
                <a:tab pos="457200" algn="l"/>
              </a:tabLst>
            </a:pP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120"/>
              </a:spcAft>
              <a:tabLst>
                <a:tab pos="457200" algn="l"/>
              </a:tabLst>
            </a:pPr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Zpracování celé databáze Národních autorit (</a:t>
            </a:r>
            <a:r>
              <a:rPr lang="cs-CZ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personálních) </a:t>
            </a:r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do podoby </a:t>
            </a:r>
            <a:r>
              <a:rPr lang="cs-CZ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Wikibase</a:t>
            </a:r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 licencované pod CC-0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.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Wikibase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 bude následně synchronizována s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Wikidaty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 (import personálních záznamů, které na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Wikidatech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 chybí, do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Wikidat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).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69087" y="6234231"/>
            <a:ext cx="33969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 dirty="0"/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31846" y="2724110"/>
            <a:ext cx="10242958" cy="2505810"/>
          </a:xfrm>
          <a:prstGeom prst="rect">
            <a:avLst/>
          </a:prstGeom>
          <a:solidFill>
            <a:srgbClr val="F2F3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b="1" i="0" u="none" strike="noStrike" cap="none" normalizeH="0" baseline="0" dirty="0" smtClean="0">
              <a:ln>
                <a:noFill/>
              </a:ln>
              <a:solidFill>
                <a:srgbClr val="385898"/>
              </a:solidFill>
              <a:effectLst/>
              <a:latin typeface="Helvetica" panose="020B0604020202020204" pitchFamily="34" charset="0"/>
              <a:hlinkClick r:id="rId2" tooltip="Jirka Sedlacek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b="1" dirty="0">
              <a:solidFill>
                <a:srgbClr val="385898"/>
              </a:solidFill>
              <a:latin typeface="Helvetica" panose="020B0604020202020204" pitchFamily="34" charset="0"/>
              <a:hlinkClick r:id="rId2" tooltip="Jirka Sedlacek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1" i="0" u="none" strike="noStrike" cap="none" normalizeH="0" baseline="0" dirty="0" smtClean="0">
                <a:ln>
                  <a:noFill/>
                </a:ln>
                <a:solidFill>
                  <a:srgbClr val="385898"/>
                </a:solidFill>
                <a:effectLst/>
                <a:latin typeface="Helvetica" panose="020B0604020202020204" pitchFamily="34" charset="0"/>
                <a:hlinkClick r:id="rId2" tooltip="Jirka Sedlacek"/>
              </a:rPr>
              <a:t>Jirka </a:t>
            </a:r>
            <a:r>
              <a:rPr kumimoji="0" lang="cs-CZ" altLang="cs-CZ" b="1" i="0" u="none" strike="noStrike" cap="none" normalizeH="0" baseline="0" dirty="0" err="1" smtClean="0">
                <a:ln>
                  <a:noFill/>
                </a:ln>
                <a:solidFill>
                  <a:srgbClr val="385898"/>
                </a:solidFill>
                <a:effectLst/>
                <a:latin typeface="Helvetica" panose="020B0604020202020204" pitchFamily="34" charset="0"/>
                <a:hlinkClick r:id="rId2" tooltip="Jirka Sedlacek"/>
              </a:rPr>
              <a:t>Sedlacek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616770"/>
                </a:solidFill>
                <a:effectLst/>
                <a:latin typeface="Helvetica" panose="020B0604020202020204" pitchFamily="34" charset="0"/>
              </a:rPr>
              <a:t> sdílel 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385898"/>
                </a:solidFill>
                <a:effectLst/>
                <a:latin typeface="Helvetica" panose="020B0604020202020204" pitchFamily="34" charset="0"/>
                <a:hlinkClick r:id="rId3"/>
              </a:rPr>
              <a:t>odkaz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616770"/>
                </a:solidFill>
                <a:effectLst/>
                <a:latin typeface="Helvetica" panose="020B0604020202020204" pitchFamily="34" charset="0"/>
              </a:rPr>
              <a:t>.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rgbClr val="1C1E21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616770"/>
                </a:solidFill>
                <a:effectLst/>
                <a:latin typeface="Helvetica" panose="020B0604020202020204" pitchFamily="34" charset="0"/>
                <a:hlinkClick r:id="rId3"/>
              </a:rPr>
              <a:t>12. května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Library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of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Congress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1D2129"/>
                </a:solidFill>
                <a:effectLst/>
                <a:latin typeface="Helvetica" panose="020B0604020202020204" pitchFamily="34" charset="0"/>
              </a:rPr>
              <a:t> po přidání LOC id do WD samo propojí WD položku k sobě.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elvetica" panose="020B0604020202020204" pitchFamily="34" charset="0"/>
              </a:rPr>
              <a:t>To už taky pár let s NK ČR umíme, ne? (Aspoň Wikipedii)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385898"/>
                </a:solidFill>
                <a:effectLst/>
                <a:latin typeface="Helvetica" panose="020B0604020202020204" pitchFamily="34" charset="0"/>
                <a:hlinkClick r:id="rId4"/>
              </a:rPr>
              <a:t>  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rgbClr val="385898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rgbClr val="1D2129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rgbClr val="385898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346054" y="632850"/>
            <a:ext cx="2181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2000" b="1" dirty="0" err="1">
                <a:solidFill>
                  <a:srgbClr val="385898"/>
                </a:solidFill>
                <a:latin typeface="inherit"/>
                <a:hlinkClick r:id="rId5"/>
              </a:rPr>
              <a:t>Wikidata</a:t>
            </a:r>
            <a:r>
              <a:rPr lang="cs-CZ" altLang="cs-CZ" sz="2000" b="1" dirty="0">
                <a:solidFill>
                  <a:srgbClr val="385898"/>
                </a:solidFill>
                <a:latin typeface="inherit"/>
                <a:hlinkClick r:id="rId5"/>
              </a:rPr>
              <a:t> CS</a:t>
            </a:r>
            <a:endParaRPr lang="cs-CZ" altLang="cs-CZ" dirty="0">
              <a:solidFill>
                <a:srgbClr val="1D2129"/>
              </a:solidFill>
              <a:latin typeface="inheri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dirty="0">
                <a:solidFill>
                  <a:srgbClr val="606770"/>
                </a:solidFill>
                <a:latin typeface="inherit"/>
              </a:rPr>
              <a:t>Skupina</a:t>
            </a:r>
            <a:endParaRPr lang="cs-CZ" altLang="cs-CZ" dirty="0">
              <a:solidFill>
                <a:srgbClr val="1D2129"/>
              </a:solidFill>
              <a:latin typeface="inheri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dirty="0">
                <a:solidFill>
                  <a:srgbClr val="1D2129"/>
                </a:solidFill>
                <a:latin typeface="inherit"/>
              </a:rPr>
              <a:t>132 </a:t>
            </a:r>
            <a:r>
              <a:rPr lang="cs-CZ" altLang="cs-CZ" dirty="0" smtClean="0">
                <a:solidFill>
                  <a:srgbClr val="1D2129"/>
                </a:solidFill>
                <a:latin typeface="inherit"/>
              </a:rPr>
              <a:t>členů</a:t>
            </a:r>
            <a:endParaRPr lang="cs-CZ" altLang="cs-CZ" dirty="0">
              <a:solidFill>
                <a:srgbClr val="385898"/>
              </a:solidFill>
              <a:latin typeface="Helvetica" panose="020B0604020202020204" pitchFamily="34" charset="0"/>
            </a:endParaRPr>
          </a:p>
        </p:txBody>
      </p:sp>
      <p:pic>
        <p:nvPicPr>
          <p:cNvPr id="1035" name="Picture 11" descr="Logo facebook.co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46" y="6985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43919" y="6234231"/>
            <a:ext cx="364866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 dirty="0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9871745" y="6501979"/>
            <a:ext cx="1738618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50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223812"/>
              </p:ext>
            </p:extLst>
          </p:nvPr>
        </p:nvGraphicFramePr>
        <p:xfrm>
          <a:off x="151003" y="1191246"/>
          <a:ext cx="11778142" cy="5433549"/>
        </p:xfrm>
        <a:graphic>
          <a:graphicData uri="http://schemas.openxmlformats.org/drawingml/2006/table">
            <a:tbl>
              <a:tblPr/>
              <a:tblGrid>
                <a:gridCol w="1634557">
                  <a:extLst>
                    <a:ext uri="{9D8B030D-6E8A-4147-A177-3AD203B41FA5}">
                      <a16:colId xmlns:a16="http://schemas.microsoft.com/office/drawing/2014/main" val="3341086275"/>
                    </a:ext>
                  </a:extLst>
                </a:gridCol>
                <a:gridCol w="10143585">
                  <a:extLst>
                    <a:ext uri="{9D8B030D-6E8A-4147-A177-3AD203B41FA5}">
                      <a16:colId xmlns:a16="http://schemas.microsoft.com/office/drawing/2014/main" val="1343713793"/>
                    </a:ext>
                  </a:extLst>
                </a:gridCol>
              </a:tblGrid>
              <a:tr h="252122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Termín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>
                          <a:latin typeface="Book Antiqua" panose="02040602050305030304" pitchFamily="18" charset="0"/>
                        </a:rPr>
                        <a:t>metadata</a:t>
                      </a:r>
                      <a:endParaRPr lang="cs-CZ" sz="1400" dirty="0">
                        <a:latin typeface="Book Antiqua" panose="0204060205030503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2800302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Termín anglicky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metadata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665492"/>
                  </a:ext>
                </a:extLst>
              </a:tr>
              <a:tr h="1165156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Výklad termínu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Strukturovaná data, která nesou informace o primárních datech. Pojem </a:t>
                      </a:r>
                      <a:r>
                        <a:rPr lang="cs-CZ" sz="1400" dirty="0" err="1">
                          <a:latin typeface="Book Antiqua" panose="02040602050305030304" pitchFamily="18" charset="0"/>
                        </a:rPr>
                        <a:t>metadat</a:t>
                      </a:r>
                      <a:r>
                        <a:rPr lang="cs-CZ" sz="1400" dirty="0">
                          <a:latin typeface="Book Antiqua" panose="02040602050305030304" pitchFamily="18" charset="0"/>
                        </a:rPr>
                        <a:t> je používán především v souvislosti s elektronickými zdroji a vztahuje se k datům v nejširším smyslu slova (datové soubory, textové informace, obrazové informace, hudba aj.). Funkce </a:t>
                      </a:r>
                      <a:r>
                        <a:rPr lang="cs-CZ" sz="1400" dirty="0" err="1">
                          <a:latin typeface="Book Antiqua" panose="02040602050305030304" pitchFamily="18" charset="0"/>
                        </a:rPr>
                        <a:t>metadat</a:t>
                      </a:r>
                      <a:r>
                        <a:rPr lang="cs-CZ" sz="1400" dirty="0">
                          <a:latin typeface="Book Antiqua" panose="02040602050305030304" pitchFamily="18" charset="0"/>
                        </a:rPr>
                        <a:t> je popisná, selekční a archivační. V souvislosti s těmito funkcemi se rozlišují </a:t>
                      </a:r>
                      <a:r>
                        <a:rPr lang="cs-CZ" sz="1400" dirty="0" err="1">
                          <a:latin typeface="Book Antiqua" panose="02040602050305030304" pitchFamily="18" charset="0"/>
                        </a:rPr>
                        <a:t>metadata</a:t>
                      </a:r>
                      <a:r>
                        <a:rPr lang="cs-CZ" sz="1400" dirty="0">
                          <a:latin typeface="Book Antiqua" panose="02040602050305030304" pitchFamily="18" charset="0"/>
                        </a:rPr>
                        <a:t> pro účely popisu, správy, právních nároků, technické funkčnosti, užití a archivace. Údaje se obvykle vkládají přímo do zdroje (umísťují se např. v záhlaví dokumentu HTML</a:t>
                      </a:r>
                      <a:r>
                        <a:rPr lang="cs-CZ" sz="1400" dirty="0" smtClean="0">
                          <a:latin typeface="Book Antiqua" panose="02040602050305030304" pitchFamily="18" charset="0"/>
                        </a:rPr>
                        <a:t>).</a:t>
                      </a:r>
                      <a:endParaRPr lang="cs-CZ" sz="1400" dirty="0">
                        <a:latin typeface="Book Antiqua" panose="0204060205030503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040624"/>
                  </a:ext>
                </a:extLst>
              </a:tr>
              <a:tr h="48656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Normativní výklad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Data, která jsou začleněna do ucelené jednotky nebo se vztahují k ucelené jednotce jejím popisem a která umožňují její výběr.</a:t>
                      </a:r>
                      <a:br>
                        <a:rPr lang="cs-CZ" sz="1400" dirty="0">
                          <a:latin typeface="Book Antiqua" panose="02040602050305030304" pitchFamily="18" charset="0"/>
                        </a:rPr>
                      </a:br>
                      <a:r>
                        <a:rPr lang="cs-CZ" sz="1400" dirty="0">
                          <a:latin typeface="Book Antiqua" panose="02040602050305030304" pitchFamily="18" charset="0"/>
                        </a:rPr>
                        <a:t>[ČSN ISO 8459-5]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317368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Zdroj výkladu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SKLENÁK-2001A:331-335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906464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GLOSS-DCMI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055497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GLOSS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828134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VOJTÁŠEK-2002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772634"/>
                  </a:ext>
                </a:extLst>
              </a:tr>
              <a:tr h="504245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Zdroj norm.výkladu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ČSN ISO 8459-5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046239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Book Antiqua" panose="02040602050305030304" pitchFamily="18" charset="0"/>
                        </a:rPr>
                        <a:t>Další informace </a:t>
                      </a:r>
                      <a:r>
                        <a:rPr lang="cs-CZ" sz="1400" b="1" dirty="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FFC000"/>
                          </a:solidFill>
                          <a:latin typeface="Book Antiqua" panose="02040602050305030304" pitchFamily="18" charset="0"/>
                          <a:hlinkClick r:id="rId2"/>
                        </a:rPr>
                        <a:t>Wikipedie</a:t>
                      </a:r>
                      <a:r>
                        <a:rPr lang="cs-CZ" sz="1400" b="1" dirty="0">
                          <a:latin typeface="Book Antiqua" panose="02040602050305030304" pitchFamily="18" charset="0"/>
                        </a:rPr>
                        <a:t> / </a:t>
                      </a:r>
                      <a:r>
                        <a:rPr lang="cs-CZ" sz="1400" b="1" dirty="0" err="1">
                          <a:latin typeface="Book Antiqua" panose="02040602050305030304" pitchFamily="18" charset="0"/>
                        </a:rPr>
                        <a:t>Wikidata</a:t>
                      </a:r>
                      <a:r>
                        <a:rPr lang="cs-CZ" sz="1400" b="1" dirty="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56004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 b="1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err="1" smtClean="0">
                          <a:latin typeface="Book Antiqua" panose="02040602050305030304" pitchFamily="18" charset="0"/>
                          <a:hlinkClick r:id="rId3"/>
                        </a:rPr>
                        <a:t>Wikidata</a:t>
                      </a:r>
                      <a:endParaRPr lang="cs-CZ" sz="1400" b="1" dirty="0">
                        <a:latin typeface="Book Antiqua" panose="0204060205030503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724404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Autor hesla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>
                          <a:latin typeface="Book Antiqua" panose="02040602050305030304" pitchFamily="18" charset="0"/>
                        </a:rPr>
                        <a:t>Celbová</a:t>
                      </a:r>
                      <a:r>
                        <a:rPr lang="cs-CZ" sz="1400" dirty="0">
                          <a:latin typeface="Book Antiqua" panose="02040602050305030304" pitchFamily="18" charset="0"/>
                        </a:rPr>
                        <a:t>, Ludmila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735246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Lektor hesla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Tkačíková, Daniela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9759424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Redaktor hesla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Schwarz, Josef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528123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Burgetová, Jarmila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444166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Systém. číslo 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Book Antiqua" panose="02040602050305030304" pitchFamily="18" charset="0"/>
                        </a:rPr>
                        <a:t>000000543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32311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921078" y="569583"/>
            <a:ext cx="9446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Česká terminologická databáze knihovnictví a informační vědy (TDKIV) </a:t>
            </a:r>
          </a:p>
        </p:txBody>
      </p:sp>
      <p:sp>
        <p:nvSpPr>
          <p:cNvPr id="3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18752" y="6234231"/>
            <a:ext cx="390033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 dirty="0"/>
          </a:p>
        </p:txBody>
      </p:sp>
      <p:sp>
        <p:nvSpPr>
          <p:cNvPr id="40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9871745" y="6501979"/>
            <a:ext cx="1738618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71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14</a:t>
            </a:fld>
            <a:endParaRPr lang="cs-CZ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89855" y="1740368"/>
            <a:ext cx="1030013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OCLC společně s 16 dalšími knihovnami se v rámci pilotního </a:t>
            </a:r>
            <a:r>
              <a:rPr lang="cs-CZ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Project </a:t>
            </a:r>
            <a:r>
              <a:rPr lang="cs-CZ" sz="24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Passage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věnovala možnostem využití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Wikibase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(a dalších produktů Wiki) v rámci experimentálního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workflow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katalogizace knihovních dat do podoby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Data</a:t>
            </a:r>
          </a:p>
          <a:p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Hlavním přínosem studie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Wikibase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lze použít pro tvorbu strukturovaných propojených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dat (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Přesnost a možnosti popisu propojených dat převyšují současné knihovní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standardy)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Využití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Data při katalogizaci je obrovská změna katalogizačního paradigmatu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Zajímavá byla též zmínka o tom, že přechod na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Data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workflow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bylo jednodušší, než při výměně knihovního systému</a:t>
            </a: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678620" y="795567"/>
            <a:ext cx="4067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Trocha utopie </a:t>
            </a:r>
            <a:r>
              <a:rPr lang="cs-CZ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sym typeface="Wingdings" panose="05000000000000000000" pitchFamily="2" charset="2"/>
              </a:rPr>
              <a:t> </a:t>
            </a:r>
            <a:endParaRPr lang="cs-CZ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47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10080072" y="6516776"/>
            <a:ext cx="1828800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 CE" charset="-18"/>
            </a:endParaRPr>
          </a:p>
        </p:txBody>
      </p:sp>
      <p:sp>
        <p:nvSpPr>
          <p:cNvPr id="108557" name="Rectangle 13"/>
          <p:cNvSpPr>
            <a:spLocks noChangeArrowheads="1"/>
          </p:cNvSpPr>
          <p:nvPr/>
        </p:nvSpPr>
        <p:spPr bwMode="auto">
          <a:xfrm>
            <a:off x="1600200" y="457200"/>
            <a:ext cx="8991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defTabSz="762000">
              <a:spcBef>
                <a:spcPct val="50000"/>
              </a:spcBef>
              <a:defRPr/>
            </a:pPr>
            <a:r>
              <a:rPr lang="cs-CZ" sz="4800" b="1" i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Bez </a:t>
            </a:r>
            <a:r>
              <a:rPr lang="cs-CZ" sz="4800" b="1" i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(spolu)</a:t>
            </a:r>
            <a:r>
              <a:rPr lang="cs-CZ" sz="4800" b="1" i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práce nejsou koláče/</a:t>
            </a:r>
            <a:r>
              <a:rPr lang="cs-CZ" sz="4800" b="1" i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autority</a:t>
            </a:r>
            <a:r>
              <a:rPr lang="cs-CZ" sz="4800" b="1" i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!</a:t>
            </a:r>
            <a:endParaRPr lang="cs-CZ" sz="4800" b="1" i="1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graphicFrame>
        <p:nvGraphicFramePr>
          <p:cNvPr id="20493" name="Object 14"/>
          <p:cNvGraphicFramePr>
            <a:graphicFrameLocks/>
          </p:cNvGraphicFramePr>
          <p:nvPr/>
        </p:nvGraphicFramePr>
        <p:xfrm>
          <a:off x="7310438" y="2222501"/>
          <a:ext cx="2913062" cy="173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ClipArt" r:id="rId4" imgW="2914650" imgH="1731963" progId="MS_ClipArt_Gallery.2">
                  <p:embed/>
                </p:oleObj>
              </mc:Choice>
              <mc:Fallback>
                <p:oleObj name="ClipArt" r:id="rId4" imgW="2914650" imgH="1731963" progId="MS_ClipArt_Gallery.2">
                  <p:embed/>
                  <p:pic>
                    <p:nvPicPr>
                      <p:cNvPr id="20493" name="Object 1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438" y="2222501"/>
                        <a:ext cx="2913062" cy="173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4" name="Object 15"/>
          <p:cNvGraphicFramePr>
            <a:graphicFrameLocks/>
          </p:cNvGraphicFramePr>
          <p:nvPr/>
        </p:nvGraphicFramePr>
        <p:xfrm>
          <a:off x="1524001" y="2232025"/>
          <a:ext cx="2513013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ClipArt" r:id="rId6" imgW="2514600" imgH="1493838" progId="MS_ClipArt_Gallery.2">
                  <p:embed/>
                </p:oleObj>
              </mc:Choice>
              <mc:Fallback>
                <p:oleObj name="ClipArt" r:id="rId6" imgW="2514600" imgH="1493838" progId="MS_ClipArt_Gallery.2">
                  <p:embed/>
                  <p:pic>
                    <p:nvPicPr>
                      <p:cNvPr id="20494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2232025"/>
                        <a:ext cx="2513013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16"/>
          <p:cNvGraphicFramePr>
            <a:graphicFrameLocks/>
          </p:cNvGraphicFramePr>
          <p:nvPr/>
        </p:nvGraphicFramePr>
        <p:xfrm>
          <a:off x="2549525" y="2971801"/>
          <a:ext cx="2935288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ClipArt" r:id="rId8" imgW="2936875" imgH="1744663" progId="MS_ClipArt_Gallery.2">
                  <p:embed/>
                </p:oleObj>
              </mc:Choice>
              <mc:Fallback>
                <p:oleObj name="ClipArt" r:id="rId8" imgW="2936875" imgH="1744663" progId="MS_ClipArt_Gallery.2">
                  <p:embed/>
                  <p:pic>
                    <p:nvPicPr>
                      <p:cNvPr id="20495" name="Object 16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2971801"/>
                        <a:ext cx="2935288" cy="174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6" name="Object 17"/>
          <p:cNvGraphicFramePr>
            <a:graphicFrameLocks/>
          </p:cNvGraphicFramePr>
          <p:nvPr/>
        </p:nvGraphicFramePr>
        <p:xfrm>
          <a:off x="7461250" y="3408363"/>
          <a:ext cx="2838450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ClipArt" r:id="rId10" imgW="2840038" imgH="2840038" progId="MS_ClipArt_Gallery.2">
                  <p:embed/>
                </p:oleObj>
              </mc:Choice>
              <mc:Fallback>
                <p:oleObj name="ClipArt" r:id="rId10" imgW="2840038" imgH="2840038" progId="MS_ClipArt_Gallery.2">
                  <p:embed/>
                  <p:pic>
                    <p:nvPicPr>
                      <p:cNvPr id="20496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0" y="3408363"/>
                        <a:ext cx="2838450" cy="283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8"/>
          <p:cNvGraphicFramePr>
            <a:graphicFrameLocks/>
          </p:cNvGraphicFramePr>
          <p:nvPr/>
        </p:nvGraphicFramePr>
        <p:xfrm>
          <a:off x="7462839" y="3582989"/>
          <a:ext cx="2289175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ClipArt" r:id="rId12" imgW="2286792" imgH="1359714" progId="MS_ClipArt_Gallery.2">
                  <p:embed/>
                </p:oleObj>
              </mc:Choice>
              <mc:Fallback>
                <p:oleObj name="ClipArt" r:id="rId12" imgW="2286792" imgH="1359714" progId="MS_ClipArt_Gallery.2">
                  <p:embed/>
                  <p:pic>
                    <p:nvPicPr>
                      <p:cNvPr id="20497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2839" y="3582989"/>
                        <a:ext cx="2289175" cy="136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8" name="Object 19"/>
          <p:cNvGraphicFramePr>
            <a:graphicFrameLocks/>
          </p:cNvGraphicFramePr>
          <p:nvPr/>
        </p:nvGraphicFramePr>
        <p:xfrm>
          <a:off x="5715001" y="2736851"/>
          <a:ext cx="1827213" cy="182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ClipArt" r:id="rId14" imgW="1825631" imgH="1825631" progId="MS_ClipArt_Gallery.2">
                  <p:embed/>
                </p:oleObj>
              </mc:Choice>
              <mc:Fallback>
                <p:oleObj name="ClipArt" r:id="rId14" imgW="1825631" imgH="1825631" progId="MS_ClipArt_Gallery.2">
                  <p:embed/>
                  <p:pic>
                    <p:nvPicPr>
                      <p:cNvPr id="20498" name="Object 19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1" y="2736851"/>
                        <a:ext cx="1827213" cy="182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9" name="Object 20"/>
          <p:cNvGraphicFramePr>
            <a:graphicFrameLocks/>
          </p:cNvGraphicFramePr>
          <p:nvPr/>
        </p:nvGraphicFramePr>
        <p:xfrm>
          <a:off x="4948239" y="2590801"/>
          <a:ext cx="2289175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" name="ClipArt" r:id="rId16" imgW="2286792" imgH="1741639" progId="MS_ClipArt_Gallery.2">
                  <p:embed/>
                </p:oleObj>
              </mc:Choice>
              <mc:Fallback>
                <p:oleObj name="ClipArt" r:id="rId16" imgW="2286792" imgH="1741639" progId="MS_ClipArt_Gallery.2">
                  <p:embed/>
                  <p:pic>
                    <p:nvPicPr>
                      <p:cNvPr id="20499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9" y="2590801"/>
                        <a:ext cx="2289175" cy="174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0" name="Object 21"/>
          <p:cNvGraphicFramePr>
            <a:graphicFrameLocks/>
          </p:cNvGraphicFramePr>
          <p:nvPr/>
        </p:nvGraphicFramePr>
        <p:xfrm>
          <a:off x="5099050" y="4413250"/>
          <a:ext cx="161925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1" name="ClipArt" r:id="rId18" imgW="1618028" imgH="1618028" progId="MS_ClipArt_Gallery.2">
                  <p:embed/>
                </p:oleObj>
              </mc:Choice>
              <mc:Fallback>
                <p:oleObj name="ClipArt" r:id="rId18" imgW="1618028" imgH="1618028" progId="MS_ClipArt_Gallery.2">
                  <p:embed/>
                  <p:pic>
                    <p:nvPicPr>
                      <p:cNvPr id="20500" name="Object 21"/>
                      <p:cNvPicPr>
                        <a:picLocks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4413250"/>
                        <a:ext cx="1619250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22"/>
          <p:cNvGraphicFramePr>
            <a:graphicFrameLocks/>
          </p:cNvGraphicFramePr>
          <p:nvPr/>
        </p:nvGraphicFramePr>
        <p:xfrm>
          <a:off x="5710239" y="4572000"/>
          <a:ext cx="2289175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2" name="ClipArt" r:id="rId20" imgW="2286792" imgH="1687757" progId="MS_ClipArt_Gallery.2">
                  <p:embed/>
                </p:oleObj>
              </mc:Choice>
              <mc:Fallback>
                <p:oleObj name="ClipArt" r:id="rId20" imgW="2286792" imgH="1687757" progId="MS_ClipArt_Gallery.2">
                  <p:embed/>
                  <p:pic>
                    <p:nvPicPr>
                      <p:cNvPr id="20501" name="Object 22"/>
                      <p:cNvPicPr>
                        <a:picLocks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9" y="4572000"/>
                        <a:ext cx="2289175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2" name="Object 23"/>
          <p:cNvGraphicFramePr>
            <a:graphicFrameLocks/>
          </p:cNvGraphicFramePr>
          <p:nvPr/>
        </p:nvGraphicFramePr>
        <p:xfrm>
          <a:off x="1898650" y="3956050"/>
          <a:ext cx="161925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" name="ClipArt" r:id="rId22" imgW="1618028" imgH="1618028" progId="MS_ClipArt_Gallery.2">
                  <p:embed/>
                </p:oleObj>
              </mc:Choice>
              <mc:Fallback>
                <p:oleObj name="ClipArt" r:id="rId22" imgW="1618028" imgH="1618028" progId="MS_ClipArt_Gallery.2">
                  <p:embed/>
                  <p:pic>
                    <p:nvPicPr>
                      <p:cNvPr id="20502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3956050"/>
                        <a:ext cx="1619250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3" name="Object 24"/>
          <p:cNvGraphicFramePr>
            <a:graphicFrameLocks/>
          </p:cNvGraphicFramePr>
          <p:nvPr/>
        </p:nvGraphicFramePr>
        <p:xfrm>
          <a:off x="2136776" y="4421188"/>
          <a:ext cx="3743325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ClipArt" r:id="rId24" imgW="3744913" imgH="2222500" progId="MS_ClipArt_Gallery.2">
                  <p:embed/>
                </p:oleObj>
              </mc:Choice>
              <mc:Fallback>
                <p:oleObj name="ClipArt" r:id="rId24" imgW="3744913" imgH="2222500" progId="MS_ClipArt_Gallery.2">
                  <p:embed/>
                  <p:pic>
                    <p:nvPicPr>
                      <p:cNvPr id="20503" name="Object 24"/>
                      <p:cNvPicPr>
                        <a:picLocks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6" y="4421188"/>
                        <a:ext cx="3743325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5"/>
          <p:cNvGraphicFramePr>
            <a:graphicFrameLocks/>
          </p:cNvGraphicFramePr>
          <p:nvPr/>
        </p:nvGraphicFramePr>
        <p:xfrm>
          <a:off x="7234239" y="5030788"/>
          <a:ext cx="2289175" cy="168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ClipArt" r:id="rId26" imgW="2286792" imgH="1686173" progId="MS_ClipArt_Gallery.2">
                  <p:embed/>
                </p:oleObj>
              </mc:Choice>
              <mc:Fallback>
                <p:oleObj name="ClipArt" r:id="rId26" imgW="2286792" imgH="1686173" progId="MS_ClipArt_Gallery.2">
                  <p:embed/>
                  <p:pic>
                    <p:nvPicPr>
                      <p:cNvPr id="20504" name="Object 25"/>
                      <p:cNvPicPr>
                        <a:picLocks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4239" y="5030788"/>
                        <a:ext cx="2289175" cy="168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72877" y="6234231"/>
            <a:ext cx="43590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 dirty="0"/>
          </a:p>
        </p:txBody>
      </p:sp>
      <p:sp>
        <p:nvSpPr>
          <p:cNvPr id="31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33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30214"/>
            <a:ext cx="8534400" cy="1507067"/>
          </a:xfrm>
        </p:spPr>
        <p:txBody>
          <a:bodyPr/>
          <a:lstStyle/>
          <a:p>
            <a:pPr algn="ctr">
              <a:defRPr/>
            </a:pPr>
            <a:r>
              <a:rPr lang="cs-CZ" sz="6000" b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Největší přínos</a:t>
            </a:r>
          </a:p>
        </p:txBody>
      </p:sp>
      <p:graphicFrame>
        <p:nvGraphicFramePr>
          <p:cNvPr id="22531" name="Object 3"/>
          <p:cNvGraphicFramePr>
            <a:graphicFrameLocks/>
          </p:cNvGraphicFramePr>
          <p:nvPr/>
        </p:nvGraphicFramePr>
        <p:xfrm>
          <a:off x="2543175" y="2366964"/>
          <a:ext cx="5138738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ClipArt" r:id="rId4" imgW="5140325" imgH="4119563" progId="MS_ClipArt_Gallery.2">
                  <p:embed/>
                </p:oleObj>
              </mc:Choice>
              <mc:Fallback>
                <p:oleObj name="ClipArt" r:id="rId4" imgW="5140325" imgH="4119563" progId="MS_ClipArt_Gallery.2">
                  <p:embed/>
                  <p:pic>
                    <p:nvPicPr>
                      <p:cNvPr id="2253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175" y="2366964"/>
                        <a:ext cx="5138738" cy="411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/>
          </p:cNvGraphicFramePr>
          <p:nvPr/>
        </p:nvGraphicFramePr>
        <p:xfrm>
          <a:off x="1803401" y="2241551"/>
          <a:ext cx="3254375" cy="382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ClipArt" r:id="rId6" imgW="3255963" imgH="3829050" progId="MS_ClipArt_Gallery.2">
                  <p:embed/>
                </p:oleObj>
              </mc:Choice>
              <mc:Fallback>
                <p:oleObj name="ClipArt" r:id="rId6" imgW="3255963" imgH="3829050" progId="MS_ClipArt_Gallery.2">
                  <p:embed/>
                  <p:pic>
                    <p:nvPicPr>
                      <p:cNvPr id="22532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1" y="2241551"/>
                        <a:ext cx="3254375" cy="382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/>
          </p:cNvGraphicFramePr>
          <p:nvPr/>
        </p:nvGraphicFramePr>
        <p:xfrm>
          <a:off x="5407026" y="3875088"/>
          <a:ext cx="5191125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ClipArt" r:id="rId8" imgW="5192713" imgH="2236788" progId="MS_ClipArt_Gallery.2">
                  <p:embed/>
                </p:oleObj>
              </mc:Choice>
              <mc:Fallback>
                <p:oleObj name="ClipArt" r:id="rId8" imgW="5192713" imgH="2236788" progId="MS_ClipArt_Gallery.2">
                  <p:embed/>
                  <p:pic>
                    <p:nvPicPr>
                      <p:cNvPr id="22533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6" y="3875088"/>
                        <a:ext cx="5191125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10363" y="6234231"/>
            <a:ext cx="398422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400" dirty="0"/>
          </a:p>
        </p:txBody>
      </p:sp>
      <p:sp>
        <p:nvSpPr>
          <p:cNvPr id="14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9871745" y="6501979"/>
            <a:ext cx="1738618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7" name="Picture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66726"/>
            <a:ext cx="6337300" cy="61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4114800" y="381000"/>
            <a:ext cx="487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sz="36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Neslibujeme zázraky,</a:t>
            </a:r>
            <a:r>
              <a:rPr lang="cs-CZ" sz="36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endParaRPr lang="cs-CZ" sz="3600" b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1524000" y="6096000"/>
            <a:ext cx="9734026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ale reálné usnadnění </a:t>
            </a:r>
            <a:r>
              <a:rPr lang="cs-CZ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(katalogizačních) </a:t>
            </a:r>
            <a:r>
              <a:rPr lang="cs-CZ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prací</a:t>
            </a:r>
            <a:endParaRPr lang="cs-CZ" sz="3600" b="1" dirty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68418" y="6234231"/>
            <a:ext cx="440367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cs-CZ" altLang="cs-CZ" sz="1400" dirty="0"/>
          </a:p>
        </p:txBody>
      </p:sp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9871745" y="6501979"/>
            <a:ext cx="2057400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6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8" grpId="0" autoUpdateAnimBg="0"/>
      <p:bldP spid="11059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32" name="Rectangle 7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26634" name="Rectangle 9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 CE" panose="02020603050405020304" pitchFamily="18" charset="0"/>
            </a:endParaRP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9871745" y="6501979"/>
            <a:ext cx="2057400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12653" name="Rectangle 13"/>
          <p:cNvSpPr>
            <a:spLocks noChangeArrowheads="1"/>
          </p:cNvSpPr>
          <p:nvPr/>
        </p:nvSpPr>
        <p:spPr bwMode="auto">
          <a:xfrm>
            <a:off x="2895600" y="533400"/>
            <a:ext cx="5486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cs-CZ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Kontakt</a:t>
            </a:r>
            <a:r>
              <a:rPr lang="cs-CZ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 informace</a:t>
            </a:r>
            <a:endParaRPr lang="cs-CZ" sz="4800" b="1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2400300" y="2347913"/>
            <a:ext cx="708660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PhDr. Zdeněk Bartl </a:t>
            </a:r>
          </a:p>
          <a:p>
            <a:pPr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Národní knihovna ČR </a:t>
            </a:r>
          </a:p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Centrální depozitář</a:t>
            </a:r>
            <a:b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Sodomkova 2/1146</a:t>
            </a:r>
            <a:b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102 00 Praha 15 - Hostivař</a:t>
            </a:r>
          </a:p>
          <a:p>
            <a:pPr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tel.: 21 663 322 </a:t>
            </a:r>
          </a:p>
          <a:p>
            <a:pPr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e-mail: zdenek.bartl@nkp.cz</a:t>
            </a:r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09695" y="6234231"/>
            <a:ext cx="499090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cs-CZ" altLang="cs-CZ" sz="1400" dirty="0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23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1028"/>
          <p:cNvSpPr>
            <a:spLocks noChangeShapeType="1"/>
          </p:cNvSpPr>
          <p:nvPr/>
        </p:nvSpPr>
        <p:spPr bwMode="auto">
          <a:xfrm flipV="1">
            <a:off x="302003" y="307976"/>
            <a:ext cx="1174285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9191625" y="6524626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2</a:t>
            </a:fld>
            <a:endParaRPr lang="cs-CZ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02003" y="1944414"/>
            <a:ext cx="117428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Propojená data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(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Data) je název metodiky pro publikování strukturovaných dat způsobem, který umožní jejich vzájemné propojování a opakované využití v rámci sémantického dotazování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(sémantického webu)</a:t>
            </a:r>
          </a:p>
          <a:p>
            <a:r>
              <a:rPr lang="cs-CZ" sz="24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(Sémantický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web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je rozšířením současného webu, v němž informace mají přidělen definovaný význam, který dovoluje automatické zpracování počítačem. Sémantický web představuje pohled na dokumenty nejen jako na soubory textů a grafiky, ale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umožňuje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znát také jejich </a:t>
            </a:r>
            <a:r>
              <a:rPr lang="cs-CZ" sz="24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obsah)</a:t>
            </a:r>
          </a:p>
          <a:p>
            <a:endParaRPr lang="cs-CZ" sz="2400" u="sng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 technického hlediska se jedná o data publikovaná na webu způsobem, který je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strojově čitelný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jejich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smys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 (význam) je jasně vyjádřen, jsou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propojena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na jiná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data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a je možné se na ně </a:t>
            </a:r>
            <a:r>
              <a:rPr lang="cs-CZ" sz="24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odkazovat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82207" y="756863"/>
            <a:ext cx="211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ÚVOD</a:t>
            </a:r>
            <a:endParaRPr lang="cs-CZ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26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10609873" y="6551614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09903" y="2086329"/>
            <a:ext cx="115192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LinkedData</a:t>
            </a:r>
            <a:r>
              <a:rPr lang="cs-CZ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 - publikační model pro zveřejňování vzájemně propojených strukturovaných dat na webu, resp. na sémantickém </a:t>
            </a:r>
            <a:r>
              <a:rPr lang="cs-CZ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webu.</a:t>
            </a:r>
          </a:p>
          <a:p>
            <a:pPr algn="ctr"/>
            <a:r>
              <a:rPr lang="cs-CZ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Cílem </a:t>
            </a:r>
            <a:r>
              <a:rPr lang="cs-CZ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Calibri" panose="020F0502020204030204" pitchFamily="34" charset="0"/>
              </a:rPr>
              <a:t>je umožnit přímou a snadnou integraci dat a vytváření odkazů mezi daty napříč celým webem.</a:t>
            </a:r>
            <a:endParaRPr lang="cs-CZ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69087" y="6234231"/>
            <a:ext cx="33969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 dirty="0"/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1028"/>
          <p:cNvSpPr>
            <a:spLocks noChangeShapeType="1"/>
          </p:cNvSpPr>
          <p:nvPr/>
        </p:nvSpPr>
        <p:spPr bwMode="auto">
          <a:xfrm flipV="1">
            <a:off x="294289" y="307976"/>
            <a:ext cx="11571889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9191625" y="6524626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4</a:t>
            </a:fld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51005" y="385126"/>
            <a:ext cx="1151808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Propojená data (angl.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data) představují nejvhodnější způsob zveřejňování, sdílení a propojování dat (informací a poznatků) v prostředí tzv. sémantického webu. Využívají jednotné identifikátory zdrojů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(</a:t>
            </a:r>
            <a:r>
              <a:rPr lang="cs-CZ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uniform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resource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identifiers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,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URIs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) a rámec pro popis zdrojů (angl.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Resource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Description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Framework,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RDF)</a:t>
            </a: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Často je používán také termín propojená otevřená data (angl. </a:t>
            </a:r>
            <a:r>
              <a:rPr lang="cs-CZ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linked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open data). Jedná se o propojená data, která jsou zároveň daty zpřístupněnými pod otevřenou licencí, jež nebrání jejich dalšímu využívání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</a:t>
            </a:r>
          </a:p>
          <a:p>
            <a:endParaRPr lang="cs-CZ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V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podobě propojených otevřených dat jsou především v posledních letech často zpřístupňovány také nejrůznější zdroje pocházející z knihoven. Svědčí o tom i jejich přítomnost v grafickém přehledu propojených otevřených dat známém jako tzv. LOD </a:t>
            </a:r>
            <a:r>
              <a:rPr lang="cs-CZ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cloud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V tomto přehledu nechybí např. následující zdroje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</a:t>
            </a:r>
          </a:p>
          <a:p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předmětový heslář Kongresové knihovny ve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Washingtonu</a:t>
            </a:r>
          </a:p>
          <a:p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německá národní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bibliografie</a:t>
            </a:r>
          </a:p>
          <a:p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britská národní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bibliografie</a:t>
            </a:r>
          </a:p>
          <a:p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</a:t>
            </a:r>
            <a:r>
              <a:rPr lang="cs-CZ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virtuální mezinárodní soubor autoritních </a:t>
            </a:r>
            <a:r>
              <a:rPr lang="cs-CZ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záznamů VIAF. </a:t>
            </a:r>
            <a:endParaRPr lang="cs-CZ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9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1028"/>
          <p:cNvSpPr>
            <a:spLocks noChangeShapeType="1"/>
          </p:cNvSpPr>
          <p:nvPr/>
        </p:nvSpPr>
        <p:spPr bwMode="auto">
          <a:xfrm flipV="1">
            <a:off x="302003" y="307976"/>
            <a:ext cx="1174285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9191625" y="6524626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2A7-953B-4F00-A5BD-BF64DD41C6DE}" type="slidenum">
              <a:rPr lang="cs-CZ" smtClean="0"/>
              <a:t>5</a:t>
            </a:fld>
            <a:endParaRPr lang="cs-CZ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02003" y="1944414"/>
            <a:ext cx="117428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DBPedia</a:t>
            </a:r>
            <a:r>
              <a:rPr lang="cs-CZ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–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projekt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2" tooltip="Lipská univerzita"/>
              </a:rPr>
              <a:t>Lipské univerzity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,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3" tooltip="Mannheimská univerzita (stránka neexistuje)"/>
              </a:rPr>
              <a:t>Mannheimské univerzity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,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4" tooltip="Institut Hasso Plattnera (stránka neexistuje)"/>
              </a:rPr>
              <a:t>Institutu </a:t>
            </a:r>
            <a:r>
              <a:rPr lang="cs-CZ" sz="2800" dirty="0" err="1">
                <a:solidFill>
                  <a:srgbClr val="FFC000"/>
                </a:solidFill>
                <a:latin typeface="Book Antiqua" panose="02040602050305030304" pitchFamily="18" charset="0"/>
                <a:hlinkClick r:id="rId4" tooltip="Institut Hasso Plattnera (stránka neexistuje)"/>
              </a:rPr>
              <a:t>Hasso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4" tooltip="Institut Hasso Plattnera (stránka neexistuje)"/>
              </a:rPr>
              <a:t> </a:t>
            </a:r>
            <a:r>
              <a:rPr lang="cs-CZ" sz="2800" dirty="0" err="1">
                <a:solidFill>
                  <a:srgbClr val="FFC000"/>
                </a:solidFill>
                <a:latin typeface="Book Antiqua" panose="02040602050305030304" pitchFamily="18" charset="0"/>
                <a:hlinkClick r:id="rId4" tooltip="Institut Hasso Plattnera (stránka neexistuje)"/>
              </a:rPr>
              <a:t>Platnera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 a společnosti </a:t>
            </a:r>
            <a:r>
              <a:rPr lang="cs-CZ" sz="2800" dirty="0" err="1">
                <a:solidFill>
                  <a:srgbClr val="FFC000"/>
                </a:solidFill>
                <a:latin typeface="Book Antiqua" panose="02040602050305030304" pitchFamily="18" charset="0"/>
                <a:hlinkClick r:id="rId5" tooltip="OpenLink Software (stránka neexistuje)"/>
              </a:rPr>
              <a:t>OpenLink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5" tooltip="OpenLink Software (stránka neexistuje)"/>
              </a:rPr>
              <a:t> Software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, jehož cílem je těžit z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6" tooltip="Wikipedie"/>
              </a:rPr>
              <a:t>Wikipedie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 a </a:t>
            </a:r>
            <a:r>
              <a:rPr lang="cs-CZ" sz="2800" dirty="0" err="1">
                <a:solidFill>
                  <a:srgbClr val="FFC000"/>
                </a:solidFill>
                <a:latin typeface="Book Antiqua" panose="02040602050305030304" pitchFamily="18" charset="0"/>
                <a:hlinkClick r:id="rId7" tooltip="Wikidata"/>
              </a:rPr>
              <a:t>Wikidat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 strukturovaná data a zpřístupnit je na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8" tooltip="Web"/>
              </a:rPr>
              <a:t>webu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 jako součást 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  <a:hlinkClick r:id="rId9" tooltip="Sémantický web"/>
              </a:rPr>
              <a:t>sémantického webu</a:t>
            </a:r>
            <a:r>
              <a:rPr lang="cs-CZ" sz="2800" dirty="0">
                <a:solidFill>
                  <a:srgbClr val="FFC000"/>
                </a:solidFill>
                <a:latin typeface="Book Antiqua" panose="02040602050305030304" pitchFamily="18" charset="0"/>
              </a:rPr>
              <a:t>. </a:t>
            </a:r>
            <a:endParaRPr lang="cs-CZ" sz="2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endParaRPr lang="cs-CZ" sz="2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cs-CZ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Zpřístupnila </a:t>
            </a:r>
            <a:r>
              <a:rPr lang="cs-CZ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obsah Wikipedie ve formátu RDF. Umožňuje tak nad daty z Wikipedie sestavovat složité dotazy a zároveň na tato data napojovat další datové zdroje dostupné </a:t>
            </a:r>
            <a:r>
              <a:rPr lang="cs-CZ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online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82207" y="756863"/>
            <a:ext cx="211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Příklad</a:t>
            </a:r>
            <a:endParaRPr lang="cs-CZ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28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5060" y="798786"/>
            <a:ext cx="11204027" cy="3844183"/>
          </a:xfrm>
        </p:spPr>
        <p:txBody>
          <a:bodyPr>
            <a:normAutofit/>
          </a:bodyPr>
          <a:lstStyle/>
          <a:p>
            <a:pPr algn="ctr"/>
            <a:r>
              <a:rPr lang="cs-CZ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Na základě strojových dat generovat lidsky čitelné odpovědi, res. další </a:t>
            </a:r>
            <a:r>
              <a:rPr lang="cs-CZ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kontext</a:t>
            </a:r>
            <a:br>
              <a:rPr lang="cs-CZ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cs-CZ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/>
            </a:r>
            <a:br>
              <a:rPr lang="cs-CZ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cs-CZ" sz="2800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(např</a:t>
            </a:r>
            <a:r>
              <a:rPr lang="cs-CZ" sz="2800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 na základě </a:t>
            </a:r>
            <a:r>
              <a:rPr lang="cs-CZ" sz="2800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ORCID identifikátoru generovat </a:t>
            </a:r>
            <a:r>
              <a:rPr lang="cs-CZ" sz="2800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četnost publikujících odborníků z univerzitního prostředí </a:t>
            </a:r>
            <a:r>
              <a:rPr lang="cs-CZ" sz="2800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apod.)</a:t>
            </a:r>
            <a:endParaRPr lang="cs-CZ" sz="2800" b="1" cap="none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69087" y="6234231"/>
            <a:ext cx="33969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400" dirty="0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9871745" y="6501979"/>
            <a:ext cx="1738618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12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10609364" y="6435876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58950" y="981075"/>
            <a:ext cx="8739188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Katalogizace/zpracování sbírek</a:t>
            </a:r>
          </a:p>
          <a:p>
            <a:pPr algn="ctr">
              <a:defRPr/>
            </a:pPr>
            <a:r>
              <a:rPr lang="cs-CZ" sz="4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</a:t>
            </a:r>
          </a:p>
          <a:p>
            <a:pPr algn="ctr">
              <a:defRPr/>
            </a:pPr>
            <a:r>
              <a:rPr lang="cs-CZ" sz="4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Tvorba a využívání národních autorit</a:t>
            </a:r>
          </a:p>
          <a:p>
            <a:pPr algn="ctr">
              <a:defRPr/>
            </a:pPr>
            <a:endParaRPr lang="cs-CZ" sz="4400" b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>
              <a:defRPr/>
            </a:pPr>
            <a:r>
              <a:rPr lang="cs-CZ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jsou spojité nádoby!!!!!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69087" y="6234231"/>
            <a:ext cx="33969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400" dirty="0"/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MCj019485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0"/>
            <a:ext cx="5040313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7" name="Picture 3" descr="MCj019485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1" y="0"/>
            <a:ext cx="5040313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8" name="Picture 4" descr="MCj019485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3429000"/>
            <a:ext cx="499586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 descr="MCj019485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3429000"/>
            <a:ext cx="51117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6" descr="MCj0371052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2133601"/>
            <a:ext cx="199866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774826" y="1125538"/>
            <a:ext cx="39608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J.Čapek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-“Kulhavý poutník“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6527800" y="1052514"/>
            <a:ext cx="36718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E.Bass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– „</a:t>
            </a: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Klabzubova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jedenáctka“ (</a:t>
            </a: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il.J.Čapek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1524000" y="5373688"/>
            <a:ext cx="4140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Dílo </a:t>
            </a: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J.Čapka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-katalog výstavy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6240464" y="5373688"/>
            <a:ext cx="42116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„Harmonikář“ obraz </a:t>
            </a:r>
            <a:r>
              <a:rPr lang="cs-CZ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J.Čapka</a:t>
            </a:r>
            <a:endParaRPr lang="cs-CZ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4151313" y="4292601"/>
            <a:ext cx="39608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Čapek Josef, 1887-1945</a:t>
            </a:r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669087" y="6234231"/>
            <a:ext cx="339698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9871745" y="6501979"/>
            <a:ext cx="1738618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cs-CZ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© Zdeněk Bartl,  NK ČR</a:t>
            </a:r>
            <a:endParaRPr lang="cs-CZ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Rectangle 61"/>
          <p:cNvSpPr>
            <a:spLocks noChangeArrowheads="1"/>
          </p:cNvSpPr>
          <p:nvPr/>
        </p:nvSpPr>
        <p:spPr bwMode="auto">
          <a:xfrm>
            <a:off x="11004883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autoUpdateAnimBg="0"/>
      <p:bldP spid="47112" grpId="0" autoUpdateAnimBg="0"/>
      <p:bldP spid="47113" grpId="0" autoUpdateAnimBg="0"/>
      <p:bldP spid="47114" grpId="0" autoUpdateAnimBg="0"/>
      <p:bldP spid="4711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6" name="Rectangle 1034"/>
          <p:cNvSpPr>
            <a:spLocks noChangeArrowheads="1"/>
          </p:cNvSpPr>
          <p:nvPr/>
        </p:nvSpPr>
        <p:spPr bwMode="auto">
          <a:xfrm>
            <a:off x="10510897" y="6551614"/>
            <a:ext cx="1319272" cy="23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s-CZ" altLang="cs-CZ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Zdeněk Bartl,  NK ČR</a:t>
            </a:r>
            <a:endParaRPr lang="cs-CZ" altLang="cs-CZ" sz="9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 CE" charset="-18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29841" y="836613"/>
            <a:ext cx="10813409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Báze národních (jmenných i věcných) autorit</a:t>
            </a:r>
          </a:p>
          <a:p>
            <a:pPr algn="ctr">
              <a:defRPr/>
            </a:pPr>
            <a:endParaRPr lang="cs-CZ" dirty="0">
              <a:solidFill>
                <a:srgbClr val="EEE917"/>
              </a:solidFill>
              <a:latin typeface="Book Antiqua" pitchFamily="18" charset="0"/>
              <a:sym typeface="Wingdings" pitchFamily="2" charset="2"/>
            </a:endParaRPr>
          </a:p>
          <a:p>
            <a:pPr algn="ctr">
              <a:defRPr/>
            </a:pPr>
            <a:r>
              <a:rPr lang="cs-CZ" dirty="0">
                <a:solidFill>
                  <a:srgbClr val="EEE917"/>
                </a:solidFill>
                <a:latin typeface="Book Antiqua" pitchFamily="18" charset="0"/>
                <a:sym typeface="Wingdings" pitchFamily="2" charset="2"/>
              </a:rPr>
              <a:t></a:t>
            </a:r>
          </a:p>
          <a:p>
            <a:pPr algn="ctr">
              <a:defRPr/>
            </a:pP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>
              <a:defRPr/>
            </a:pP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Nezastupitelný </a:t>
            </a:r>
            <a:r>
              <a:rPr lang="cs-CZ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racionalizační nástroj zpracování sbírek/dokumentů </a:t>
            </a:r>
            <a:r>
              <a:rPr lang="cs-CZ" sz="2800" dirty="0">
                <a:latin typeface="Book Antiqua" panose="02040602050305030304" pitchFamily="18" charset="0"/>
              </a:rPr>
              <a:t>(jednou zpracováno, mnohonásobně využito – př. Městské veřejné knihovny)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Silný selekční nástroj pro národní i mezinárodní prostředí </a:t>
            </a:r>
            <a:r>
              <a:rPr lang="cs-CZ" sz="2800" dirty="0">
                <a:latin typeface="Book Antiqua" panose="02040602050305030304" pitchFamily="18" charset="0"/>
              </a:rPr>
              <a:t>(př. </a:t>
            </a:r>
            <a:r>
              <a:rPr lang="cs-CZ" sz="2800" dirty="0" err="1">
                <a:latin typeface="Book Antiqua" panose="02040602050305030304" pitchFamily="18" charset="0"/>
              </a:rPr>
              <a:t>J.Čapek</a:t>
            </a:r>
            <a:r>
              <a:rPr lang="cs-CZ" sz="2800" dirty="0">
                <a:latin typeface="Book Antiqua" panose="02040602050305030304" pitchFamily="18" charset="0"/>
              </a:rPr>
              <a:t>, VIAF)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Propojená data </a:t>
            </a:r>
            <a:r>
              <a:rPr lang="cs-CZ" sz="2800" dirty="0">
                <a:latin typeface="Book Antiqua" panose="02040602050305030304" pitchFamily="18" charset="0"/>
              </a:rPr>
              <a:t>(boří zeď mezi knihovními katalogy a webovým prostředím, použití obecných vyhledávačů typu Google pro vyhledávání sbírek)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cs-CZ" dirty="0">
              <a:latin typeface="Book Antiqua" panose="02040602050305030304" pitchFamily="18" charset="0"/>
            </a:endParaRPr>
          </a:p>
          <a:p>
            <a:pPr>
              <a:defRPr/>
            </a:pPr>
            <a:endParaRPr lang="cs-CZ" dirty="0">
              <a:latin typeface="Book Antiqua" panose="02040602050305030304" pitchFamily="18" charset="0"/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543250" y="6234231"/>
            <a:ext cx="465535" cy="317383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68BE5-A6ED-46D9-A0B1-3881D7814C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 dirty="0"/>
          </a:p>
        </p:txBody>
      </p:sp>
      <p:sp>
        <p:nvSpPr>
          <p:cNvPr id="11" name="Line 3"/>
          <p:cNvSpPr>
            <a:spLocks noChangeShapeType="1"/>
          </p:cNvSpPr>
          <p:nvPr/>
        </p:nvSpPr>
        <p:spPr bwMode="auto">
          <a:xfrm>
            <a:off x="234892" y="299586"/>
            <a:ext cx="11694253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02003" y="1"/>
            <a:ext cx="114842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SK CASLIN</a:t>
            </a:r>
            <a:endParaRPr lang="cs-CZ" altLang="cs-CZ" sz="2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10510898" y="1"/>
            <a:ext cx="11581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Praha </a:t>
            </a:r>
            <a:r>
              <a:rPr lang="cs-CZ" altLang="cs-CZ" sz="1400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2019</a:t>
            </a:r>
            <a:endParaRPr lang="cs-CZ" altLang="cs-CZ" sz="14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434</TotalTime>
  <Words>1101</Words>
  <Application>Microsoft Office PowerPoint</Application>
  <PresentationFormat>Širokoúhlá obrazovka</PresentationFormat>
  <Paragraphs>204</Paragraphs>
  <Slides>18</Slides>
  <Notes>5</Notes>
  <HiddenSlides>0</HiddenSlides>
  <MMClips>0</MMClips>
  <ScaleCrop>false</ScaleCrop>
  <HeadingPairs>
    <vt:vector size="8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31" baseType="lpstr">
      <vt:lpstr>Arial</vt:lpstr>
      <vt:lpstr>Book Antiqua</vt:lpstr>
      <vt:lpstr>Book Antiqua CE</vt:lpstr>
      <vt:lpstr>Calibri</vt:lpstr>
      <vt:lpstr>Century Gothic</vt:lpstr>
      <vt:lpstr>Helvetica</vt:lpstr>
      <vt:lpstr>inherit</vt:lpstr>
      <vt:lpstr>Times New Roman</vt:lpstr>
      <vt:lpstr>Times New Roman CE</vt:lpstr>
      <vt:lpstr>Wingdings</vt:lpstr>
      <vt:lpstr>Wingdings 3</vt:lpstr>
      <vt:lpstr>Řez</vt:lpstr>
      <vt:lpstr>ClipArt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Na základě strojových dat generovat lidsky čitelné odpovědi, res. další kontext  (např. na základě ORCID identifikátoru generovat četnost publikujících odborníků z univerzitního prostředí apod.)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Největší přínos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Bartl Zdeněk</dc:creator>
  <cp:lastModifiedBy>Bartl Zdeněk</cp:lastModifiedBy>
  <cp:revision>30</cp:revision>
  <dcterms:created xsi:type="dcterms:W3CDTF">2019-09-05T08:17:24Z</dcterms:created>
  <dcterms:modified xsi:type="dcterms:W3CDTF">2019-11-15T12:19:21Z</dcterms:modified>
</cp:coreProperties>
</file>