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68" r:id="rId3"/>
    <p:sldId id="269" r:id="rId4"/>
    <p:sldId id="270" r:id="rId5"/>
    <p:sldId id="272" r:id="rId6"/>
    <p:sldId id="273" r:id="rId7"/>
    <p:sldId id="276" r:id="rId8"/>
    <p:sldId id="274" r:id="rId9"/>
    <p:sldId id="275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BF95DF"/>
    <a:srgbClr val="C7A1E3"/>
    <a:srgbClr val="E5D6F2"/>
    <a:srgbClr val="EFE5F7"/>
    <a:srgbClr val="B482DA"/>
    <a:srgbClr val="E2D0F0"/>
    <a:srgbClr val="AC75D5"/>
    <a:srgbClr val="C198E0"/>
    <a:srgbClr val="E6D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24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397AF-FF64-4257-A62E-BC49440455B0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5886C-52FB-4FAE-9FF3-FB5264FB8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002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6CCB8A-6CD8-44C9-AF2D-E082B9A513B0}" type="slidenum">
              <a:rPr lang="cs-CZ" altLang="cs-CZ" smtClean="0">
                <a:latin typeface="Times New Roman" panose="02020603050405020304" pitchFamily="18" charset="0"/>
              </a:rPr>
              <a:pPr/>
              <a:t>3</a:t>
            </a:fld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741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64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52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35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172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915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349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69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2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67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C59CA-15D7-4759-84D4-E928A738BBE1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932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5000"/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C59CA-15D7-4759-84D4-E928A738BBE1}" type="datetimeFigureOut">
              <a:rPr lang="cs-CZ" smtClean="0"/>
              <a:t>22.11.2019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5E2F5-BDA7-48A1-AE78-84AEB563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697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eva.svobodova@nkp.cz" TargetMode="External"/><Relationship Id="rId4" Type="http://schemas.openxmlformats.org/officeDocument/2006/relationships/hyperlink" Target="mailto:ingrid.Vostra@nkp.c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25706" y="1383255"/>
            <a:ext cx="764776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800" b="1" dirty="0">
                <a:solidFill>
                  <a:srgbClr val="000000"/>
                </a:solidFill>
                <a:latin typeface="Arial" panose="020B0604020202020204" pitchFamily="34" charset="0"/>
              </a:rPr>
              <a:t>Číslo ČNB v praxi SK ČR </a:t>
            </a:r>
            <a:endParaRPr lang="cs-CZ" sz="48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cs-CZ" sz="4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a </a:t>
            </a:r>
            <a:r>
              <a:rPr lang="cs-CZ" sz="4800" b="1" dirty="0">
                <a:solidFill>
                  <a:srgbClr val="000000"/>
                </a:solidFill>
                <a:latin typeface="Arial" panose="020B0604020202020204" pitchFamily="34" charset="0"/>
              </a:rPr>
              <a:t>jak získat číslo ČNB</a:t>
            </a:r>
            <a:endParaRPr lang="cs-CZ" sz="4800" b="1" dirty="0"/>
          </a:p>
        </p:txBody>
      </p:sp>
      <p:grpSp>
        <p:nvGrpSpPr>
          <p:cNvPr id="5" name="Skupina 4"/>
          <p:cNvGrpSpPr>
            <a:grpSpLocks noChangeAspect="1"/>
          </p:cNvGrpSpPr>
          <p:nvPr/>
        </p:nvGrpSpPr>
        <p:grpSpPr>
          <a:xfrm>
            <a:off x="8651630" y="5584096"/>
            <a:ext cx="2564194" cy="756402"/>
            <a:chOff x="7765868" y="5325624"/>
            <a:chExt cx="3610730" cy="1065116"/>
          </a:xfrm>
        </p:grpSpPr>
        <p:pic>
          <p:nvPicPr>
            <p:cNvPr id="8" name="Obrázek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08993" y="5325624"/>
              <a:ext cx="1967605" cy="1065116"/>
            </a:xfrm>
            <a:prstGeom prst="rect">
              <a:avLst/>
            </a:prstGeom>
          </p:spPr>
        </p:pic>
        <p:pic>
          <p:nvPicPr>
            <p:cNvPr id="3" name="Obrázek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5868" y="5358310"/>
              <a:ext cx="1432560" cy="999744"/>
            </a:xfrm>
            <a:prstGeom prst="rect">
              <a:avLst/>
            </a:prstGeom>
          </p:spPr>
        </p:pic>
      </p:grpSp>
      <p:sp>
        <p:nvSpPr>
          <p:cNvPr id="6" name="TextovéPole 5"/>
          <p:cNvSpPr txBox="1"/>
          <p:nvPr/>
        </p:nvSpPr>
        <p:spPr>
          <a:xfrm>
            <a:off x="1065125" y="3818374"/>
            <a:ext cx="4803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výroční seminář SK ČR </a:t>
            </a:r>
          </a:p>
          <a:p>
            <a:r>
              <a:rPr lang="cs-CZ" sz="24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22. 11. 2019</a:t>
            </a:r>
            <a:endParaRPr lang="cs-CZ" sz="2400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76823" y="5009176"/>
            <a:ext cx="50844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Ingrid Vostrá</a:t>
            </a:r>
          </a:p>
          <a:p>
            <a:r>
              <a:rPr lang="cs-CZ" sz="2400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PhDr. Eva Svobodová </a:t>
            </a:r>
          </a:p>
        </p:txBody>
      </p:sp>
    </p:spTree>
    <p:extLst>
      <p:ext uri="{BB962C8B-B14F-4D97-AF65-F5344CB8AC3E}">
        <p14:creationId xmlns:p14="http://schemas.microsoft.com/office/powerpoint/2010/main" val="378552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>
            <a:grpSpLocks noChangeAspect="1"/>
          </p:cNvGrpSpPr>
          <p:nvPr/>
        </p:nvGrpSpPr>
        <p:grpSpPr>
          <a:xfrm>
            <a:off x="211292" y="6219929"/>
            <a:ext cx="1294382" cy="381825"/>
            <a:chOff x="7765868" y="5325624"/>
            <a:chExt cx="3610730" cy="1065116"/>
          </a:xfrm>
        </p:grpSpPr>
        <p:pic>
          <p:nvPicPr>
            <p:cNvPr id="3" name="Obrázek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08993" y="5325624"/>
              <a:ext cx="1967605" cy="1065116"/>
            </a:xfrm>
            <a:prstGeom prst="rect">
              <a:avLst/>
            </a:prstGeom>
          </p:spPr>
        </p:pic>
        <p:pic>
          <p:nvPicPr>
            <p:cNvPr id="4" name="Obrázek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5868" y="5358310"/>
              <a:ext cx="1432560" cy="999744"/>
            </a:xfrm>
            <a:prstGeom prst="rect">
              <a:avLst/>
            </a:prstGeom>
          </p:spPr>
        </p:pic>
      </p:grpSp>
      <p:sp>
        <p:nvSpPr>
          <p:cNvPr id="5" name="TextovéPole 4"/>
          <p:cNvSpPr txBox="1"/>
          <p:nvPr/>
        </p:nvSpPr>
        <p:spPr>
          <a:xfrm>
            <a:off x="2116183" y="1811383"/>
            <a:ext cx="7715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Děkujeme za pozornost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71256" y="3635829"/>
            <a:ext cx="77157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hlinkClick r:id="rId4"/>
              </a:rPr>
              <a:t>ingrid.vostra@nkp.cz</a:t>
            </a:r>
            <a:r>
              <a:rPr lang="cs-CZ" sz="3600" dirty="0" smtClean="0"/>
              <a:t>  </a:t>
            </a:r>
            <a:r>
              <a:rPr lang="cs-CZ" sz="3600" dirty="0" smtClean="0">
                <a:hlinkClick r:id="rId5"/>
              </a:rPr>
              <a:t>eva.svobodova@nkp.cz</a:t>
            </a:r>
            <a:endParaRPr lang="cs-CZ" sz="36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02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Aby číslo ČNB mohlo  fungovat jako jednoznačný identifikátor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409700"/>
            <a:ext cx="11201401" cy="51625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sz="3600" dirty="0" smtClean="0"/>
              <a:t>1x týdně probíhají kontroly na duplicity čísel ČNB</a:t>
            </a:r>
          </a:p>
          <a:p>
            <a:r>
              <a:rPr lang="cs-CZ" sz="3600" dirty="0" smtClean="0"/>
              <a:t>každé pondělí ráno  správce SK ČR obdrží seznam  záznamů (dvojic / trojic / čtveřic …  záznamů), ve kterých se za poslední týden objevilo stejné číslo ČNB </a:t>
            </a:r>
          </a:p>
          <a:p>
            <a:r>
              <a:rPr lang="cs-CZ" sz="3600" dirty="0" smtClean="0"/>
              <a:t>Každý ze záznamů prověří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000" dirty="0" smtClean="0"/>
              <a:t> část záznamů sloučí (protože se jedná o záznamy duplicitní)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000" dirty="0" smtClean="0"/>
              <a:t> u části záznamů čísla ČNB odebere (protože k záznamům nepatří )  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01779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176212" y="135585"/>
            <a:ext cx="11839575" cy="1441450"/>
          </a:xfrm>
        </p:spPr>
        <p:txBody>
          <a:bodyPr rtlCol="0">
            <a:noAutofit/>
          </a:bodyPr>
          <a:lstStyle/>
          <a:p>
            <a:pPr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cs-CZ" sz="2800" u="sng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Příčiny vzniku duplicit v SK ČR -  duplicity čísla ČNB</a:t>
            </a:r>
            <a:r>
              <a:rPr lang="cs-CZ" sz="280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80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</a:br>
            <a:r>
              <a:rPr lang="cs-CZ" sz="280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U 4323 testovaných titulů v 753 případech patřilo číslo ČNB jinému dokumentu/jinému druhu dokumentu/vícesvazkovému dílu  </a:t>
            </a:r>
            <a:r>
              <a:rPr lang="cs-CZ" sz="2800" dirty="0" smtClea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(17,41 </a:t>
            </a:r>
            <a:r>
              <a:rPr lang="cs-CZ" sz="280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% </a:t>
            </a:r>
            <a:r>
              <a:rPr lang="cs-CZ" sz="2800" dirty="0" smtClea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případů) </a:t>
            </a:r>
            <a:endParaRPr lang="en-US" sz="2800" dirty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67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28676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659898"/>
            <a:ext cx="9253539" cy="5198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670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285750" y="228600"/>
            <a:ext cx="10261600" cy="1143000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FF0000"/>
                </a:solidFill>
              </a:rPr>
              <a:t>V roce  2019 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209550" y="1125539"/>
            <a:ext cx="11868150" cy="54943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altLang="cs-CZ" sz="3200" dirty="0"/>
              <a:t>j</a:t>
            </a:r>
            <a:r>
              <a:rPr lang="cs-CZ" altLang="cs-CZ" sz="3200" dirty="0" smtClean="0"/>
              <a:t>sme dokončili práce spojené s odstraňováním více platných čísel ČNB  v jednom záznamu (problém vznikl po hromadném přidělení čísel ČNB  do záznamů SK ČR v roce 2010)</a:t>
            </a:r>
          </a:p>
          <a:p>
            <a:r>
              <a:rPr lang="cs-CZ" altLang="cs-CZ" sz="3200" dirty="0" smtClean="0"/>
              <a:t>V </a:t>
            </a:r>
            <a:r>
              <a:rPr lang="cs-CZ" altLang="cs-CZ" sz="3200" dirty="0"/>
              <a:t>roce 2013 </a:t>
            </a:r>
            <a:r>
              <a:rPr lang="cs-CZ" altLang="cs-CZ" sz="3200" dirty="0" smtClean="0"/>
              <a:t>jsme měli </a:t>
            </a:r>
            <a:r>
              <a:rPr lang="cs-CZ" altLang="cs-CZ" sz="3200" dirty="0"/>
              <a:t>k vyřešení 12.652 </a:t>
            </a:r>
            <a:r>
              <a:rPr lang="cs-CZ" altLang="cs-CZ" sz="3200" dirty="0" smtClean="0"/>
              <a:t>případů </a:t>
            </a:r>
            <a:r>
              <a:rPr lang="cs-CZ" altLang="cs-CZ" sz="3200" dirty="0"/>
              <a:t>záznamů, ve kterých </a:t>
            </a:r>
            <a:r>
              <a:rPr lang="cs-CZ" altLang="cs-CZ" sz="3200" dirty="0" smtClean="0"/>
              <a:t>bylo  2 </a:t>
            </a:r>
            <a:r>
              <a:rPr lang="cs-CZ" altLang="cs-CZ" sz="3200" dirty="0"/>
              <a:t>-7  různých čísel  </a:t>
            </a:r>
            <a:r>
              <a:rPr lang="cs-CZ" altLang="cs-CZ" sz="3200" dirty="0" smtClean="0"/>
              <a:t>ČNB  </a:t>
            </a:r>
          </a:p>
          <a:p>
            <a:r>
              <a:rPr lang="cs-CZ" altLang="cs-CZ" sz="3200" dirty="0" smtClean="0"/>
              <a:t>Řešení představovalo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3000" dirty="0" smtClean="0">
                <a:solidFill>
                  <a:srgbClr val="FF0000"/>
                </a:solidFill>
              </a:rPr>
              <a:t>rozdělování  záznamů  na více záznamů </a:t>
            </a:r>
            <a:r>
              <a:rPr lang="cs-CZ" altLang="cs-CZ" sz="3000" dirty="0" smtClean="0"/>
              <a:t>v případě  různých vydání, jazykových mutací, titulů patřících do odlišných edic  atd. včetně ověřování těchto údajů ve všech k záznamům připojených knihovnách</a:t>
            </a:r>
          </a:p>
          <a:p>
            <a:pPr marL="457200" lvl="1" indent="0">
              <a:buNone/>
            </a:pPr>
            <a:r>
              <a:rPr lang="cs-CZ" altLang="cs-CZ" sz="3000" dirty="0" smtClean="0"/>
              <a:t>(všechna klíčová  pole  byla stejná ! Číslo ČNB  umožnilo oddělit od sebe 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3000" dirty="0" smtClean="0">
                <a:solidFill>
                  <a:srgbClr val="FF0000"/>
                </a:solidFill>
              </a:rPr>
              <a:t>odstraňování duplicit v bázi NKC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3000" dirty="0" smtClean="0">
                <a:solidFill>
                  <a:srgbClr val="FF0000"/>
                </a:solidFill>
              </a:rPr>
              <a:t>řešení přívazků v bázi NKC </a:t>
            </a:r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7416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24579" y="256177"/>
            <a:ext cx="10515600" cy="132556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22651" y="116275"/>
            <a:ext cx="3948758" cy="673431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899" y="116275"/>
            <a:ext cx="3495676" cy="673431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pic>
      <p:sp>
        <p:nvSpPr>
          <p:cNvPr id="7" name="Zaoblený obdélník 6"/>
          <p:cNvSpPr/>
          <p:nvPr/>
        </p:nvSpPr>
        <p:spPr>
          <a:xfrm>
            <a:off x="822652" y="3419475"/>
            <a:ext cx="3092124" cy="4191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4152899" y="3791744"/>
            <a:ext cx="2333625" cy="41910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822650" y="2428875"/>
            <a:ext cx="3092124" cy="4191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4148754" y="3000375"/>
            <a:ext cx="2333625" cy="41910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ástupný symbol pro obsah 1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7499" y="116275"/>
            <a:ext cx="5206658" cy="4143375"/>
          </a:xfrm>
          <a:prstGeom prst="rect">
            <a:avLst/>
          </a:prstGeom>
          <a:ln w="317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3867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365125"/>
            <a:ext cx="11029950" cy="1325563"/>
          </a:xfrm>
        </p:spPr>
        <p:txBody>
          <a:bodyPr/>
          <a:lstStyle/>
          <a:p>
            <a:r>
              <a:rPr lang="cs-CZ" dirty="0" smtClean="0"/>
              <a:t>Různá vydání</a:t>
            </a:r>
            <a:br>
              <a:rPr lang="cs-CZ" dirty="0" smtClean="0"/>
            </a:br>
            <a:r>
              <a:rPr lang="cs-CZ" dirty="0" smtClean="0"/>
              <a:t>ve stejném roce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43425" y="269875"/>
            <a:ext cx="7466745" cy="638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25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Vícesvazková díla  - platná /zrušená čísla ČNB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9500"/>
          </a:xfrm>
        </p:spPr>
        <p:txBody>
          <a:bodyPr/>
          <a:lstStyle/>
          <a:p>
            <a:r>
              <a:rPr lang="cs-CZ" dirty="0"/>
              <a:t>Technický slovník naučný : |b ilustrovaná encyklopedie věd technických / |c [redakce] Václav </a:t>
            </a:r>
            <a:r>
              <a:rPr lang="cs-CZ" dirty="0" err="1"/>
              <a:t>Kotyška</a:t>
            </a:r>
            <a:r>
              <a:rPr lang="cs-CZ" dirty="0"/>
              <a:t>, Vladimír </a:t>
            </a:r>
            <a:r>
              <a:rPr lang="cs-CZ" dirty="0" err="1" smtClean="0"/>
              <a:t>Teyssler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015  |a cnb000652283 |z cnb000622360 |z cnb000757405 |z cnb000804937 |z cnb000803497 |z cnb000800359 |z cnb000800358 |z cnb000708769 |z cnb000946015 |z cnb000555494 |z cnb000938902 |z cnb000938903 |z cnb000549944 |z cnb000549943 |z cnb000541898 |z cnb000541897 |z cnb000791210 |z </a:t>
            </a:r>
            <a:r>
              <a:rPr lang="cs-CZ" dirty="0" smtClean="0"/>
              <a:t>cnb000930723</a:t>
            </a:r>
          </a:p>
          <a:p>
            <a:pPr marL="0" indent="0">
              <a:buNone/>
            </a:pPr>
            <a:r>
              <a:rPr lang="cs-CZ" dirty="0" smtClean="0"/>
              <a:t>Technický </a:t>
            </a:r>
            <a:r>
              <a:rPr lang="cs-CZ" dirty="0"/>
              <a:t>slovník naučný : |b ilustrovaná encyklopedie věd technických. |n Díl XIV., |p Třecí až Vteřinový / |c </a:t>
            </a:r>
            <a:r>
              <a:rPr lang="cs-CZ" dirty="0" err="1"/>
              <a:t>Teyssler</a:t>
            </a:r>
            <a:r>
              <a:rPr lang="cs-CZ" dirty="0"/>
              <a:t>, </a:t>
            </a:r>
            <a:r>
              <a:rPr lang="cs-CZ" dirty="0" err="1" smtClean="0"/>
              <a:t>Kotyška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015  |z cnb000803497</a:t>
            </a:r>
          </a:p>
        </p:txBody>
      </p:sp>
    </p:spTree>
    <p:extLst>
      <p:ext uri="{BB962C8B-B14F-4D97-AF65-F5344CB8AC3E}">
        <p14:creationId xmlns:p14="http://schemas.microsoft.com/office/powerpoint/2010/main" val="264238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Vícesvazková  díla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844" y="1323976"/>
            <a:ext cx="5842566" cy="528232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8725" y="212725"/>
            <a:ext cx="5045075" cy="630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73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676275" y="365125"/>
            <a:ext cx="9363075" cy="61595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800" b="1" dirty="0" smtClean="0"/>
              <a:t>Trochu  statistiky </a:t>
            </a:r>
            <a:endParaRPr lang="cs-CZ" altLang="cs-CZ" sz="4800" b="1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438150" y="1666874"/>
            <a:ext cx="11372850" cy="4714875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sz="3600" dirty="0"/>
              <a:t>V roce 2019 bylo přijato </a:t>
            </a:r>
            <a:r>
              <a:rPr lang="cs-CZ" sz="3600" b="1" dirty="0"/>
              <a:t>1186</a:t>
            </a:r>
            <a:r>
              <a:rPr lang="cs-CZ" altLang="cs-CZ" sz="3600" dirty="0"/>
              <a:t> žádostí o přidělení čísla ČNB</a:t>
            </a:r>
          </a:p>
          <a:p>
            <a:pPr marL="0" indent="0">
              <a:buNone/>
              <a:defRPr/>
            </a:pPr>
            <a:r>
              <a:rPr lang="cs-CZ" altLang="cs-CZ" dirty="0"/>
              <a:t>  (v </a:t>
            </a:r>
            <a:r>
              <a:rPr lang="cs-CZ" altLang="cs-CZ" dirty="0" smtClean="0"/>
              <a:t>roce 2015 </a:t>
            </a:r>
            <a:r>
              <a:rPr lang="cs-CZ" altLang="cs-CZ" b="1" dirty="0" smtClean="0"/>
              <a:t>1632,</a:t>
            </a:r>
            <a:r>
              <a:rPr lang="cs-CZ" altLang="cs-CZ" dirty="0" smtClean="0"/>
              <a:t> </a:t>
            </a:r>
            <a:r>
              <a:rPr lang="cs-CZ" altLang="cs-CZ" dirty="0"/>
              <a:t>v roce 2016 </a:t>
            </a:r>
            <a:r>
              <a:rPr lang="cs-CZ" altLang="cs-CZ" b="1" dirty="0"/>
              <a:t>1148,</a:t>
            </a:r>
            <a:r>
              <a:rPr lang="cs-CZ" altLang="cs-CZ" dirty="0"/>
              <a:t> v roce 2017 </a:t>
            </a:r>
            <a:r>
              <a:rPr lang="cs-CZ" altLang="cs-CZ" b="1" dirty="0"/>
              <a:t>1101, </a:t>
            </a:r>
            <a:r>
              <a:rPr lang="cs-CZ" altLang="cs-CZ" dirty="0"/>
              <a:t>v roce  2018 </a:t>
            </a:r>
            <a:r>
              <a:rPr lang="cs-CZ" altLang="cs-CZ" b="1" dirty="0"/>
              <a:t> 895</a:t>
            </a:r>
            <a:r>
              <a:rPr lang="cs-CZ" altLang="cs-CZ" dirty="0"/>
              <a:t>)</a:t>
            </a:r>
          </a:p>
          <a:p>
            <a:pPr>
              <a:defRPr/>
            </a:pPr>
            <a:r>
              <a:rPr lang="cs-CZ" altLang="cs-CZ" sz="3600" b="1" u="sng" dirty="0"/>
              <a:t>Celkem 926 přidělených čísel ČNB</a:t>
            </a:r>
          </a:p>
          <a:p>
            <a:pPr marL="0" indent="0">
              <a:buNone/>
              <a:defRPr/>
            </a:pPr>
            <a:r>
              <a:rPr lang="cs-CZ" altLang="cs-CZ" sz="3000" dirty="0"/>
              <a:t>ostatní žádosti byly zamítnuty - číslo ČNB už bylo přiděleno nebo konkrétnímu druhu dokumentu číslo ČNB nenáleží (např. katalogy výstav, propagační materiály atd.) </a:t>
            </a:r>
          </a:p>
          <a:p>
            <a:pPr>
              <a:defRPr/>
            </a:pPr>
            <a:r>
              <a:rPr lang="cs-CZ" altLang="cs-CZ" sz="3000" i="1" dirty="0"/>
              <a:t>počet žádostí v roce 2019 se proti předcházejícímu roku zvýšil</a:t>
            </a:r>
          </a:p>
        </p:txBody>
      </p:sp>
    </p:spTree>
    <p:extLst>
      <p:ext uri="{BB962C8B-B14F-4D97-AF65-F5344CB8AC3E}">
        <p14:creationId xmlns:p14="http://schemas.microsoft.com/office/powerpoint/2010/main" val="156307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Vlastní 2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589</TotalTime>
  <Words>340</Words>
  <Application>Microsoft Office PowerPoint</Application>
  <PresentationFormat>Vlastní</PresentationFormat>
  <Paragraphs>39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Prezentace aplikace PowerPoint</vt:lpstr>
      <vt:lpstr>Aby číslo ČNB mohlo  fungovat jako jednoznačný identifikátor </vt:lpstr>
      <vt:lpstr>Příčiny vzniku duplicit v SK ČR -  duplicity čísla ČNB U 4323 testovaných titulů v 753 případech patřilo číslo ČNB jinému dokumentu/jinému druhu dokumentu/vícesvazkovému dílu  (17,41 % případů) </vt:lpstr>
      <vt:lpstr>V roce  2019 </vt:lpstr>
      <vt:lpstr>Prezentace aplikace PowerPoint</vt:lpstr>
      <vt:lpstr>Různá vydání ve stejném roce</vt:lpstr>
      <vt:lpstr>Vícesvazková díla  - platná /zrušená čísla ČNB </vt:lpstr>
      <vt:lpstr>Vícesvazková  díla </vt:lpstr>
      <vt:lpstr>Trochu  statistiky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Centrální adresář knihoven a informačních institucí v ČR</dc:title>
  <dc:creator>Militká Jana</dc:creator>
  <cp:lastModifiedBy>pruchat</cp:lastModifiedBy>
  <cp:revision>53</cp:revision>
  <dcterms:created xsi:type="dcterms:W3CDTF">2019-06-27T16:18:58Z</dcterms:created>
  <dcterms:modified xsi:type="dcterms:W3CDTF">2019-11-22T07:48:23Z</dcterms:modified>
</cp:coreProperties>
</file>