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9" r:id="rId2"/>
    <p:sldId id="263" r:id="rId3"/>
    <p:sldId id="264" r:id="rId4"/>
    <p:sldId id="260" r:id="rId5"/>
    <p:sldId id="262" r:id="rId6"/>
    <p:sldId id="265" r:id="rId7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5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78F7E-72B4-4C9F-B6E5-6F7726795AB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58DED-8627-470C-9652-BE154C3CA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05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2AEF3-3D5E-4AA5-A6F2-C55D216E2FB5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02BBE-0916-4D3F-BEEA-FD5CF4E20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70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  <p:sp>
        <p:nvSpPr>
          <p:cNvPr id="51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38AD5B-B732-437C-A3A7-713CA3EA6086}" type="slidenum">
              <a:rPr lang="cs-CZ" altLang="cs-CZ" smtClean="0">
                <a:latin typeface="Times New Roman" panose="02020603050405020304" pitchFamily="18" charset="0"/>
              </a:rPr>
              <a:pPr/>
              <a:t>1</a:t>
            </a:fld>
            <a:endParaRPr lang="cs-CZ" alt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3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51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84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80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60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94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09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48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57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417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47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029EB-BE35-482F-98F7-07876769A8C6}" type="datetimeFigureOut">
              <a:rPr lang="cs-CZ" smtClean="0"/>
              <a:t>21.11.2019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92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24113" y="764087"/>
            <a:ext cx="7200900" cy="1945775"/>
          </a:xfrm>
        </p:spPr>
        <p:txBody>
          <a:bodyPr>
            <a:normAutofit fontScale="90000"/>
          </a:bodyPr>
          <a:lstStyle/>
          <a:p>
            <a:r>
              <a:rPr lang="cs-CZ" altLang="cs-CZ" b="1" dirty="0" smtClean="0"/>
              <a:t>ISBN v praxi SK ČR </a:t>
            </a:r>
            <a:r>
              <a:rPr lang="cs-CZ" altLang="cs-CZ" sz="5400" b="1" dirty="0" smtClean="0"/>
              <a:t/>
            </a:r>
            <a:br>
              <a:rPr lang="cs-CZ" altLang="cs-CZ" sz="5400" b="1" dirty="0" smtClean="0"/>
            </a:br>
            <a:r>
              <a:rPr lang="cs-CZ" altLang="cs-CZ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4000" dirty="0">
                <a:latin typeface="Arial Black" panose="020B0A04020102020204" pitchFamily="34" charset="0"/>
              </a:rPr>
              <a:t/>
            </a:r>
            <a:br>
              <a:rPr lang="cs-CZ" altLang="cs-CZ" sz="4000" dirty="0">
                <a:latin typeface="Arial Black" panose="020B0A04020102020204" pitchFamily="34" charset="0"/>
              </a:rPr>
            </a:br>
            <a:endParaRPr lang="cs-CZ" altLang="cs-CZ" sz="4800" dirty="0">
              <a:latin typeface="Arial Black" panose="020B0A040201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92314" y="3284538"/>
            <a:ext cx="7920037" cy="2209800"/>
          </a:xfrm>
        </p:spPr>
        <p:txBody>
          <a:bodyPr rtlCol="0">
            <a:normAutofit lnSpcReduction="10000"/>
          </a:bodyPr>
          <a:lstStyle/>
          <a:p>
            <a:pPr>
              <a:defRPr/>
            </a:pPr>
            <a:r>
              <a:rPr lang="cs-CZ" altLang="cs-CZ" sz="3600" dirty="0" smtClean="0"/>
              <a:t>Městská </a:t>
            </a:r>
            <a:r>
              <a:rPr lang="cs-CZ" altLang="cs-CZ" sz="3600" dirty="0"/>
              <a:t>knihovna v Praze </a:t>
            </a:r>
            <a:br>
              <a:rPr lang="cs-CZ" altLang="cs-CZ" sz="3600" dirty="0"/>
            </a:br>
            <a:r>
              <a:rPr lang="cs-CZ" altLang="cs-CZ" sz="3600" dirty="0"/>
              <a:t>22. listopadu 2019</a:t>
            </a:r>
            <a:br>
              <a:rPr lang="cs-CZ" altLang="cs-CZ" sz="3600" dirty="0"/>
            </a:br>
            <a:endParaRPr lang="cs-CZ" altLang="cs-CZ" sz="3600" dirty="0" smtClean="0"/>
          </a:p>
          <a:p>
            <a:pPr>
              <a:defRPr/>
            </a:pPr>
            <a:r>
              <a:rPr lang="cs-CZ" altLang="cs-CZ" dirty="0" smtClean="0"/>
              <a:t>PhDr</a:t>
            </a:r>
            <a:r>
              <a:rPr lang="cs-CZ" altLang="cs-CZ" dirty="0"/>
              <a:t>. Eva Svobodová </a:t>
            </a:r>
            <a:br>
              <a:rPr lang="cs-CZ" altLang="cs-CZ" dirty="0"/>
            </a:br>
            <a:r>
              <a:rPr lang="cs-CZ" altLang="cs-CZ" dirty="0"/>
              <a:t>Národní knihovna ČR</a:t>
            </a:r>
          </a:p>
          <a:p>
            <a:pPr>
              <a:defRPr/>
            </a:pPr>
            <a:endParaRPr lang="cs-CZ" altLang="cs-CZ" dirty="0" smtClean="0"/>
          </a:p>
        </p:txBody>
      </p:sp>
      <p:pic>
        <p:nvPicPr>
          <p:cNvPr id="4100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4500563"/>
            <a:ext cx="14351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8889" y="4645026"/>
            <a:ext cx="19272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877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>
          <a:xfrm>
            <a:off x="223024" y="200722"/>
            <a:ext cx="11831444" cy="1743812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4200" b="1" dirty="0" smtClean="0"/>
              <a:t>Kdy</a:t>
            </a:r>
            <a:r>
              <a:rPr lang="cs-CZ" altLang="cs-CZ" sz="4200" b="1" dirty="0" smtClean="0"/>
              <a:t> je </a:t>
            </a:r>
            <a:r>
              <a:rPr lang="cs-CZ" altLang="cs-CZ" sz="4200" b="1" dirty="0" smtClean="0"/>
              <a:t>příčinou </a:t>
            </a:r>
            <a:r>
              <a:rPr lang="cs-CZ" altLang="cs-CZ" sz="4200" b="1" smtClean="0"/>
              <a:t>duplicity </a:t>
            </a:r>
            <a:r>
              <a:rPr lang="cs-CZ" altLang="cs-CZ" sz="4200" b="1" smtClean="0"/>
              <a:t>v SK </a:t>
            </a:r>
            <a:r>
              <a:rPr lang="cs-CZ" altLang="cs-CZ" sz="4200" b="1" dirty="0" smtClean="0"/>
              <a:t>ČR „chyba“ </a:t>
            </a:r>
            <a:r>
              <a:rPr lang="cs-CZ" altLang="cs-CZ" sz="4200" b="1" dirty="0" smtClean="0"/>
              <a:t>ISBN?</a:t>
            </a:r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sz="2700" dirty="0"/>
              <a:t>(testováno při rutinní </a:t>
            </a:r>
            <a:r>
              <a:rPr lang="cs-CZ" altLang="cs-CZ" sz="2700" dirty="0" err="1"/>
              <a:t>deduplikaci</a:t>
            </a:r>
            <a:r>
              <a:rPr lang="cs-CZ" altLang="cs-CZ" sz="2700" dirty="0"/>
              <a:t> v SK </a:t>
            </a:r>
            <a:r>
              <a:rPr lang="cs-CZ" altLang="cs-CZ" sz="2700" dirty="0" smtClean="0"/>
              <a:t>ČR  (září, říjen, listopad)   </a:t>
            </a:r>
            <a:br>
              <a:rPr lang="cs-CZ" altLang="cs-CZ" sz="2700" dirty="0" smtClean="0"/>
            </a:br>
            <a:r>
              <a:rPr lang="cs-CZ" altLang="cs-CZ" sz="2700" dirty="0" smtClean="0"/>
              <a:t> </a:t>
            </a:r>
            <a:r>
              <a:rPr lang="cs-CZ" altLang="cs-CZ" sz="2700" b="1" dirty="0" smtClean="0">
                <a:solidFill>
                  <a:srgbClr val="FF0000"/>
                </a:solidFill>
              </a:rPr>
              <a:t>6896</a:t>
            </a:r>
            <a:r>
              <a:rPr lang="cs-CZ" altLang="cs-CZ" sz="2700" dirty="0" smtClean="0"/>
              <a:t> záznamů (jen české knihy vydané po roce 1990) </a:t>
            </a:r>
            <a:br>
              <a:rPr lang="cs-CZ" altLang="cs-CZ" sz="2700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249288"/>
              </p:ext>
            </p:extLst>
          </p:nvPr>
        </p:nvGraphicFramePr>
        <p:xfrm>
          <a:off x="430307" y="1944534"/>
          <a:ext cx="11093824" cy="4714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2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9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32109">
                  <a:extLst>
                    <a:ext uri="{9D8B030D-6E8A-4147-A177-3AD203B41FA5}">
                      <a16:colId xmlns:a16="http://schemas.microsoft.com/office/drawing/2014/main" val="1755583474"/>
                    </a:ext>
                  </a:extLst>
                </a:gridCol>
              </a:tblGrid>
              <a:tr h="428569"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Chyba  v záznamu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572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8.3 % 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patří</a:t>
                      </a:r>
                      <a:r>
                        <a:rPr lang="cs-CZ" sz="2200" baseline="0" dirty="0" smtClean="0"/>
                        <a:t> k jinému titulu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66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patří</a:t>
                      </a:r>
                      <a:r>
                        <a:rPr lang="cs-CZ" sz="2200" baseline="0" dirty="0" smtClean="0"/>
                        <a:t> k </a:t>
                      </a:r>
                      <a:r>
                        <a:rPr lang="cs-CZ" sz="2200" baseline="0" dirty="0" smtClean="0"/>
                        <a:t>dílu / </a:t>
                      </a:r>
                      <a:r>
                        <a:rPr lang="cs-CZ" sz="2200" baseline="0" dirty="0" smtClean="0"/>
                        <a:t>svazku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48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</a:t>
                      </a:r>
                      <a:r>
                        <a:rPr lang="cs-CZ" sz="2200" baseline="0" dirty="0" smtClean="0"/>
                        <a:t> </a:t>
                      </a:r>
                      <a:r>
                        <a:rPr lang="cs-CZ" sz="2200" baseline="0" dirty="0" smtClean="0"/>
                        <a:t>patří jinému </a:t>
                      </a:r>
                      <a:r>
                        <a:rPr lang="cs-CZ" sz="2200" baseline="0" dirty="0" smtClean="0"/>
                        <a:t>vydání </a:t>
                      </a:r>
                      <a:r>
                        <a:rPr lang="cs-CZ" sz="2200" baseline="0" dirty="0" smtClean="0"/>
                        <a:t>(</a:t>
                      </a:r>
                      <a:r>
                        <a:rPr lang="cs-CZ" sz="2200" baseline="0" dirty="0" smtClean="0"/>
                        <a:t>c</a:t>
                      </a:r>
                      <a:r>
                        <a:rPr lang="cs-CZ" sz="2200" dirty="0" smtClean="0"/>
                        <a:t>hybně rok)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96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</a:t>
                      </a:r>
                      <a:r>
                        <a:rPr lang="cs-CZ" sz="2200" baseline="0" dirty="0" smtClean="0"/>
                        <a:t> </a:t>
                      </a:r>
                      <a:r>
                        <a:rPr lang="cs-CZ" sz="2200" baseline="0" dirty="0" smtClean="0"/>
                        <a:t>patří jinému </a:t>
                      </a:r>
                      <a:r>
                        <a:rPr lang="cs-CZ" sz="2200" baseline="0" dirty="0" smtClean="0"/>
                        <a:t>vydání </a:t>
                      </a:r>
                      <a:r>
                        <a:rPr lang="cs-CZ" sz="2200" baseline="0" dirty="0" smtClean="0"/>
                        <a:t>(</a:t>
                      </a:r>
                      <a:r>
                        <a:rPr lang="cs-CZ" sz="2200" baseline="0" dirty="0" smtClean="0"/>
                        <a:t>c</a:t>
                      </a:r>
                      <a:r>
                        <a:rPr lang="cs-CZ" sz="2200" dirty="0" smtClean="0"/>
                        <a:t>hybně pořadí vyd.)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33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Překlep v ISBN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91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</a:t>
                      </a:r>
                      <a:r>
                        <a:rPr lang="cs-CZ" sz="2200" dirty="0" smtClean="0"/>
                        <a:t>v </a:t>
                      </a:r>
                      <a:r>
                        <a:rPr lang="cs-CZ" sz="2200" dirty="0" smtClean="0"/>
                        <a:t>záznamu </a:t>
                      </a:r>
                      <a:r>
                        <a:rPr lang="cs-CZ" sz="2200" dirty="0" smtClean="0"/>
                        <a:t>nebylo </a:t>
                      </a:r>
                      <a:r>
                        <a:rPr lang="cs-CZ" sz="2200" dirty="0" smtClean="0"/>
                        <a:t>uvedeno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238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Chyba u nakladatele (dupl. přidělené ISBN apod.)</a:t>
                      </a:r>
                      <a:endParaRPr lang="cs-CZ" sz="2200" dirty="0"/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273</a:t>
                      </a:r>
                      <a:endParaRPr lang="cs-CZ" sz="2200" dirty="0"/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4 %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CELKEM  PŘÍPADŮ 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845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12,25 %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12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2175" y="365126"/>
            <a:ext cx="10515600" cy="690350"/>
          </a:xfrm>
        </p:spPr>
        <p:txBody>
          <a:bodyPr>
            <a:normAutofit/>
          </a:bodyPr>
          <a:lstStyle/>
          <a:p>
            <a:r>
              <a:rPr lang="cs-CZ" sz="3800" b="1" dirty="0" smtClean="0"/>
              <a:t>Je chybně </a:t>
            </a:r>
            <a:r>
              <a:rPr lang="cs-CZ" sz="3800" b="1" dirty="0"/>
              <a:t>I</a:t>
            </a:r>
            <a:r>
              <a:rPr lang="cs-CZ" sz="3800" b="1" dirty="0" smtClean="0"/>
              <a:t>SBN  u titulu  nebo titul u </a:t>
            </a:r>
            <a:r>
              <a:rPr lang="cs-CZ" sz="3800" b="1" dirty="0" smtClean="0"/>
              <a:t>ISBN?</a:t>
            </a:r>
            <a:endParaRPr lang="cs-CZ" sz="3800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55476"/>
            <a:ext cx="9395247" cy="5382822"/>
          </a:xfrm>
          <a:prstGeom prst="rect">
            <a:avLst/>
          </a:prstGeom>
          <a:ln w="25400">
            <a:solidFill>
              <a:schemeClr val="accent1">
                <a:shade val="50000"/>
              </a:schemeClr>
            </a:solidFill>
          </a:ln>
        </p:spPr>
      </p:pic>
      <p:sp>
        <p:nvSpPr>
          <p:cNvPr id="7" name="Obdélník 6"/>
          <p:cNvSpPr/>
          <p:nvPr/>
        </p:nvSpPr>
        <p:spPr>
          <a:xfrm>
            <a:off x="7464490" y="970384"/>
            <a:ext cx="2612571" cy="737118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360645" y="3181739"/>
            <a:ext cx="2034073" cy="35456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360644" y="4907902"/>
            <a:ext cx="2034073" cy="35456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69945"/>
            <a:ext cx="7383703" cy="4168353"/>
          </a:xfrm>
          <a:prstGeom prst="rect">
            <a:avLst/>
          </a:prstGeom>
          <a:ln w="635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18182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3255" y="150313"/>
            <a:ext cx="11699309" cy="576198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b="1" dirty="0" smtClean="0"/>
              <a:t>Reakce </a:t>
            </a:r>
            <a:r>
              <a:rPr lang="cs-CZ" b="1" dirty="0" smtClean="0"/>
              <a:t>na </a:t>
            </a:r>
            <a:r>
              <a:rPr lang="cs-CZ" b="1" dirty="0" smtClean="0"/>
              <a:t>dotazy </a:t>
            </a:r>
            <a:r>
              <a:rPr lang="cs-CZ" b="1" dirty="0" smtClean="0"/>
              <a:t>nebo </a:t>
            </a:r>
            <a:r>
              <a:rPr lang="cs-CZ" b="1" dirty="0" smtClean="0"/>
              <a:t>upozornění na chybu ISBN </a:t>
            </a:r>
            <a:endParaRPr lang="cs-CZ" b="1" dirty="0"/>
          </a:p>
        </p:txBody>
      </p:sp>
      <p:sp>
        <p:nvSpPr>
          <p:cNvPr id="3" name="Zaoblený obdélník 2"/>
          <p:cNvSpPr/>
          <p:nvPr/>
        </p:nvSpPr>
        <p:spPr>
          <a:xfrm>
            <a:off x="363255" y="989557"/>
            <a:ext cx="5461348" cy="27430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 smtClean="0"/>
              <a:t>Titul </a:t>
            </a:r>
            <a:r>
              <a:rPr lang="cs-CZ" sz="2400" dirty="0"/>
              <a:t>máme již jen ve skladu pobočky, opravila jsem tedy ISBN podle NK.</a:t>
            </a:r>
          </a:p>
          <a:p>
            <a:r>
              <a:rPr lang="cs-CZ" sz="2400" dirty="0"/>
              <a:t>Chybné záznamy opravujeme, vyhledávat tituly lze i podle ISBN, proto je dobré mít i tyto záznamy v pořádku. Většinou ale opravuji záznamy staršího data.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6175332" y="989557"/>
            <a:ext cx="5561556" cy="27430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 smtClean="0"/>
              <a:t>Děkujeme </a:t>
            </a:r>
            <a:r>
              <a:rPr lang="cs-CZ" sz="2400" dirty="0"/>
              <a:t>za zprávu, určitě budeme rádi, když nás upozorníte na špatné </a:t>
            </a:r>
            <a:r>
              <a:rPr lang="cs-CZ" sz="2400" dirty="0" smtClean="0"/>
              <a:t>ISBN</a:t>
            </a:r>
            <a:r>
              <a:rPr lang="cs-CZ" sz="2400" dirty="0" smtClean="0"/>
              <a:t>. V </a:t>
            </a:r>
            <a:r>
              <a:rPr lang="cs-CZ" sz="2400" dirty="0"/>
              <a:t>současné době přecházíme na nový knihovní systém a postupně se snažíme opravovat chybná ISBN. U titulu  Když muž miluje muže jsem již chybnou ISBN opravila.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363255" y="3845490"/>
            <a:ext cx="5461348" cy="286846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300" dirty="0" smtClean="0"/>
              <a:t>Děkujeme </a:t>
            </a:r>
            <a:r>
              <a:rPr lang="cs-CZ" sz="2300" dirty="0"/>
              <a:t>za upozornění, záznam jsme zkontrolovali a opravili podle knihy. Jsme si vědomi, že při zpracování docházelo a i dnes dochází k řadě chyb, ale jsme rádi, že můžeme opravit alespoň ty, o kterých víme, takže se nebráníme a jsme rádi za každé </a:t>
            </a:r>
            <a:r>
              <a:rPr lang="cs-CZ" sz="2300" dirty="0" smtClean="0"/>
              <a:t>upozornění</a:t>
            </a:r>
            <a:r>
              <a:rPr lang="cs-CZ" sz="2300" dirty="0"/>
              <a:t>.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6313118" y="3845490"/>
            <a:ext cx="5423770" cy="271814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/>
              <a:t>Vážená paní Vostrá, kolegyně vyřizovala Váš vzkaz. Prosím, jeli to možné, upozornění nám neposílejte. Přínosné to pro nás není.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2080727" y="1614196"/>
            <a:ext cx="7977673" cy="40401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Při </a:t>
            </a: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řešení duplicit rozeslali v roce 2019 pracovníci SK ČR 1450 dotazů do přispívajících knihoven </a:t>
            </a:r>
          </a:p>
          <a:p>
            <a:pPr algn="ctr">
              <a:defRPr/>
            </a:pP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1002 dotazů je již </a:t>
            </a: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zodpovězeno a tím </a:t>
            </a: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vyřešeno 1258 </a:t>
            </a: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sporných </a:t>
            </a: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záznamů</a:t>
            </a:r>
          </a:p>
          <a:p>
            <a:pPr algn="ctr">
              <a:defRPr/>
            </a:pPr>
            <a:r>
              <a:rPr lang="cs-CZ" altLang="cs-CZ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(jen část z nich se týká přímo ISBN)</a:t>
            </a:r>
            <a:endParaRPr lang="cs-CZ" altLang="cs-CZ" sz="32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83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1631950" y="0"/>
            <a:ext cx="8229600" cy="1143000"/>
          </a:xfrm>
        </p:spPr>
        <p:txBody>
          <a:bodyPr/>
          <a:lstStyle/>
          <a:p>
            <a:r>
              <a:rPr lang="cs-CZ" altLang="cs-CZ" b="1" dirty="0" smtClean="0"/>
              <a:t>v roce 2019 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847850" y="1125538"/>
            <a:ext cx="8362950" cy="5327650"/>
          </a:xfrm>
        </p:spPr>
        <p:txBody>
          <a:bodyPr/>
          <a:lstStyle/>
          <a:p>
            <a:r>
              <a:rPr lang="cs-CZ" altLang="cs-CZ" dirty="0" smtClean="0"/>
              <a:t>Upravili jsme algoritmy pro vytváření </a:t>
            </a:r>
            <a:r>
              <a:rPr lang="cs-CZ" altLang="cs-CZ" dirty="0" err="1" smtClean="0"/>
              <a:t>deduplikačních</a:t>
            </a:r>
            <a:r>
              <a:rPr lang="cs-CZ" altLang="cs-CZ" dirty="0" smtClean="0"/>
              <a:t> klíčů </a:t>
            </a:r>
            <a:r>
              <a:rPr lang="cs-CZ" altLang="cs-CZ" dirty="0" smtClean="0"/>
              <a:t>– </a:t>
            </a:r>
            <a:r>
              <a:rPr lang="cs-CZ" altLang="cs-CZ" dirty="0" smtClean="0"/>
              <a:t>pro každé jednotlivé ISBN se vytváří samostatný KEY1</a:t>
            </a:r>
          </a:p>
          <a:p>
            <a:r>
              <a:rPr lang="cs-CZ" altLang="cs-CZ" dirty="0" smtClean="0"/>
              <a:t>KEY1 </a:t>
            </a:r>
            <a:r>
              <a:rPr lang="cs-CZ" altLang="cs-CZ" dirty="0" smtClean="0"/>
              <a:t>se vytváří  </a:t>
            </a:r>
            <a:r>
              <a:rPr lang="cs-CZ" altLang="cs-CZ" dirty="0"/>
              <a:t>jen pro jednoduché monografie  vydané v ČR  (nikoliv pro vícesvazková díla), samostatný klíč se nevytváří pro ISBN </a:t>
            </a:r>
            <a:r>
              <a:rPr lang="cs-CZ" altLang="cs-CZ" dirty="0" smtClean="0"/>
              <a:t>souboru</a:t>
            </a:r>
            <a:endParaRPr lang="cs-CZ" altLang="cs-CZ" dirty="0"/>
          </a:p>
          <a:p>
            <a:r>
              <a:rPr lang="cs-CZ" altLang="cs-CZ" dirty="0"/>
              <a:t>Klíče se zpětně doplnily i do záznamů  dříve dodaných do SK ČR </a:t>
            </a:r>
            <a:r>
              <a:rPr lang="cs-CZ" altLang="cs-CZ" dirty="0" smtClean="0"/>
              <a:t>(cca </a:t>
            </a:r>
            <a:r>
              <a:rPr lang="cs-CZ" altLang="cs-CZ" dirty="0" smtClean="0"/>
              <a:t>do 16.500  </a:t>
            </a:r>
            <a:r>
              <a:rPr lang="cs-CZ" altLang="cs-CZ" dirty="0"/>
              <a:t>záznamů)</a:t>
            </a:r>
          </a:p>
          <a:p>
            <a:r>
              <a:rPr lang="cs-CZ" altLang="cs-CZ" dirty="0"/>
              <a:t>Úprava řeší automatické slučování záznamů v případě koedic a </a:t>
            </a:r>
            <a:r>
              <a:rPr lang="cs-CZ" altLang="cs-CZ" dirty="0" smtClean="0"/>
              <a:t>různého uvedení </a:t>
            </a:r>
            <a:r>
              <a:rPr lang="cs-CZ" altLang="cs-CZ" dirty="0"/>
              <a:t>pořadí </a:t>
            </a:r>
            <a:r>
              <a:rPr lang="cs-CZ" altLang="cs-CZ" dirty="0" smtClean="0"/>
              <a:t>více </a:t>
            </a:r>
            <a:r>
              <a:rPr lang="cs-CZ" altLang="cs-CZ" dirty="0"/>
              <a:t>ISBN v </a:t>
            </a:r>
            <a:r>
              <a:rPr lang="cs-CZ" altLang="cs-CZ" dirty="0" smtClean="0"/>
              <a:t>záznamu</a:t>
            </a:r>
          </a:p>
          <a:p>
            <a:endParaRPr lang="cs-CZ" altLang="cs-CZ" dirty="0"/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817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6883" y="541176"/>
            <a:ext cx="11690275" cy="858417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b="1" dirty="0" smtClean="0"/>
              <a:t>10-ti </a:t>
            </a:r>
            <a:r>
              <a:rPr lang="cs-CZ" altLang="cs-CZ" b="1" dirty="0"/>
              <a:t>i 13-timístné </a:t>
            </a:r>
            <a:r>
              <a:rPr lang="cs-CZ" altLang="cs-CZ" b="1" dirty="0" smtClean="0"/>
              <a:t>ISBN </a:t>
            </a:r>
            <a:r>
              <a:rPr lang="cs-CZ" altLang="cs-CZ" b="1" dirty="0"/>
              <a:t>lze vyhledávat současně </a:t>
            </a:r>
            <a:r>
              <a:rPr lang="cs-CZ" altLang="cs-CZ" b="1" dirty="0" smtClean="0"/>
              <a:t>- dotisky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/>
              <a:t/>
            </a:r>
            <a:br>
              <a:rPr lang="cs-CZ" altLang="cs-CZ" dirty="0"/>
            </a:b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23" y="1561128"/>
            <a:ext cx="11040063" cy="396259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077" y="2394760"/>
            <a:ext cx="10592826" cy="4388595"/>
          </a:xfrm>
          <a:prstGeom prst="rect">
            <a:avLst/>
          </a:prstGeom>
          <a:ln w="44450">
            <a:solidFill>
              <a:schemeClr val="accent1">
                <a:shade val="50000"/>
              </a:schemeClr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7560" y="1175877"/>
            <a:ext cx="7476637" cy="5607478"/>
          </a:xfrm>
          <a:prstGeom prst="rect">
            <a:avLst/>
          </a:prstGeom>
          <a:ln w="47625">
            <a:solidFill>
              <a:schemeClr val="accent1">
                <a:shade val="50000"/>
                <a:alpha val="93000"/>
              </a:schemeClr>
            </a:solidFill>
          </a:ln>
        </p:spPr>
      </p:pic>
      <p:sp>
        <p:nvSpPr>
          <p:cNvPr id="8" name="Vývojový diagram: alternativní postup 7"/>
          <p:cNvSpPr/>
          <p:nvPr/>
        </p:nvSpPr>
        <p:spPr>
          <a:xfrm>
            <a:off x="7432611" y="3651331"/>
            <a:ext cx="4594548" cy="1875452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Tento titul </a:t>
            </a:r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vyhrál soutěž  </a:t>
            </a:r>
            <a:endParaRPr lang="cs-CZ" sz="30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Nejčastěji slučovaný  </a:t>
            </a:r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dokument </a:t>
            </a:r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 SK ČR</a:t>
            </a:r>
          </a:p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 x</a:t>
            </a:r>
            <a:endParaRPr lang="cs-CZ" sz="3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13" y="2842335"/>
            <a:ext cx="7511142" cy="1419914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10" name="Ovál 9"/>
          <p:cNvSpPr/>
          <p:nvPr/>
        </p:nvSpPr>
        <p:spPr>
          <a:xfrm>
            <a:off x="4068147" y="2170972"/>
            <a:ext cx="933061" cy="44757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9643966" y="3318637"/>
            <a:ext cx="933061" cy="44757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82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892</TotalTime>
  <Words>395</Words>
  <Application>Microsoft Office PowerPoint</Application>
  <PresentationFormat>Širokoúhlá obrazovka</PresentationFormat>
  <Paragraphs>45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Arial Narrow</vt:lpstr>
      <vt:lpstr>Calibri</vt:lpstr>
      <vt:lpstr>Calibri Light</vt:lpstr>
      <vt:lpstr>Times New Roman</vt:lpstr>
      <vt:lpstr>Motiv Office</vt:lpstr>
      <vt:lpstr>ISBN v praxi SK ČR    </vt:lpstr>
      <vt:lpstr>  Kdy je příčinou duplicity v SK ČR „chyba“ ISBN? (testováno při rutinní deduplikaci v SK ČR  (září, říjen, listopad)     6896 záznamů (jen české knihy vydané po roce 1990)   </vt:lpstr>
      <vt:lpstr>Je chybně ISBN  u titulu  nebo titul u ISBN?</vt:lpstr>
      <vt:lpstr> Reakce na dotazy nebo upozornění na chybu ISBN </vt:lpstr>
      <vt:lpstr>v roce 2019 </vt:lpstr>
      <vt:lpstr>  10-ti i 13-timístné ISBN lze vyhledávat současně - dotisky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ISBN v praxi SK ČR</dc:title>
  <dc:creator>Svobodová Eva</dc:creator>
  <cp:lastModifiedBy>Militká Jana</cp:lastModifiedBy>
  <cp:revision>32</cp:revision>
  <cp:lastPrinted>2019-11-21T17:08:57Z</cp:lastPrinted>
  <dcterms:created xsi:type="dcterms:W3CDTF">2019-11-20T13:44:34Z</dcterms:created>
  <dcterms:modified xsi:type="dcterms:W3CDTF">2019-11-21T20:37:12Z</dcterms:modified>
</cp:coreProperties>
</file>